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5"/>
  </p:notesMasterIdLst>
  <p:handoutMasterIdLst>
    <p:handoutMasterId r:id="rId26"/>
  </p:handoutMasterIdLst>
  <p:sldIdLst>
    <p:sldId id="444" r:id="rId5"/>
    <p:sldId id="335" r:id="rId6"/>
    <p:sldId id="425" r:id="rId7"/>
    <p:sldId id="426" r:id="rId8"/>
    <p:sldId id="347" r:id="rId9"/>
    <p:sldId id="427" r:id="rId10"/>
    <p:sldId id="428" r:id="rId11"/>
    <p:sldId id="429" r:id="rId12"/>
    <p:sldId id="430" r:id="rId13"/>
    <p:sldId id="431" r:id="rId14"/>
    <p:sldId id="432" r:id="rId15"/>
    <p:sldId id="433" r:id="rId16"/>
    <p:sldId id="434" r:id="rId17"/>
    <p:sldId id="435" r:id="rId18"/>
    <p:sldId id="436" r:id="rId19"/>
    <p:sldId id="437" r:id="rId20"/>
    <p:sldId id="440" r:id="rId21"/>
    <p:sldId id="441" r:id="rId22"/>
    <p:sldId id="442" r:id="rId23"/>
    <p:sldId id="423"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6BF7C279-2B88-4CF3-898A-89BCA9750331}">
          <p14:sldIdLst>
            <p14:sldId id="444"/>
            <p14:sldId id="335"/>
            <p14:sldId id="425"/>
            <p14:sldId id="426"/>
            <p14:sldId id="347"/>
            <p14:sldId id="427"/>
            <p14:sldId id="428"/>
            <p14:sldId id="429"/>
            <p14:sldId id="430"/>
            <p14:sldId id="431"/>
            <p14:sldId id="432"/>
            <p14:sldId id="433"/>
            <p14:sldId id="434"/>
            <p14:sldId id="435"/>
            <p14:sldId id="436"/>
            <p14:sldId id="437"/>
            <p14:sldId id="440"/>
            <p14:sldId id="441"/>
            <p14:sldId id="442"/>
            <p14:sldId id="42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DA5"/>
    <a:srgbClr val="CDB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63" autoAdjust="0"/>
    <p:restoredTop sz="94279" autoAdjust="0"/>
  </p:normalViewPr>
  <p:slideViewPr>
    <p:cSldViewPr>
      <p:cViewPr varScale="1">
        <p:scale>
          <a:sx n="97" d="100"/>
          <a:sy n="97" d="100"/>
        </p:scale>
        <p:origin x="78" y="102"/>
      </p:cViewPr>
      <p:guideLst>
        <p:guide orient="horz" pos="2160"/>
        <p:guide pos="3840"/>
      </p:guideLst>
    </p:cSldViewPr>
  </p:slideViewPr>
  <p:outlineViewPr>
    <p:cViewPr>
      <p:scale>
        <a:sx n="33" d="100"/>
        <a:sy n="33" d="100"/>
      </p:scale>
      <p:origin x="0" y="6214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sz="quarter" idx="1"/>
          </p:nvPr>
        </p:nvSpPr>
        <p:spPr>
          <a:xfrm>
            <a:off x="3978131" y="0"/>
            <a:ext cx="3043344" cy="465455"/>
          </a:xfrm>
          <a:prstGeom prst="rect">
            <a:avLst/>
          </a:prstGeom>
        </p:spPr>
        <p:txBody>
          <a:bodyPr vert="horz" lIns="93315" tIns="46658" rIns="93315" bIns="46658" rtlCol="0"/>
          <a:lstStyle>
            <a:lvl1pPr algn="r">
              <a:defRPr sz="1200"/>
            </a:lvl1pPr>
          </a:lstStyle>
          <a:p>
            <a:fld id="{3082B3C9-0378-441B-A3AE-03F9B265DA66}" type="datetimeFigureOut">
              <a:rPr lang="en-US" smtClean="0"/>
              <a:t>7/28/2022</a:t>
            </a:fld>
            <a:endParaRPr lang="en-US"/>
          </a:p>
        </p:txBody>
      </p:sp>
      <p:sp>
        <p:nvSpPr>
          <p:cNvPr id="4" name="Footer Placeholder 3"/>
          <p:cNvSpPr>
            <a:spLocks noGrp="1"/>
          </p:cNvSpPr>
          <p:nvPr>
            <p:ph type="ftr" sz="quarter" idx="2"/>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3978131" y="8842030"/>
            <a:ext cx="3043344" cy="465455"/>
          </a:xfrm>
          <a:prstGeom prst="rect">
            <a:avLst/>
          </a:prstGeom>
        </p:spPr>
        <p:txBody>
          <a:bodyPr vert="horz" lIns="93315" tIns="46658" rIns="93315" bIns="46658" rtlCol="0" anchor="b"/>
          <a:lstStyle>
            <a:lvl1pPr algn="r">
              <a:defRPr sz="1200"/>
            </a:lvl1pPr>
          </a:lstStyle>
          <a:p>
            <a:fld id="{7E13F34C-EEE0-4C22-AAA6-05E6358C25FF}" type="slidenum">
              <a:rPr lang="en-US" smtClean="0"/>
              <a:t>‹#›</a:t>
            </a:fld>
            <a:endParaRPr lang="en-US"/>
          </a:p>
        </p:txBody>
      </p:sp>
    </p:spTree>
    <p:extLst>
      <p:ext uri="{BB962C8B-B14F-4D97-AF65-F5344CB8AC3E}">
        <p14:creationId xmlns:p14="http://schemas.microsoft.com/office/powerpoint/2010/main" val="425603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a:p>
        </p:txBody>
      </p:sp>
      <p:sp>
        <p:nvSpPr>
          <p:cNvPr id="3" name="Date Placeholder 2"/>
          <p:cNvSpPr>
            <a:spLocks noGrp="1"/>
          </p:cNvSpPr>
          <p:nvPr>
            <p:ph type="dt" idx="1"/>
          </p:nvPr>
        </p:nvSpPr>
        <p:spPr>
          <a:xfrm>
            <a:off x="3978486" y="0"/>
            <a:ext cx="3043026" cy="465297"/>
          </a:xfrm>
          <a:prstGeom prst="rect">
            <a:avLst/>
          </a:prstGeom>
        </p:spPr>
        <p:txBody>
          <a:bodyPr vert="horz" lIns="91467" tIns="45734" rIns="91467" bIns="45734" rtlCol="0"/>
          <a:lstStyle>
            <a:lvl1pPr algn="r">
              <a:defRPr sz="1200"/>
            </a:lvl1pPr>
          </a:lstStyle>
          <a:p>
            <a:fld id="{4330E61F-4997-411F-A07F-873330C97D81}" type="datetimeFigureOut">
              <a:rPr lang="en-US" smtClean="0"/>
              <a:t>7/28/2022</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467" tIns="45734" rIns="91467" bIns="45734" rtlCol="0" anchor="ctr"/>
          <a:lstStyle/>
          <a:p>
            <a:endParaRPr lang="en-US"/>
          </a:p>
        </p:txBody>
      </p:sp>
      <p:sp>
        <p:nvSpPr>
          <p:cNvPr id="5" name="Notes Placeholder 4"/>
          <p:cNvSpPr>
            <a:spLocks noGrp="1"/>
          </p:cNvSpPr>
          <p:nvPr>
            <p:ph type="body" sz="quarter" idx="3"/>
          </p:nvPr>
        </p:nvSpPr>
        <p:spPr>
          <a:xfrm>
            <a:off x="701993" y="4421108"/>
            <a:ext cx="5619115" cy="4189254"/>
          </a:xfrm>
          <a:prstGeom prst="rect">
            <a:avLst/>
          </a:prstGeom>
        </p:spPr>
        <p:txBody>
          <a:bodyPr vert="horz" lIns="91467" tIns="45734" rIns="91467" bIns="457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a:p>
        </p:txBody>
      </p:sp>
      <p:sp>
        <p:nvSpPr>
          <p:cNvPr id="7" name="Slide Number Placeholder 6"/>
          <p:cNvSpPr>
            <a:spLocks noGrp="1"/>
          </p:cNvSpPr>
          <p:nvPr>
            <p:ph type="sldNum" sz="quarter" idx="5"/>
          </p:nvPr>
        </p:nvSpPr>
        <p:spPr>
          <a:xfrm>
            <a:off x="3978486" y="8842216"/>
            <a:ext cx="3043026" cy="465297"/>
          </a:xfrm>
          <a:prstGeom prst="rect">
            <a:avLst/>
          </a:prstGeom>
        </p:spPr>
        <p:txBody>
          <a:bodyPr vert="horz" lIns="91467" tIns="45734" rIns="91467" bIns="45734" rtlCol="0" anchor="b"/>
          <a:lstStyle>
            <a:lvl1pPr algn="r">
              <a:defRPr sz="1200"/>
            </a:lvl1pPr>
          </a:lstStyle>
          <a:p>
            <a:fld id="{DC026D1C-2AD4-474D-B077-6F0FEE97B510}" type="slidenum">
              <a:rPr lang="en-US" smtClean="0"/>
              <a:t>‹#›</a:t>
            </a:fld>
            <a:endParaRPr lang="en-US"/>
          </a:p>
        </p:txBody>
      </p:sp>
    </p:spTree>
    <p:extLst>
      <p:ext uri="{BB962C8B-B14F-4D97-AF65-F5344CB8AC3E}">
        <p14:creationId xmlns:p14="http://schemas.microsoft.com/office/powerpoint/2010/main" val="289080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A0DEA490-6BC1-B14C-AB27-6F56683311BE}"/>
              </a:ext>
            </a:extLst>
          </p:cNvPr>
          <p:cNvPicPr>
            <a:picLocks noChangeAspect="1"/>
          </p:cNvPicPr>
          <p:nvPr/>
        </p:nvPicPr>
        <p:blipFill>
          <a:blip r:embed="rId2"/>
          <a:stretch>
            <a:fillRect/>
          </a:stretch>
        </p:blipFill>
        <p:spPr>
          <a:xfrm>
            <a:off x="6351" y="0"/>
            <a:ext cx="12179300" cy="6858000"/>
          </a:xfrm>
          <a:prstGeom prst="rect">
            <a:avLst/>
          </a:prstGeom>
        </p:spPr>
      </p:pic>
      <p:sp>
        <p:nvSpPr>
          <p:cNvPr id="2" name="Title 1">
            <a:extLst>
              <a:ext uri="{FF2B5EF4-FFF2-40B4-BE49-F238E27FC236}">
                <a16:creationId xmlns:a16="http://schemas.microsoft.com/office/drawing/2014/main" id="{4118CA7D-7C75-7644-A798-A6E62EBDC042}"/>
              </a:ext>
            </a:extLst>
          </p:cNvPr>
          <p:cNvSpPr>
            <a:spLocks noGrp="1"/>
          </p:cNvSpPr>
          <p:nvPr>
            <p:ph type="ctrTitle"/>
          </p:nvPr>
        </p:nvSpPr>
        <p:spPr>
          <a:xfrm>
            <a:off x="1524000" y="1292773"/>
            <a:ext cx="9144000" cy="1075449"/>
          </a:xfrm>
        </p:spPr>
        <p:txBody>
          <a:bodyPr anchor="b"/>
          <a:lstStyle>
            <a:lvl1pPr algn="ctr">
              <a:defRPr sz="4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0C7A4C2-9669-9D4A-8E4C-F2B2CC09D65F}"/>
              </a:ext>
            </a:extLst>
          </p:cNvPr>
          <p:cNvSpPr>
            <a:spLocks noGrp="1"/>
          </p:cNvSpPr>
          <p:nvPr>
            <p:ph type="subTitle" idx="1"/>
          </p:nvPr>
        </p:nvSpPr>
        <p:spPr>
          <a:xfrm>
            <a:off x="1524000" y="2388334"/>
            <a:ext cx="9144000" cy="24929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41FB998A-0776-354C-9B32-C8AA48CCF03C}"/>
              </a:ext>
            </a:extLst>
          </p:cNvPr>
          <p:cNvPicPr>
            <a:picLocks noChangeAspect="1"/>
          </p:cNvPicPr>
          <p:nvPr/>
        </p:nvPicPr>
        <p:blipFill>
          <a:blip r:embed="rId3"/>
          <a:stretch>
            <a:fillRect/>
          </a:stretch>
        </p:blipFill>
        <p:spPr>
          <a:xfrm>
            <a:off x="4679951" y="525912"/>
            <a:ext cx="2832100" cy="647700"/>
          </a:xfrm>
          <a:prstGeom prst="rect">
            <a:avLst/>
          </a:prstGeom>
        </p:spPr>
      </p:pic>
    </p:spTree>
    <p:extLst>
      <p:ext uri="{BB962C8B-B14F-4D97-AF65-F5344CB8AC3E}">
        <p14:creationId xmlns:p14="http://schemas.microsoft.com/office/powerpoint/2010/main" val="6844106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5B0793-3BF0-E14D-BB90-43EF19044AA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Graphical user interface, website&#10;&#10;Description automatically generated">
            <a:extLst>
              <a:ext uri="{FF2B5EF4-FFF2-40B4-BE49-F238E27FC236}">
                <a16:creationId xmlns:a16="http://schemas.microsoft.com/office/drawing/2014/main" id="{BC7A4DED-616F-604A-9ADB-B22E40BB22F5}"/>
              </a:ext>
            </a:extLst>
          </p:cNvPr>
          <p:cNvPicPr>
            <a:picLocks noChangeAspect="1"/>
          </p:cNvPicPr>
          <p:nvPr/>
        </p:nvPicPr>
        <p:blipFill rotWithShape="1">
          <a:blip r:embed="rId2"/>
          <a:srcRect t="56252" b="8691"/>
          <a:stretch/>
        </p:blipFill>
        <p:spPr>
          <a:xfrm>
            <a:off x="1524" y="4453814"/>
            <a:ext cx="12188952" cy="2406093"/>
          </a:xfrm>
          <a:prstGeom prst="rect">
            <a:avLst/>
          </a:prstGeom>
        </p:spPr>
      </p:pic>
      <p:sp>
        <p:nvSpPr>
          <p:cNvPr id="8" name="Rectangle 7">
            <a:extLst>
              <a:ext uri="{FF2B5EF4-FFF2-40B4-BE49-F238E27FC236}">
                <a16:creationId xmlns:a16="http://schemas.microsoft.com/office/drawing/2014/main" id="{42F9E614-9211-3A41-9CA9-DE4DE2D830AD}"/>
              </a:ext>
            </a:extLst>
          </p:cNvPr>
          <p:cNvSpPr/>
          <p:nvPr/>
        </p:nvSpPr>
        <p:spPr>
          <a:xfrm>
            <a:off x="1524" y="4453812"/>
            <a:ext cx="12188952" cy="2404188"/>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FE248F9-D7BE-8645-921D-9F4080BDDC20}"/>
              </a:ext>
            </a:extLst>
          </p:cNvPr>
          <p:cNvSpPr>
            <a:spLocks noGrp="1"/>
          </p:cNvSpPr>
          <p:nvPr>
            <p:ph type="title"/>
          </p:nvPr>
        </p:nvSpPr>
        <p:spPr>
          <a:xfrm>
            <a:off x="831851" y="356397"/>
            <a:ext cx="105156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F14D2D-0841-0F49-AFAF-0C4F138BE953}"/>
              </a:ext>
            </a:extLst>
          </p:cNvPr>
          <p:cNvSpPr>
            <a:spLocks noGrp="1"/>
          </p:cNvSpPr>
          <p:nvPr>
            <p:ph type="body" idx="1"/>
          </p:nvPr>
        </p:nvSpPr>
        <p:spPr>
          <a:xfrm>
            <a:off x="831851" y="3236122"/>
            <a:ext cx="10515600" cy="249299"/>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2A839-EDE1-3040-931A-F1D6C4A71A94}"/>
              </a:ext>
            </a:extLst>
          </p:cNvPr>
          <p:cNvSpPr>
            <a:spLocks noGrp="1"/>
          </p:cNvSpPr>
          <p:nvPr>
            <p:ph type="dt" sz="half" idx="10"/>
          </p:nvPr>
        </p:nvSpPr>
        <p:spPr/>
        <p:txBody>
          <a:bodyPr/>
          <a:lstStyle>
            <a:lvl1pPr>
              <a:defRPr>
                <a:solidFill>
                  <a:schemeClr val="bg1"/>
                </a:solidFill>
              </a:defRPr>
            </a:lvl1pPr>
          </a:lstStyle>
          <a:p>
            <a:fld id="{39B6836B-6830-364F-995D-B25F2353281B}" type="datetimeFigureOut">
              <a:rPr lang="en-US" smtClean="0"/>
              <a:pPr/>
              <a:t>7/28/2022</a:t>
            </a:fld>
            <a:endParaRPr lang="en-US" dirty="0"/>
          </a:p>
        </p:txBody>
      </p:sp>
      <p:sp>
        <p:nvSpPr>
          <p:cNvPr id="5" name="Footer Placeholder 4">
            <a:extLst>
              <a:ext uri="{FF2B5EF4-FFF2-40B4-BE49-F238E27FC236}">
                <a16:creationId xmlns:a16="http://schemas.microsoft.com/office/drawing/2014/main" id="{60E45EF6-5167-9041-BF59-652DDB18E5D0}"/>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cs typeface="Arial" charset="0"/>
              </a:rPr>
              <a:t>© </a:t>
            </a:r>
            <a:r>
              <a:rPr lang="en-US" cap="none">
                <a:solidFill>
                  <a:schemeClr val="bg1"/>
                </a:solidFill>
                <a:cs typeface="Arial" charset="0"/>
              </a:rPr>
              <a:t>GoldSim Technology Group LLC, 2016</a:t>
            </a:r>
            <a:endParaRPr lang="en-US" cap="none" dirty="0">
              <a:solidFill>
                <a:schemeClr val="bg1"/>
              </a:solidFill>
              <a:cs typeface="Arial" charset="0"/>
            </a:endParaRPr>
          </a:p>
        </p:txBody>
      </p:sp>
      <p:sp>
        <p:nvSpPr>
          <p:cNvPr id="6" name="Slide Number Placeholder 5">
            <a:extLst>
              <a:ext uri="{FF2B5EF4-FFF2-40B4-BE49-F238E27FC236}">
                <a16:creationId xmlns:a16="http://schemas.microsoft.com/office/drawing/2014/main" id="{B7E80D8A-9D96-3D4B-8091-8869EE7C7F1A}"/>
              </a:ext>
            </a:extLst>
          </p:cNvPr>
          <p:cNvSpPr>
            <a:spLocks noGrp="1"/>
          </p:cNvSpPr>
          <p:nvPr>
            <p:ph type="sldNum" sz="quarter" idx="12"/>
          </p:nvPr>
        </p:nvSpPr>
        <p:spPr/>
        <p:txBody>
          <a:bodyPr/>
          <a:lstStyle/>
          <a:p>
            <a:fld id="{0F6176D9-9DE5-4AC3-A5DD-5686A4C85902}" type="slidenum">
              <a:rPr lang="en-US" smtClean="0"/>
              <a:pPr/>
              <a:t>‹#›</a:t>
            </a:fld>
            <a:endParaRPr lang="en-US"/>
          </a:p>
        </p:txBody>
      </p:sp>
      <p:pic>
        <p:nvPicPr>
          <p:cNvPr id="10" name="Picture 9" descr="A picture containing background pattern&#10;&#10;Description automatically generated">
            <a:extLst>
              <a:ext uri="{FF2B5EF4-FFF2-40B4-BE49-F238E27FC236}">
                <a16:creationId xmlns:a16="http://schemas.microsoft.com/office/drawing/2014/main" id="{4B80F156-7DFC-1142-9FCF-2291456F59A7}"/>
              </a:ext>
            </a:extLst>
          </p:cNvPr>
          <p:cNvPicPr>
            <a:picLocks noChangeAspect="1"/>
          </p:cNvPicPr>
          <p:nvPr/>
        </p:nvPicPr>
        <p:blipFill>
          <a:blip r:embed="rId3"/>
          <a:stretch>
            <a:fillRect/>
          </a:stretch>
        </p:blipFill>
        <p:spPr>
          <a:xfrm rot="5400000">
            <a:off x="5581378" y="-1930983"/>
            <a:ext cx="1029247" cy="12188952"/>
          </a:xfrm>
          <a:prstGeom prst="rect">
            <a:avLst/>
          </a:prstGeom>
        </p:spPr>
      </p:pic>
      <p:pic>
        <p:nvPicPr>
          <p:cNvPr id="12" name="Picture 11">
            <a:extLst>
              <a:ext uri="{FF2B5EF4-FFF2-40B4-BE49-F238E27FC236}">
                <a16:creationId xmlns:a16="http://schemas.microsoft.com/office/drawing/2014/main" id="{7677E297-B3BC-2549-A30B-8EBD02B8CD3A}"/>
              </a:ext>
            </a:extLst>
          </p:cNvPr>
          <p:cNvPicPr>
            <a:picLocks noChangeAspect="1"/>
          </p:cNvPicPr>
          <p:nvPr/>
        </p:nvPicPr>
        <p:blipFill>
          <a:blip r:embed="rId4"/>
          <a:srcRect/>
          <a:stretch/>
        </p:blipFill>
        <p:spPr>
          <a:xfrm>
            <a:off x="10016859" y="6332005"/>
            <a:ext cx="1268904" cy="290198"/>
          </a:xfrm>
          <a:prstGeom prst="rect">
            <a:avLst/>
          </a:prstGeom>
        </p:spPr>
      </p:pic>
    </p:spTree>
    <p:extLst>
      <p:ext uri="{BB962C8B-B14F-4D97-AF65-F5344CB8AC3E}">
        <p14:creationId xmlns:p14="http://schemas.microsoft.com/office/powerpoint/2010/main" val="365315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BD72-F941-A14E-97BD-32E59E832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EA8D-C5D3-7542-90D0-CD9253FD4D2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6EDEA8-A7B3-D24B-BEEA-2508B02D3F69}"/>
              </a:ext>
            </a:extLst>
          </p:cNvPr>
          <p:cNvSpPr>
            <a:spLocks noGrp="1"/>
          </p:cNvSpPr>
          <p:nvPr>
            <p:ph type="dt" sz="half" idx="10"/>
          </p:nvPr>
        </p:nvSpPr>
        <p:spPr/>
        <p:txBody>
          <a:bodyPr/>
          <a:lstStyle/>
          <a:p>
            <a:fld id="{39B6836B-6830-364F-995D-B25F2353281B}" type="datetimeFigureOut">
              <a:rPr lang="en-US" smtClean="0"/>
              <a:t>7/28/2022</a:t>
            </a:fld>
            <a:endParaRPr lang="en-US"/>
          </a:p>
        </p:txBody>
      </p:sp>
      <p:sp>
        <p:nvSpPr>
          <p:cNvPr id="5" name="Footer Placeholder 4">
            <a:extLst>
              <a:ext uri="{FF2B5EF4-FFF2-40B4-BE49-F238E27FC236}">
                <a16:creationId xmlns:a16="http://schemas.microsoft.com/office/drawing/2014/main" id="{E9A14AA1-387B-0E4F-9ADB-44B1D1B3A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FCA62-BBDE-BF45-AE3B-4BD555C3B8CA}"/>
              </a:ext>
            </a:extLst>
          </p:cNvPr>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150702918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B5AA-B54C-9C4F-920B-14EEE5A35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E93EE-E2F4-8A4C-AC67-47D37AF2A30D}"/>
              </a:ext>
            </a:extLst>
          </p:cNvPr>
          <p:cNvSpPr>
            <a:spLocks noGrp="1"/>
          </p:cNvSpPr>
          <p:nvPr>
            <p:ph sz="half" idx="1"/>
          </p:nvPr>
        </p:nvSpPr>
        <p:spPr>
          <a:xfrm>
            <a:off x="505285" y="1825625"/>
            <a:ext cx="5181600" cy="10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05EAAAE-7472-3F47-A9D1-75CA1D09B192}"/>
              </a:ext>
            </a:extLst>
          </p:cNvPr>
          <p:cNvSpPr>
            <a:spLocks noGrp="1"/>
          </p:cNvSpPr>
          <p:nvPr>
            <p:ph sz="half" idx="2"/>
          </p:nvPr>
        </p:nvSpPr>
        <p:spPr>
          <a:xfrm>
            <a:off x="5839287" y="1825625"/>
            <a:ext cx="5181600" cy="10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DB1AA6-B213-7C46-98C4-9391C50F15E2}"/>
              </a:ext>
            </a:extLst>
          </p:cNvPr>
          <p:cNvSpPr>
            <a:spLocks noGrp="1"/>
          </p:cNvSpPr>
          <p:nvPr>
            <p:ph type="dt" sz="half" idx="10"/>
          </p:nvPr>
        </p:nvSpPr>
        <p:spPr/>
        <p:txBody>
          <a:bodyPr/>
          <a:lstStyle/>
          <a:p>
            <a:fld id="{39B6836B-6830-364F-995D-B25F2353281B}" type="datetimeFigureOut">
              <a:rPr lang="en-US" smtClean="0"/>
              <a:t>7/28/2022</a:t>
            </a:fld>
            <a:endParaRPr lang="en-US"/>
          </a:p>
        </p:txBody>
      </p:sp>
      <p:sp>
        <p:nvSpPr>
          <p:cNvPr id="6" name="Footer Placeholder 5">
            <a:extLst>
              <a:ext uri="{FF2B5EF4-FFF2-40B4-BE49-F238E27FC236}">
                <a16:creationId xmlns:a16="http://schemas.microsoft.com/office/drawing/2014/main" id="{47F54E21-3CCA-1044-AADE-E2D2BD7FF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9D2A4-B005-6C45-8FBD-CE0E23924CCD}"/>
              </a:ext>
            </a:extLst>
          </p:cNvPr>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334839064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7F15-9B9A-EA40-8B40-2073B784B5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973C6-6F90-304D-9A3C-AAE03B434787}"/>
              </a:ext>
            </a:extLst>
          </p:cNvPr>
          <p:cNvSpPr>
            <a:spLocks noGrp="1"/>
          </p:cNvSpPr>
          <p:nvPr>
            <p:ph type="dt" sz="half" idx="10"/>
          </p:nvPr>
        </p:nvSpPr>
        <p:spPr/>
        <p:txBody>
          <a:bodyPr/>
          <a:lstStyle/>
          <a:p>
            <a:fld id="{39B6836B-6830-364F-995D-B25F2353281B}" type="datetimeFigureOut">
              <a:rPr lang="en-US" smtClean="0"/>
              <a:t>7/28/2022</a:t>
            </a:fld>
            <a:endParaRPr lang="en-US"/>
          </a:p>
        </p:txBody>
      </p:sp>
      <p:sp>
        <p:nvSpPr>
          <p:cNvPr id="4" name="Footer Placeholder 3">
            <a:extLst>
              <a:ext uri="{FF2B5EF4-FFF2-40B4-BE49-F238E27FC236}">
                <a16:creationId xmlns:a16="http://schemas.microsoft.com/office/drawing/2014/main" id="{ADB7568F-1006-1447-B114-B401136C8A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00B513-0CF1-8944-AE8F-C0EF62F096BF}"/>
              </a:ext>
            </a:extLst>
          </p:cNvPr>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292012644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61106-78AA-F943-8C15-25E704A276A6}"/>
              </a:ext>
            </a:extLst>
          </p:cNvPr>
          <p:cNvSpPr>
            <a:spLocks noGrp="1"/>
          </p:cNvSpPr>
          <p:nvPr>
            <p:ph type="dt" sz="half" idx="10"/>
          </p:nvPr>
        </p:nvSpPr>
        <p:spPr/>
        <p:txBody>
          <a:bodyPr/>
          <a:lstStyle/>
          <a:p>
            <a:fld id="{39B6836B-6830-364F-995D-B25F2353281B}" type="datetimeFigureOut">
              <a:rPr lang="en-US" smtClean="0"/>
              <a:t>7/28/2022</a:t>
            </a:fld>
            <a:endParaRPr lang="en-US"/>
          </a:p>
        </p:txBody>
      </p:sp>
      <p:sp>
        <p:nvSpPr>
          <p:cNvPr id="3" name="Footer Placeholder 2">
            <a:extLst>
              <a:ext uri="{FF2B5EF4-FFF2-40B4-BE49-F238E27FC236}">
                <a16:creationId xmlns:a16="http://schemas.microsoft.com/office/drawing/2014/main" id="{2F91DFC9-5333-F941-A29E-96D7F90EF0B9}"/>
              </a:ext>
            </a:extLst>
          </p:cNvPr>
          <p:cNvSpPr>
            <a:spLocks noGrp="1"/>
          </p:cNvSpPr>
          <p:nvPr>
            <p:ph type="ftr" sz="quarter" idx="11"/>
          </p:nvPr>
        </p:nvSpPr>
        <p:spPr/>
        <p:txBody>
          <a:bodyPr/>
          <a:lstStyle/>
          <a:p>
            <a:r>
              <a:rPr lang="en-US">
                <a:solidFill>
                  <a:schemeClr val="bg1"/>
                </a:solidFill>
                <a:cs typeface="Arial" charset="0"/>
              </a:rPr>
              <a:t>© </a:t>
            </a:r>
            <a:r>
              <a:rPr lang="en-US" cap="none">
                <a:solidFill>
                  <a:schemeClr val="bg1"/>
                </a:solidFill>
                <a:cs typeface="Arial" charset="0"/>
              </a:rPr>
              <a:t>GoldSim Technology Group LLC, 2016</a:t>
            </a:r>
            <a:endParaRPr lang="en-US" cap="none" dirty="0">
              <a:solidFill>
                <a:schemeClr val="bg1"/>
              </a:solidFill>
              <a:cs typeface="Arial" charset="0"/>
            </a:endParaRPr>
          </a:p>
        </p:txBody>
      </p:sp>
      <p:sp>
        <p:nvSpPr>
          <p:cNvPr id="4" name="Slide Number Placeholder 3">
            <a:extLst>
              <a:ext uri="{FF2B5EF4-FFF2-40B4-BE49-F238E27FC236}">
                <a16:creationId xmlns:a16="http://schemas.microsoft.com/office/drawing/2014/main" id="{6147B2E8-7C5C-3746-84F9-55744362F82F}"/>
              </a:ext>
            </a:extLst>
          </p:cNvPr>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372864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8089D-E8EC-1849-B6D5-4AD090952DEE}"/>
              </a:ext>
            </a:extLst>
          </p:cNvPr>
          <p:cNvSpPr>
            <a:spLocks noGrp="1"/>
          </p:cNvSpPr>
          <p:nvPr>
            <p:ph type="title"/>
          </p:nvPr>
        </p:nvSpPr>
        <p:spPr>
          <a:xfrm>
            <a:off x="505287" y="365127"/>
            <a:ext cx="10515600"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B8BD129-3E04-954E-9364-8C60B7173F2D}"/>
              </a:ext>
            </a:extLst>
          </p:cNvPr>
          <p:cNvSpPr>
            <a:spLocks noGrp="1"/>
          </p:cNvSpPr>
          <p:nvPr>
            <p:ph type="body" idx="1"/>
          </p:nvPr>
        </p:nvSpPr>
        <p:spPr>
          <a:xfrm>
            <a:off x="505287" y="1825625"/>
            <a:ext cx="10515600" cy="152092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E2674D-9158-C74F-8855-888A0B41D67C}"/>
              </a:ext>
            </a:extLst>
          </p:cNvPr>
          <p:cNvSpPr>
            <a:spLocks noGrp="1"/>
          </p:cNvSpPr>
          <p:nvPr>
            <p:ph type="dt" sz="half" idx="2"/>
          </p:nvPr>
        </p:nvSpPr>
        <p:spPr>
          <a:xfrm>
            <a:off x="505287" y="6356352"/>
            <a:ext cx="1047356" cy="365125"/>
          </a:xfrm>
          <a:prstGeom prst="rect">
            <a:avLst/>
          </a:prstGeom>
        </p:spPr>
        <p:txBody>
          <a:bodyPr vert="horz" lIns="0" tIns="0" rIns="0" bIns="0" rtlCol="0" anchor="ctr"/>
          <a:lstStyle>
            <a:lvl1pPr algn="l">
              <a:defRPr sz="900">
                <a:solidFill>
                  <a:schemeClr val="tx1"/>
                </a:solidFill>
              </a:defRPr>
            </a:lvl1pPr>
          </a:lstStyle>
          <a:p>
            <a:fld id="{39B6836B-6830-364F-995D-B25F2353281B}" type="datetimeFigureOut">
              <a:rPr lang="en-US" smtClean="0"/>
              <a:pPr/>
              <a:t>7/28/2022</a:t>
            </a:fld>
            <a:endParaRPr lang="en-US"/>
          </a:p>
        </p:txBody>
      </p:sp>
      <p:sp>
        <p:nvSpPr>
          <p:cNvPr id="5" name="Footer Placeholder 4">
            <a:extLst>
              <a:ext uri="{FF2B5EF4-FFF2-40B4-BE49-F238E27FC236}">
                <a16:creationId xmlns:a16="http://schemas.microsoft.com/office/drawing/2014/main" id="{DE72A347-883D-984D-B08A-4C9EBA09688B}"/>
              </a:ext>
            </a:extLst>
          </p:cNvPr>
          <p:cNvSpPr>
            <a:spLocks noGrp="1"/>
          </p:cNvSpPr>
          <p:nvPr>
            <p:ph type="ftr" sz="quarter" idx="3"/>
          </p:nvPr>
        </p:nvSpPr>
        <p:spPr>
          <a:xfrm>
            <a:off x="1669832" y="6356352"/>
            <a:ext cx="4114800" cy="365125"/>
          </a:xfrm>
          <a:prstGeom prst="rect">
            <a:avLst/>
          </a:prstGeom>
        </p:spPr>
        <p:txBody>
          <a:bodyPr vert="horz" lIns="0" tIns="0" rIns="0" bIns="0" rtlCol="0" anchor="ctr"/>
          <a:lstStyle>
            <a:lvl1pPr algn="l">
              <a:defRPr sz="900">
                <a:solidFill>
                  <a:schemeClr val="tx1"/>
                </a:solidFill>
              </a:defRPr>
            </a:lvl1pPr>
          </a:lstStyle>
          <a:p>
            <a:r>
              <a:rPr lang="en-US">
                <a:solidFill>
                  <a:schemeClr val="bg1"/>
                </a:solidFill>
                <a:cs typeface="Arial" charset="0"/>
              </a:rPr>
              <a:t>© </a:t>
            </a:r>
            <a:r>
              <a:rPr lang="en-US" cap="none">
                <a:solidFill>
                  <a:schemeClr val="bg1"/>
                </a:solidFill>
                <a:cs typeface="Arial" charset="0"/>
              </a:rPr>
              <a:t>GoldSim Technology Group LLC, 2016</a:t>
            </a:r>
            <a:endParaRPr lang="en-US" cap="none" dirty="0">
              <a:solidFill>
                <a:schemeClr val="bg1"/>
              </a:solidFill>
              <a:cs typeface="Arial" charset="0"/>
            </a:endParaRPr>
          </a:p>
        </p:txBody>
      </p:sp>
      <p:pic>
        <p:nvPicPr>
          <p:cNvPr id="7" name="Picture 6" descr="A picture containing background pattern&#10;&#10;Description automatically generated">
            <a:extLst>
              <a:ext uri="{FF2B5EF4-FFF2-40B4-BE49-F238E27FC236}">
                <a16:creationId xmlns:a16="http://schemas.microsoft.com/office/drawing/2014/main" id="{089C1923-12BC-C842-8D14-C8BA09DA20E3}"/>
              </a:ext>
            </a:extLst>
          </p:cNvPr>
          <p:cNvPicPr>
            <a:picLocks noChangeAspect="1"/>
          </p:cNvPicPr>
          <p:nvPr/>
        </p:nvPicPr>
        <p:blipFill>
          <a:blip r:embed="rId8"/>
          <a:stretch>
            <a:fillRect/>
          </a:stretch>
        </p:blipFill>
        <p:spPr>
          <a:xfrm>
            <a:off x="11163301" y="0"/>
            <a:ext cx="1028700" cy="6858000"/>
          </a:xfrm>
          <a:prstGeom prst="rect">
            <a:avLst/>
          </a:prstGeom>
        </p:spPr>
      </p:pic>
      <p:sp>
        <p:nvSpPr>
          <p:cNvPr id="6" name="Slide Number Placeholder 5">
            <a:extLst>
              <a:ext uri="{FF2B5EF4-FFF2-40B4-BE49-F238E27FC236}">
                <a16:creationId xmlns:a16="http://schemas.microsoft.com/office/drawing/2014/main" id="{D03A949F-686D-0F4D-8D75-7FD63B298394}"/>
              </a:ext>
            </a:extLst>
          </p:cNvPr>
          <p:cNvSpPr>
            <a:spLocks noGrp="1"/>
          </p:cNvSpPr>
          <p:nvPr>
            <p:ph type="sldNum" sz="quarter" idx="4"/>
          </p:nvPr>
        </p:nvSpPr>
        <p:spPr>
          <a:xfrm>
            <a:off x="11502520" y="6356352"/>
            <a:ext cx="517109" cy="365125"/>
          </a:xfrm>
          <a:prstGeom prst="rect">
            <a:avLst/>
          </a:prstGeom>
        </p:spPr>
        <p:txBody>
          <a:bodyPr vert="horz" lIns="0" tIns="0" rIns="0" bIns="0" rtlCol="0" anchor="ctr"/>
          <a:lstStyle>
            <a:lvl1pPr algn="ctr">
              <a:defRPr sz="900">
                <a:solidFill>
                  <a:schemeClr val="bg1"/>
                </a:solidFill>
              </a:defRPr>
            </a:lvl1pPr>
          </a:lstStyle>
          <a:p>
            <a:fld id="{0F6176D9-9DE5-4AC3-A5DD-5686A4C85902}"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D679C789-59C8-AB40-BCFE-58BEB93370A3}"/>
              </a:ext>
            </a:extLst>
          </p:cNvPr>
          <p:cNvPicPr>
            <a:picLocks noChangeAspect="1"/>
          </p:cNvPicPr>
          <p:nvPr/>
        </p:nvPicPr>
        <p:blipFill>
          <a:blip r:embed="rId9"/>
          <a:stretch>
            <a:fillRect/>
          </a:stretch>
        </p:blipFill>
        <p:spPr>
          <a:xfrm>
            <a:off x="10016861" y="6332005"/>
            <a:ext cx="1268905" cy="290198"/>
          </a:xfrm>
          <a:prstGeom prst="rect">
            <a:avLst/>
          </a:prstGeom>
        </p:spPr>
      </p:pic>
    </p:spTree>
    <p:extLst>
      <p:ext uri="{BB962C8B-B14F-4D97-AF65-F5344CB8AC3E}">
        <p14:creationId xmlns:p14="http://schemas.microsoft.com/office/powerpoint/2010/main" val="32750591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transition>
    <p:wipe dir="r"/>
  </p:transition>
  <p:txStyles>
    <p:titleStyle>
      <a:lvl1pPr algn="l" defTabSz="685800" rtl="0" eaLnBrk="1" latinLnBrk="0" hangingPunct="1">
        <a:lnSpc>
          <a:spcPct val="90000"/>
        </a:lnSpc>
        <a:spcBef>
          <a:spcPct val="0"/>
        </a:spcBef>
        <a:buNone/>
        <a:defRPr sz="4000" b="0"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2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upport.goldsim.com/hc/en-us/requests/new" TargetMode="External"/><Relationship Id="rId2" Type="http://schemas.openxmlformats.org/officeDocument/2006/relationships/hyperlink" Target="https://www.goldsim.com/Courses/BasicGoldSim/Unit13/Lesson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085F-BBF3-EE6E-4127-74F43F084974}"/>
              </a:ext>
            </a:extLst>
          </p:cNvPr>
          <p:cNvSpPr>
            <a:spLocks noGrp="1"/>
          </p:cNvSpPr>
          <p:nvPr>
            <p:ph type="title"/>
          </p:nvPr>
        </p:nvSpPr>
        <p:spPr>
          <a:xfrm>
            <a:off x="2209800" y="4572000"/>
            <a:ext cx="7924800" cy="1557337"/>
          </a:xfrm>
        </p:spPr>
        <p:txBody>
          <a:bodyPr>
            <a:normAutofit/>
          </a:bodyPr>
          <a:lstStyle/>
          <a:p>
            <a:pPr algn="ctr"/>
            <a:r>
              <a:rPr lang="en-US" dirty="0">
                <a:solidFill>
                  <a:schemeClr val="bg1"/>
                </a:solidFill>
              </a:rPr>
              <a:t>Representing Discrete Changes in Water Management Models</a:t>
            </a:r>
          </a:p>
        </p:txBody>
      </p:sp>
      <p:sp>
        <p:nvSpPr>
          <p:cNvPr id="3" name="Text Placeholder 2">
            <a:extLst>
              <a:ext uri="{FF2B5EF4-FFF2-40B4-BE49-F238E27FC236}">
                <a16:creationId xmlns:a16="http://schemas.microsoft.com/office/drawing/2014/main" id="{1253AFEE-6BB0-8E73-9F8E-2E525862BA4F}"/>
              </a:ext>
            </a:extLst>
          </p:cNvPr>
          <p:cNvSpPr>
            <a:spLocks noGrp="1"/>
          </p:cNvSpPr>
          <p:nvPr>
            <p:ph type="body" idx="1"/>
          </p:nvPr>
        </p:nvSpPr>
        <p:spPr>
          <a:xfrm>
            <a:off x="5638800" y="6248400"/>
            <a:ext cx="1143000" cy="249299"/>
          </a:xfrm>
        </p:spPr>
        <p:txBody>
          <a:bodyPr/>
          <a:lstStyle/>
          <a:p>
            <a:r>
              <a:rPr lang="en-US" dirty="0">
                <a:solidFill>
                  <a:schemeClr val="bg1"/>
                </a:solidFill>
              </a:rPr>
              <a:t>Rick Kossik</a:t>
            </a:r>
          </a:p>
        </p:txBody>
      </p:sp>
      <p:pic>
        <p:nvPicPr>
          <p:cNvPr id="4" name="Picture 3" descr="Diagram&#10;&#10;Description automatically generated">
            <a:extLst>
              <a:ext uri="{FF2B5EF4-FFF2-40B4-BE49-F238E27FC236}">
                <a16:creationId xmlns:a16="http://schemas.microsoft.com/office/drawing/2014/main" id="{4FE050D6-2FC4-F086-1E16-1CC99CB08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76200"/>
            <a:ext cx="6727651" cy="3874629"/>
          </a:xfrm>
          <a:prstGeom prst="rect">
            <a:avLst/>
          </a:prstGeom>
        </p:spPr>
      </p:pic>
    </p:spTree>
    <p:extLst>
      <p:ext uri="{BB962C8B-B14F-4D97-AF65-F5344CB8AC3E}">
        <p14:creationId xmlns:p14="http://schemas.microsoft.com/office/powerpoint/2010/main" val="410702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Complex Triggers</a:t>
            </a:r>
          </a:p>
        </p:txBody>
      </p:sp>
      <p:sp>
        <p:nvSpPr>
          <p:cNvPr id="5" name="Content Placeholder 4"/>
          <p:cNvSpPr>
            <a:spLocks noGrp="1"/>
          </p:cNvSpPr>
          <p:nvPr>
            <p:ph idx="1"/>
          </p:nvPr>
        </p:nvSpPr>
        <p:spPr>
          <a:xfrm>
            <a:off x="505287" y="1825625"/>
            <a:ext cx="10515600" cy="4770537"/>
          </a:xfrm>
        </p:spPr>
        <p:txBody>
          <a:bodyPr/>
          <a:lstStyle/>
          <a:p>
            <a:pPr lvl="1">
              <a:buClr>
                <a:schemeClr val="tx2"/>
              </a:buClr>
            </a:pPr>
            <a:r>
              <a:rPr lang="en-US" sz="2600" dirty="0"/>
              <a:t>Start Time of 1/1/2018, an End Time of 1/1/2019, and a one-day timestep.</a:t>
            </a:r>
          </a:p>
          <a:p>
            <a:pPr lvl="1">
              <a:buClr>
                <a:schemeClr val="tx2"/>
              </a:buClr>
            </a:pPr>
            <a:r>
              <a:rPr lang="en-US" sz="2600" dirty="0"/>
              <a:t>A pond starts empty and has a constant inflow rate of 1 m3/day.</a:t>
            </a:r>
          </a:p>
          <a:p>
            <a:pPr lvl="1">
              <a:buClr>
                <a:schemeClr val="tx2"/>
              </a:buClr>
            </a:pPr>
            <a:r>
              <a:rPr lang="en-US" sz="2600" dirty="0"/>
              <a:t>There is a discrete addition of 60 m3 every month.</a:t>
            </a:r>
          </a:p>
          <a:p>
            <a:pPr lvl="1">
              <a:buClr>
                <a:schemeClr val="tx2"/>
              </a:buClr>
            </a:pPr>
            <a:r>
              <a:rPr lang="en-US" sz="2600" dirty="0"/>
              <a:t>There is a discrete withdrawal that occurs randomly once every 50 days, but only in July through December (the withdrawal does not occur January through June). </a:t>
            </a:r>
          </a:p>
          <a:p>
            <a:pPr lvl="2"/>
            <a:r>
              <a:rPr lang="en-US" dirty="0"/>
              <a:t>The amount withdrawn is sampled from a Normal distribution with a Mean of 200 m3 and a Standard Deviation of 40 m3.</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8128526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an Event: Changing the State of a System</a:t>
            </a:r>
          </a:p>
        </p:txBody>
      </p:sp>
      <p:sp>
        <p:nvSpPr>
          <p:cNvPr id="3" name="Content Placeholder 2"/>
          <p:cNvSpPr>
            <a:spLocks noGrp="1"/>
          </p:cNvSpPr>
          <p:nvPr>
            <p:ph idx="1"/>
          </p:nvPr>
        </p:nvSpPr>
        <p:spPr>
          <a:xfrm>
            <a:off x="505287" y="1825625"/>
            <a:ext cx="10515600" cy="3678956"/>
          </a:xfrm>
        </p:spPr>
        <p:txBody>
          <a:bodyPr/>
          <a:lstStyle/>
          <a:p>
            <a:r>
              <a:rPr lang="en-US" dirty="0"/>
              <a:t>In many models, the state of the system changes discretely (suddenly) during a simulation in a binary manner: </a:t>
            </a:r>
          </a:p>
          <a:p>
            <a:pPr lvl="1"/>
            <a:r>
              <a:rPr lang="en-US" dirty="0"/>
              <a:t>A piece of equipment fails (i.e., changes its state from operating to failed)</a:t>
            </a:r>
          </a:p>
          <a:p>
            <a:pPr lvl="1"/>
            <a:r>
              <a:rPr lang="en-US" dirty="0"/>
              <a:t>An object (e.g., a pump or a light) turns on or off</a:t>
            </a:r>
          </a:p>
          <a:p>
            <a:pPr lvl="1"/>
            <a:r>
              <a:rPr lang="en-US" dirty="0"/>
              <a:t>A facility starts operating and stops operating</a:t>
            </a:r>
          </a:p>
          <a:p>
            <a:r>
              <a:rPr lang="en-US" dirty="0"/>
              <a:t>It is useful for the state of the system to then be referenced by other elements</a:t>
            </a:r>
          </a:p>
          <a:p>
            <a:r>
              <a:rPr lang="en-US" dirty="0"/>
              <a:t>To support this, GoldSim provides two elements that can be used to track the state of the system: the </a:t>
            </a:r>
            <a:r>
              <a:rPr lang="en-US" dirty="0">
                <a:solidFill>
                  <a:srgbClr val="FF0000"/>
                </a:solidFill>
              </a:rPr>
              <a:t>Status</a:t>
            </a:r>
            <a:r>
              <a:rPr lang="en-US" dirty="0"/>
              <a:t> element and the </a:t>
            </a:r>
            <a:r>
              <a:rPr lang="en-US" dirty="0">
                <a:solidFill>
                  <a:srgbClr val="FF0000"/>
                </a:solidFill>
              </a:rPr>
              <a:t>Milestone</a:t>
            </a:r>
            <a:r>
              <a:rPr lang="en-US" dirty="0"/>
              <a:t> element. </a:t>
            </a:r>
          </a:p>
          <a:p>
            <a:pPr lvl="1"/>
            <a:r>
              <a:rPr lang="en-US" dirty="0"/>
              <a:t>Both of these elements can respond to discrete signals.</a:t>
            </a:r>
          </a:p>
        </p:txBody>
      </p:sp>
    </p:spTree>
    <p:extLst>
      <p:ext uri="{BB962C8B-B14F-4D97-AF65-F5344CB8AC3E}">
        <p14:creationId xmlns:p14="http://schemas.microsoft.com/office/powerpoint/2010/main" val="3529261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Status Element Example</a:t>
            </a:r>
          </a:p>
        </p:txBody>
      </p:sp>
      <p:sp>
        <p:nvSpPr>
          <p:cNvPr id="5" name="Content Placeholder 4"/>
          <p:cNvSpPr>
            <a:spLocks noGrp="1"/>
          </p:cNvSpPr>
          <p:nvPr>
            <p:ph idx="1"/>
          </p:nvPr>
        </p:nvSpPr>
        <p:spPr>
          <a:xfrm>
            <a:off x="505287" y="1825625"/>
            <a:ext cx="10515600" cy="4575175"/>
          </a:xfrm>
        </p:spPr>
        <p:txBody>
          <a:bodyPr/>
          <a:lstStyle/>
          <a:p>
            <a:pPr lvl="1">
              <a:buClr>
                <a:schemeClr val="tx2"/>
              </a:buClr>
            </a:pPr>
            <a:r>
              <a:rPr lang="en-US" sz="2600" dirty="0"/>
              <a:t>Simulate a conveyor belt that moves soil from one location to another, where it is subsequently stockpiled. </a:t>
            </a:r>
          </a:p>
          <a:p>
            <a:pPr lvl="1">
              <a:buClr>
                <a:schemeClr val="tx2"/>
              </a:buClr>
            </a:pPr>
            <a:r>
              <a:rPr lang="en-US" sz="2600" dirty="0"/>
              <a:t>The conveyor belt is modeled using a Material Delay. The stockpile at the end of the conveyor belt is a Reservoir. </a:t>
            </a:r>
          </a:p>
          <a:p>
            <a:pPr lvl="1">
              <a:buClr>
                <a:schemeClr val="tx2"/>
              </a:buClr>
            </a:pPr>
            <a:r>
              <a:rPr lang="en-US" sz="2600" dirty="0"/>
              <a:t>When the conveyor belt is operating, it moves at a constant rate and is loaded at a </a:t>
            </a:r>
            <a:r>
              <a:rPr lang="en-US" sz="2600" dirty="0" err="1"/>
              <a:t>contant</a:t>
            </a:r>
            <a:r>
              <a:rPr lang="en-US" sz="2600" dirty="0"/>
              <a:t> rate. </a:t>
            </a:r>
          </a:p>
          <a:p>
            <a:pPr lvl="1">
              <a:buClr>
                <a:schemeClr val="tx2"/>
              </a:buClr>
            </a:pPr>
            <a:r>
              <a:rPr lang="en-US" sz="2600" dirty="0"/>
              <a:t>The conveyor belt, however, </a:t>
            </a:r>
            <a:r>
              <a:rPr lang="en-US" sz="2600" dirty="0">
                <a:solidFill>
                  <a:srgbClr val="FF0000"/>
                </a:solidFill>
              </a:rPr>
              <a:t>only operates from 8AM to 5PM</a:t>
            </a:r>
            <a:r>
              <a:rPr lang="en-US" sz="2600" dirty="0"/>
              <a:t>.  Outside of that time, the conveyor belt stops (and is no longer loaded). </a:t>
            </a:r>
          </a:p>
          <a:p>
            <a:pPr lvl="1">
              <a:buClr>
                <a:schemeClr val="tx2"/>
              </a:buClr>
            </a:pPr>
            <a:r>
              <a:rPr lang="en-US" sz="2600" dirty="0"/>
              <a:t>The model uses a Status element to track the state of the conveyor belt (on or off).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4229181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Milestone Element Example</a:t>
            </a:r>
          </a:p>
        </p:txBody>
      </p:sp>
      <p:sp>
        <p:nvSpPr>
          <p:cNvPr id="5" name="Content Placeholder 4"/>
          <p:cNvSpPr>
            <a:spLocks noGrp="1"/>
          </p:cNvSpPr>
          <p:nvPr>
            <p:ph idx="1"/>
          </p:nvPr>
        </p:nvSpPr>
        <p:spPr>
          <a:xfrm>
            <a:off x="505287" y="1825625"/>
            <a:ext cx="10515600" cy="2519664"/>
          </a:xfrm>
        </p:spPr>
        <p:txBody>
          <a:bodyPr/>
          <a:lstStyle/>
          <a:p>
            <a:pPr lvl="1">
              <a:buClr>
                <a:schemeClr val="tx2"/>
              </a:buClr>
            </a:pPr>
            <a:r>
              <a:rPr lang="en-US" sz="2600" dirty="0"/>
              <a:t>We want to record when the stockpile gets to a certain size (e.g., 20,000 kg).  Moreover, at that point we want to shut down the entire process. </a:t>
            </a:r>
          </a:p>
          <a:p>
            <a:pPr lvl="1">
              <a:buClr>
                <a:schemeClr val="tx2"/>
              </a:buClr>
            </a:pPr>
            <a:r>
              <a:rPr lang="en-US" sz="2600" dirty="0"/>
              <a:t>We will use a Milestone element to represent this.</a:t>
            </a:r>
          </a:p>
          <a:p>
            <a:endParaRPr lang="en-US" dirty="0"/>
          </a:p>
          <a:p>
            <a:endParaRPr lang="en-US" dirty="0"/>
          </a:p>
          <a:p>
            <a:endParaRPr lang="en-US" dirty="0"/>
          </a:p>
        </p:txBody>
      </p:sp>
    </p:spTree>
    <p:extLst>
      <p:ext uri="{BB962C8B-B14F-4D97-AF65-F5344CB8AC3E}">
        <p14:creationId xmlns:p14="http://schemas.microsoft.com/office/powerpoint/2010/main" val="340063885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Status Elements for Feedback Control</a:t>
            </a:r>
          </a:p>
        </p:txBody>
      </p:sp>
      <p:sp>
        <p:nvSpPr>
          <p:cNvPr id="3" name="Content Placeholder 2"/>
          <p:cNvSpPr>
            <a:spLocks noGrp="1"/>
          </p:cNvSpPr>
          <p:nvPr>
            <p:ph idx="1"/>
          </p:nvPr>
        </p:nvSpPr>
        <p:spPr>
          <a:xfrm>
            <a:off x="505287" y="1825625"/>
            <a:ext cx="10515600" cy="4161139"/>
          </a:xfrm>
        </p:spPr>
        <p:txBody>
          <a:bodyPr/>
          <a:lstStyle/>
          <a:p>
            <a:r>
              <a:rPr lang="en-US" dirty="0"/>
              <a:t>Status elements can be used to properly model a feedback control system</a:t>
            </a:r>
          </a:p>
          <a:p>
            <a:r>
              <a:rPr lang="en-US" dirty="0"/>
              <a:t>In the absence of Status elements, it is common to see models that result in (unrealistic) oscillations</a:t>
            </a:r>
          </a:p>
          <a:p>
            <a:pPr lvl="1"/>
            <a:r>
              <a:rPr lang="en-US" dirty="0"/>
              <a:t>This is one of the most common problems we see in water management models</a:t>
            </a:r>
          </a:p>
          <a:p>
            <a:r>
              <a:rPr lang="en-US" dirty="0"/>
              <a:t>Let’s experiment with a simple example:</a:t>
            </a:r>
          </a:p>
          <a:p>
            <a:pPr lvl="1"/>
            <a:r>
              <a:rPr lang="en-US" dirty="0"/>
              <a:t>A pond starts empty</a:t>
            </a:r>
          </a:p>
          <a:p>
            <a:pPr lvl="1"/>
            <a:r>
              <a:rPr lang="en-US" dirty="0"/>
              <a:t>Stochastic Inflow represented by a truncated Normal, with Mean 100 m3/day, SD of 50 m3/day, Min of 0 m3/day (changes hourly)</a:t>
            </a:r>
          </a:p>
          <a:p>
            <a:pPr lvl="1"/>
            <a:r>
              <a:rPr lang="en-US" dirty="0"/>
              <a:t>We want to try to keep the volume at 300 m3 by using a pump that operates at 200 m3/day</a:t>
            </a:r>
          </a:p>
          <a:p>
            <a:pPr lvl="1"/>
            <a:r>
              <a:rPr lang="en-US" dirty="0"/>
              <a:t>What should our logic be for turning on and off the pump?</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5334000"/>
            <a:ext cx="45100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085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Status Elements for Feedback Control (cont.)</a:t>
            </a:r>
          </a:p>
        </p:txBody>
      </p:sp>
      <p:sp>
        <p:nvSpPr>
          <p:cNvPr id="3" name="Content Placeholder 2"/>
          <p:cNvSpPr>
            <a:spLocks noGrp="1"/>
          </p:cNvSpPr>
          <p:nvPr>
            <p:ph idx="1"/>
          </p:nvPr>
        </p:nvSpPr>
        <p:spPr>
          <a:xfrm>
            <a:off x="505287" y="1825625"/>
            <a:ext cx="10515600" cy="2907463"/>
          </a:xfrm>
        </p:spPr>
        <p:txBody>
          <a:bodyPr/>
          <a:lstStyle/>
          <a:p>
            <a:r>
              <a:rPr lang="en-US" dirty="0"/>
              <a:t>This is not representative of how a real feedback control system would typically work.</a:t>
            </a:r>
          </a:p>
          <a:p>
            <a:r>
              <a:rPr lang="en-US" dirty="0"/>
              <a:t>As an analogy, consider a thermostat:</a:t>
            </a:r>
          </a:p>
          <a:p>
            <a:pPr lvl="1"/>
            <a:r>
              <a:rPr lang="en-US" dirty="0"/>
              <a:t>A thermostat monitors the temperature (a proxy for the heat in the house, which is the state variable)</a:t>
            </a:r>
          </a:p>
          <a:p>
            <a:pPr lvl="1"/>
            <a:r>
              <a:rPr lang="en-US" dirty="0"/>
              <a:t>The heat does not turn on when temperature drops below X and turn off when it reaches X</a:t>
            </a:r>
          </a:p>
          <a:p>
            <a:pPr lvl="1"/>
            <a:r>
              <a:rPr lang="en-US" dirty="0"/>
              <a:t>Rather, it uses a </a:t>
            </a:r>
            <a:r>
              <a:rPr lang="en-US" dirty="0" err="1">
                <a:solidFill>
                  <a:srgbClr val="FF0000"/>
                </a:solidFill>
              </a:rPr>
              <a:t>deadband</a:t>
            </a:r>
            <a:endParaRPr lang="en-US" dirty="0">
              <a:solidFill>
                <a:srgbClr val="FF0000"/>
              </a:solidFill>
            </a:endParaRPr>
          </a:p>
          <a:p>
            <a:endParaRPr lang="en-US" dirty="0"/>
          </a:p>
        </p:txBody>
      </p:sp>
    </p:spTree>
    <p:extLst>
      <p:ext uri="{BB962C8B-B14F-4D97-AF65-F5344CB8AC3E}">
        <p14:creationId xmlns:p14="http://schemas.microsoft.com/office/powerpoint/2010/main" val="273077128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Status Elements for Feedback Control (cont.)</a:t>
            </a:r>
          </a:p>
        </p:txBody>
      </p:sp>
      <p:sp>
        <p:nvSpPr>
          <p:cNvPr id="3" name="Content Placeholder 2"/>
          <p:cNvSpPr>
            <a:spLocks noGrp="1"/>
          </p:cNvSpPr>
          <p:nvPr>
            <p:ph idx="1"/>
          </p:nvPr>
        </p:nvSpPr>
        <p:spPr>
          <a:xfrm>
            <a:off x="505287" y="1825625"/>
            <a:ext cx="10515600" cy="4975721"/>
          </a:xfrm>
        </p:spPr>
        <p:txBody>
          <a:bodyPr/>
          <a:lstStyle/>
          <a:p>
            <a:r>
              <a:rPr lang="en-US" dirty="0"/>
              <a:t>Turn the heat </a:t>
            </a:r>
            <a:r>
              <a:rPr lang="en-US" dirty="0">
                <a:solidFill>
                  <a:srgbClr val="00B050"/>
                </a:solidFill>
              </a:rPr>
              <a:t>on</a:t>
            </a:r>
            <a:r>
              <a:rPr lang="en-US" dirty="0"/>
              <a:t> when the temperature reaches 68; turn it </a:t>
            </a:r>
            <a:r>
              <a:rPr lang="en-US" dirty="0">
                <a:solidFill>
                  <a:srgbClr val="FF0000"/>
                </a:solidFill>
              </a:rPr>
              <a:t>off</a:t>
            </a:r>
            <a:r>
              <a:rPr lang="en-US" dirty="0"/>
              <a:t> when it reaches 70</a:t>
            </a:r>
          </a:p>
          <a:p>
            <a:endParaRPr lang="en-US" dirty="0"/>
          </a:p>
          <a:p>
            <a:endParaRPr lang="en-US" dirty="0"/>
          </a:p>
          <a:p>
            <a:endParaRPr lang="en-US" dirty="0"/>
          </a:p>
          <a:p>
            <a:endParaRPr lang="en-US" dirty="0"/>
          </a:p>
          <a:p>
            <a:pPr lvl="1"/>
            <a:r>
              <a:rPr lang="en-US" dirty="0"/>
              <a:t>The thermostat monitors </a:t>
            </a:r>
            <a:r>
              <a:rPr lang="en-US" u="sng" dirty="0"/>
              <a:t>two</a:t>
            </a:r>
            <a:r>
              <a:rPr lang="en-US" dirty="0"/>
              <a:t> things: temperature and Is system on?</a:t>
            </a:r>
          </a:p>
          <a:p>
            <a:r>
              <a:rPr lang="en-US" dirty="0"/>
              <a:t>Pond example: turn the pump on when the volume reaches 310 m3, turn it off when it reaches 290 m3</a:t>
            </a:r>
          </a:p>
          <a:p>
            <a:r>
              <a:rPr lang="en-US" dirty="0"/>
              <a:t>To do this, we actually need to track two state variables</a:t>
            </a:r>
          </a:p>
          <a:p>
            <a:pPr lvl="1"/>
            <a:r>
              <a:rPr lang="en-US" dirty="0"/>
              <a:t>Volume and Pump State (On or Off)</a:t>
            </a:r>
          </a:p>
          <a:p>
            <a:endParaRPr lang="en-US" dirty="0"/>
          </a:p>
        </p:txBody>
      </p:sp>
      <p:grpSp>
        <p:nvGrpSpPr>
          <p:cNvPr id="40" name="Group 27"/>
          <p:cNvGrpSpPr>
            <a:grpSpLocks/>
          </p:cNvGrpSpPr>
          <p:nvPr/>
        </p:nvGrpSpPr>
        <p:grpSpPr bwMode="auto">
          <a:xfrm>
            <a:off x="2209800" y="2743200"/>
            <a:ext cx="5648325" cy="1466850"/>
            <a:chOff x="1468745" y="2535688"/>
            <a:chExt cx="5647396" cy="1466300"/>
          </a:xfrm>
        </p:grpSpPr>
        <p:cxnSp>
          <p:nvCxnSpPr>
            <p:cNvPr id="41" name="Straight Connector 4"/>
            <p:cNvCxnSpPr>
              <a:cxnSpLocks noChangeShapeType="1"/>
            </p:cNvCxnSpPr>
            <p:nvPr/>
          </p:nvCxnSpPr>
          <p:spPr bwMode="auto">
            <a:xfrm>
              <a:off x="1840089" y="2878667"/>
              <a:ext cx="4673600"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6"/>
            <p:cNvCxnSpPr>
              <a:cxnSpLocks noChangeShapeType="1"/>
            </p:cNvCxnSpPr>
            <p:nvPr/>
          </p:nvCxnSpPr>
          <p:spPr bwMode="auto">
            <a:xfrm>
              <a:off x="1840089" y="3606801"/>
              <a:ext cx="4673600"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Freeform 12"/>
            <p:cNvSpPr>
              <a:spLocks/>
            </p:cNvSpPr>
            <p:nvPr/>
          </p:nvSpPr>
          <p:spPr bwMode="auto">
            <a:xfrm>
              <a:off x="2020711" y="2889865"/>
              <a:ext cx="4436533" cy="722579"/>
            </a:xfrm>
            <a:custGeom>
              <a:avLst/>
              <a:gdLst>
                <a:gd name="T0" fmla="*/ 45156 w 4436533"/>
                <a:gd name="T1" fmla="*/ 666135 h 722579"/>
                <a:gd name="T2" fmla="*/ 135467 w 4436533"/>
                <a:gd name="T3" fmla="*/ 575824 h 722579"/>
                <a:gd name="T4" fmla="*/ 248356 w 4436533"/>
                <a:gd name="T5" fmla="*/ 440357 h 722579"/>
                <a:gd name="T6" fmla="*/ 349956 w 4436533"/>
                <a:gd name="T7" fmla="*/ 361335 h 722579"/>
                <a:gd name="T8" fmla="*/ 440267 w 4436533"/>
                <a:gd name="T9" fmla="*/ 237157 h 722579"/>
                <a:gd name="T10" fmla="*/ 530578 w 4436533"/>
                <a:gd name="T11" fmla="*/ 169424 h 722579"/>
                <a:gd name="T12" fmla="*/ 620889 w 4436533"/>
                <a:gd name="T13" fmla="*/ 11379 h 722579"/>
                <a:gd name="T14" fmla="*/ 677333 w 4436533"/>
                <a:gd name="T15" fmla="*/ 33957 h 722579"/>
                <a:gd name="T16" fmla="*/ 711200 w 4436533"/>
                <a:gd name="T17" fmla="*/ 124268 h 722579"/>
                <a:gd name="T18" fmla="*/ 846667 w 4436533"/>
                <a:gd name="T19" fmla="*/ 214579 h 722579"/>
                <a:gd name="T20" fmla="*/ 903111 w 4436533"/>
                <a:gd name="T21" fmla="*/ 271024 h 722579"/>
                <a:gd name="T22" fmla="*/ 1174045 w 4436533"/>
                <a:gd name="T23" fmla="*/ 293602 h 722579"/>
                <a:gd name="T24" fmla="*/ 1275645 w 4436533"/>
                <a:gd name="T25" fmla="*/ 361335 h 722579"/>
                <a:gd name="T26" fmla="*/ 1433689 w 4436533"/>
                <a:gd name="T27" fmla="*/ 474224 h 722579"/>
                <a:gd name="T28" fmla="*/ 1603022 w 4436533"/>
                <a:gd name="T29" fmla="*/ 564535 h 722579"/>
                <a:gd name="T30" fmla="*/ 1715911 w 4436533"/>
                <a:gd name="T31" fmla="*/ 643557 h 722579"/>
                <a:gd name="T32" fmla="*/ 1761067 w 4436533"/>
                <a:gd name="T33" fmla="*/ 688713 h 722579"/>
                <a:gd name="T34" fmla="*/ 1862667 w 4436533"/>
                <a:gd name="T35" fmla="*/ 688713 h 722579"/>
                <a:gd name="T36" fmla="*/ 2032000 w 4436533"/>
                <a:gd name="T37" fmla="*/ 575824 h 722579"/>
                <a:gd name="T38" fmla="*/ 2144889 w 4436533"/>
                <a:gd name="T39" fmla="*/ 474224 h 722579"/>
                <a:gd name="T40" fmla="*/ 2235200 w 4436533"/>
                <a:gd name="T41" fmla="*/ 383913 h 722579"/>
                <a:gd name="T42" fmla="*/ 2280356 w 4436533"/>
                <a:gd name="T43" fmla="*/ 327468 h 722579"/>
                <a:gd name="T44" fmla="*/ 2415822 w 4436533"/>
                <a:gd name="T45" fmla="*/ 282313 h 722579"/>
                <a:gd name="T46" fmla="*/ 2506133 w 4436533"/>
                <a:gd name="T47" fmla="*/ 214579 h 722579"/>
                <a:gd name="T48" fmla="*/ 2754489 w 4436533"/>
                <a:gd name="T49" fmla="*/ 146846 h 722579"/>
                <a:gd name="T50" fmla="*/ 2878667 w 4436533"/>
                <a:gd name="T51" fmla="*/ 56535 h 722579"/>
                <a:gd name="T52" fmla="*/ 2957689 w 4436533"/>
                <a:gd name="T53" fmla="*/ 56535 h 722579"/>
                <a:gd name="T54" fmla="*/ 3081867 w 4436533"/>
                <a:gd name="T55" fmla="*/ 180713 h 722579"/>
                <a:gd name="T56" fmla="*/ 3127022 w 4436533"/>
                <a:gd name="T57" fmla="*/ 293602 h 722579"/>
                <a:gd name="T58" fmla="*/ 3183467 w 4436533"/>
                <a:gd name="T59" fmla="*/ 350046 h 722579"/>
                <a:gd name="T60" fmla="*/ 3228622 w 4436533"/>
                <a:gd name="T61" fmla="*/ 440357 h 722579"/>
                <a:gd name="T62" fmla="*/ 3262489 w 4436533"/>
                <a:gd name="T63" fmla="*/ 508091 h 722579"/>
                <a:gd name="T64" fmla="*/ 3364089 w 4436533"/>
                <a:gd name="T65" fmla="*/ 587113 h 722579"/>
                <a:gd name="T66" fmla="*/ 3465689 w 4436533"/>
                <a:gd name="T67" fmla="*/ 688713 h 722579"/>
                <a:gd name="T68" fmla="*/ 3601156 w 4436533"/>
                <a:gd name="T69" fmla="*/ 711291 h 722579"/>
                <a:gd name="T70" fmla="*/ 3770489 w 4436533"/>
                <a:gd name="T71" fmla="*/ 598402 h 722579"/>
                <a:gd name="T72" fmla="*/ 3872089 w 4436533"/>
                <a:gd name="T73" fmla="*/ 530668 h 722579"/>
                <a:gd name="T74" fmla="*/ 3962400 w 4436533"/>
                <a:gd name="T75" fmla="*/ 440357 h 722579"/>
                <a:gd name="T76" fmla="*/ 4041422 w 4436533"/>
                <a:gd name="T77" fmla="*/ 361335 h 722579"/>
                <a:gd name="T78" fmla="*/ 4154311 w 4436533"/>
                <a:gd name="T79" fmla="*/ 293602 h 722579"/>
                <a:gd name="T80" fmla="*/ 4289778 w 4436533"/>
                <a:gd name="T81" fmla="*/ 192002 h 722579"/>
                <a:gd name="T82" fmla="*/ 4368800 w 4436533"/>
                <a:gd name="T83" fmla="*/ 90402 h 722579"/>
                <a:gd name="T84" fmla="*/ 4436533 w 4436533"/>
                <a:gd name="T85" fmla="*/ 91 h 7225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36533" h="722579">
                  <a:moveTo>
                    <a:pt x="0" y="722579"/>
                  </a:moveTo>
                  <a:cubicBezTo>
                    <a:pt x="15052" y="703764"/>
                    <a:pt x="30699" y="685411"/>
                    <a:pt x="45156" y="666135"/>
                  </a:cubicBezTo>
                  <a:cubicBezTo>
                    <a:pt x="74759" y="626664"/>
                    <a:pt x="60291" y="632825"/>
                    <a:pt x="101600" y="598402"/>
                  </a:cubicBezTo>
                  <a:cubicBezTo>
                    <a:pt x="112023" y="589716"/>
                    <a:pt x="124178" y="583350"/>
                    <a:pt x="135467" y="575824"/>
                  </a:cubicBezTo>
                  <a:cubicBezTo>
                    <a:pt x="156853" y="511666"/>
                    <a:pt x="138342" y="550371"/>
                    <a:pt x="214489" y="474224"/>
                  </a:cubicBezTo>
                  <a:lnTo>
                    <a:pt x="248356" y="440357"/>
                  </a:lnTo>
                  <a:cubicBezTo>
                    <a:pt x="259645" y="429068"/>
                    <a:pt x="268939" y="415347"/>
                    <a:pt x="282222" y="406491"/>
                  </a:cubicBezTo>
                  <a:lnTo>
                    <a:pt x="349956" y="361335"/>
                  </a:lnTo>
                  <a:lnTo>
                    <a:pt x="383822" y="338757"/>
                  </a:lnTo>
                  <a:cubicBezTo>
                    <a:pt x="403692" y="279149"/>
                    <a:pt x="388511" y="314790"/>
                    <a:pt x="440267" y="237157"/>
                  </a:cubicBezTo>
                  <a:cubicBezTo>
                    <a:pt x="462844" y="203292"/>
                    <a:pt x="459084" y="199527"/>
                    <a:pt x="496711" y="180713"/>
                  </a:cubicBezTo>
                  <a:cubicBezTo>
                    <a:pt x="507354" y="175391"/>
                    <a:pt x="519289" y="173187"/>
                    <a:pt x="530578" y="169424"/>
                  </a:cubicBezTo>
                  <a:cubicBezTo>
                    <a:pt x="571749" y="45912"/>
                    <a:pt x="502788" y="229692"/>
                    <a:pt x="575733" y="112979"/>
                  </a:cubicBezTo>
                  <a:cubicBezTo>
                    <a:pt x="586866" y="95166"/>
                    <a:pt x="594080" y="29251"/>
                    <a:pt x="620889" y="11379"/>
                  </a:cubicBezTo>
                  <a:cubicBezTo>
                    <a:pt x="633798" y="2773"/>
                    <a:pt x="650993" y="3854"/>
                    <a:pt x="666045" y="91"/>
                  </a:cubicBezTo>
                  <a:cubicBezTo>
                    <a:pt x="669808" y="11380"/>
                    <a:pt x="674064" y="22516"/>
                    <a:pt x="677333" y="33957"/>
                  </a:cubicBezTo>
                  <a:cubicBezTo>
                    <a:pt x="681595" y="48875"/>
                    <a:pt x="683174" y="64586"/>
                    <a:pt x="688622" y="79113"/>
                  </a:cubicBezTo>
                  <a:cubicBezTo>
                    <a:pt x="694531" y="94870"/>
                    <a:pt x="699301" y="112369"/>
                    <a:pt x="711200" y="124268"/>
                  </a:cubicBezTo>
                  <a:cubicBezTo>
                    <a:pt x="750018" y="163086"/>
                    <a:pt x="770212" y="166517"/>
                    <a:pt x="812800" y="180713"/>
                  </a:cubicBezTo>
                  <a:cubicBezTo>
                    <a:pt x="824089" y="192002"/>
                    <a:pt x="834402" y="204359"/>
                    <a:pt x="846667" y="214579"/>
                  </a:cubicBezTo>
                  <a:cubicBezTo>
                    <a:pt x="857090" y="223265"/>
                    <a:pt x="870939" y="227563"/>
                    <a:pt x="880533" y="237157"/>
                  </a:cubicBezTo>
                  <a:cubicBezTo>
                    <a:pt x="890127" y="246751"/>
                    <a:pt x="895585" y="259735"/>
                    <a:pt x="903111" y="271024"/>
                  </a:cubicBezTo>
                  <a:cubicBezTo>
                    <a:pt x="977427" y="265716"/>
                    <a:pt x="1064424" y="248298"/>
                    <a:pt x="1140178" y="271024"/>
                  </a:cubicBezTo>
                  <a:cubicBezTo>
                    <a:pt x="1153173" y="274923"/>
                    <a:pt x="1161910" y="287534"/>
                    <a:pt x="1174045" y="293602"/>
                  </a:cubicBezTo>
                  <a:cubicBezTo>
                    <a:pt x="1224956" y="319058"/>
                    <a:pt x="1193251" y="287030"/>
                    <a:pt x="1241778" y="327468"/>
                  </a:cubicBezTo>
                  <a:cubicBezTo>
                    <a:pt x="1254043" y="337688"/>
                    <a:pt x="1263043" y="351533"/>
                    <a:pt x="1275645" y="361335"/>
                  </a:cubicBezTo>
                  <a:cubicBezTo>
                    <a:pt x="1333872" y="406623"/>
                    <a:pt x="1326145" y="400747"/>
                    <a:pt x="1377245" y="417779"/>
                  </a:cubicBezTo>
                  <a:cubicBezTo>
                    <a:pt x="1467557" y="477989"/>
                    <a:pt x="1358427" y="398962"/>
                    <a:pt x="1433689" y="474224"/>
                  </a:cubicBezTo>
                  <a:cubicBezTo>
                    <a:pt x="1471274" y="511809"/>
                    <a:pt x="1460107" y="485138"/>
                    <a:pt x="1501422" y="508091"/>
                  </a:cubicBezTo>
                  <a:cubicBezTo>
                    <a:pt x="1617873" y="572786"/>
                    <a:pt x="1526392" y="538991"/>
                    <a:pt x="1603022" y="564535"/>
                  </a:cubicBezTo>
                  <a:cubicBezTo>
                    <a:pt x="1702447" y="663960"/>
                    <a:pt x="1558750" y="532787"/>
                    <a:pt x="1693333" y="609691"/>
                  </a:cubicBezTo>
                  <a:cubicBezTo>
                    <a:pt x="1705113" y="616422"/>
                    <a:pt x="1705317" y="635082"/>
                    <a:pt x="1715911" y="643557"/>
                  </a:cubicBezTo>
                  <a:cubicBezTo>
                    <a:pt x="1725203" y="650991"/>
                    <a:pt x="1738489" y="651083"/>
                    <a:pt x="1749778" y="654846"/>
                  </a:cubicBezTo>
                  <a:cubicBezTo>
                    <a:pt x="1753541" y="666135"/>
                    <a:pt x="1751384" y="681796"/>
                    <a:pt x="1761067" y="688713"/>
                  </a:cubicBezTo>
                  <a:cubicBezTo>
                    <a:pt x="1780433" y="702546"/>
                    <a:pt x="1828800" y="711291"/>
                    <a:pt x="1828800" y="711291"/>
                  </a:cubicBezTo>
                  <a:cubicBezTo>
                    <a:pt x="1840089" y="703765"/>
                    <a:pt x="1850532" y="694781"/>
                    <a:pt x="1862667" y="688713"/>
                  </a:cubicBezTo>
                  <a:cubicBezTo>
                    <a:pt x="1907500" y="666296"/>
                    <a:pt x="1888804" y="691820"/>
                    <a:pt x="1930400" y="654846"/>
                  </a:cubicBezTo>
                  <a:cubicBezTo>
                    <a:pt x="2021777" y="573622"/>
                    <a:pt x="1962166" y="599102"/>
                    <a:pt x="2032000" y="575824"/>
                  </a:cubicBezTo>
                  <a:cubicBezTo>
                    <a:pt x="2179580" y="465139"/>
                    <a:pt x="2000689" y="607135"/>
                    <a:pt x="2099733" y="508091"/>
                  </a:cubicBezTo>
                  <a:cubicBezTo>
                    <a:pt x="2113037" y="494787"/>
                    <a:pt x="2131585" y="487528"/>
                    <a:pt x="2144889" y="474224"/>
                  </a:cubicBezTo>
                  <a:cubicBezTo>
                    <a:pt x="2154483" y="464630"/>
                    <a:pt x="2158781" y="450780"/>
                    <a:pt x="2167467" y="440357"/>
                  </a:cubicBezTo>
                  <a:cubicBezTo>
                    <a:pt x="2194629" y="407762"/>
                    <a:pt x="2201900" y="406113"/>
                    <a:pt x="2235200" y="383913"/>
                  </a:cubicBezTo>
                  <a:cubicBezTo>
                    <a:pt x="2238963" y="372624"/>
                    <a:pt x="2239055" y="359338"/>
                    <a:pt x="2246489" y="350046"/>
                  </a:cubicBezTo>
                  <a:cubicBezTo>
                    <a:pt x="2254965" y="339451"/>
                    <a:pt x="2268221" y="333536"/>
                    <a:pt x="2280356" y="327468"/>
                  </a:cubicBezTo>
                  <a:cubicBezTo>
                    <a:pt x="2308149" y="313571"/>
                    <a:pt x="2355937" y="309227"/>
                    <a:pt x="2381956" y="304891"/>
                  </a:cubicBezTo>
                  <a:cubicBezTo>
                    <a:pt x="2393245" y="297365"/>
                    <a:pt x="2403687" y="288381"/>
                    <a:pt x="2415822" y="282313"/>
                  </a:cubicBezTo>
                  <a:cubicBezTo>
                    <a:pt x="2509303" y="235572"/>
                    <a:pt x="2386493" y="313155"/>
                    <a:pt x="2483556" y="248446"/>
                  </a:cubicBezTo>
                  <a:cubicBezTo>
                    <a:pt x="2491082" y="237157"/>
                    <a:pt x="2496539" y="224173"/>
                    <a:pt x="2506133" y="214579"/>
                  </a:cubicBezTo>
                  <a:cubicBezTo>
                    <a:pt x="2538568" y="182144"/>
                    <a:pt x="2561162" y="189445"/>
                    <a:pt x="2607733" y="180713"/>
                  </a:cubicBezTo>
                  <a:cubicBezTo>
                    <a:pt x="2721614" y="159360"/>
                    <a:pt x="2687527" y="169167"/>
                    <a:pt x="2754489" y="146846"/>
                  </a:cubicBezTo>
                  <a:cubicBezTo>
                    <a:pt x="2796207" y="84268"/>
                    <a:pt x="2753198" y="133766"/>
                    <a:pt x="2810933" y="101691"/>
                  </a:cubicBezTo>
                  <a:cubicBezTo>
                    <a:pt x="2834654" y="88513"/>
                    <a:pt x="2878667" y="56535"/>
                    <a:pt x="2878667" y="56535"/>
                  </a:cubicBezTo>
                  <a:cubicBezTo>
                    <a:pt x="2882967" y="43634"/>
                    <a:pt x="2889418" y="-5823"/>
                    <a:pt x="2923822" y="11379"/>
                  </a:cubicBezTo>
                  <a:cubicBezTo>
                    <a:pt x="2940651" y="19793"/>
                    <a:pt x="2945102" y="42550"/>
                    <a:pt x="2957689" y="56535"/>
                  </a:cubicBezTo>
                  <a:cubicBezTo>
                    <a:pt x="2979049" y="80268"/>
                    <a:pt x="3007711" y="97701"/>
                    <a:pt x="3025422" y="124268"/>
                  </a:cubicBezTo>
                  <a:cubicBezTo>
                    <a:pt x="3055526" y="169424"/>
                    <a:pt x="3036711" y="150609"/>
                    <a:pt x="3081867" y="180713"/>
                  </a:cubicBezTo>
                  <a:cubicBezTo>
                    <a:pt x="3085630" y="192002"/>
                    <a:pt x="3089887" y="203138"/>
                    <a:pt x="3093156" y="214579"/>
                  </a:cubicBezTo>
                  <a:cubicBezTo>
                    <a:pt x="3103519" y="250848"/>
                    <a:pt x="3099526" y="266106"/>
                    <a:pt x="3127022" y="293602"/>
                  </a:cubicBezTo>
                  <a:cubicBezTo>
                    <a:pt x="3136616" y="303196"/>
                    <a:pt x="3149600" y="308653"/>
                    <a:pt x="3160889" y="316179"/>
                  </a:cubicBezTo>
                  <a:cubicBezTo>
                    <a:pt x="3168415" y="327468"/>
                    <a:pt x="3173873" y="340452"/>
                    <a:pt x="3183467" y="350046"/>
                  </a:cubicBezTo>
                  <a:cubicBezTo>
                    <a:pt x="3193061" y="359640"/>
                    <a:pt x="3211266" y="360489"/>
                    <a:pt x="3217333" y="372624"/>
                  </a:cubicBezTo>
                  <a:cubicBezTo>
                    <a:pt x="3227569" y="393097"/>
                    <a:pt x="3221384" y="418643"/>
                    <a:pt x="3228622" y="440357"/>
                  </a:cubicBezTo>
                  <a:cubicBezTo>
                    <a:pt x="3232913" y="453228"/>
                    <a:pt x="3245132" y="462089"/>
                    <a:pt x="3251200" y="474224"/>
                  </a:cubicBezTo>
                  <a:cubicBezTo>
                    <a:pt x="3256522" y="484867"/>
                    <a:pt x="3255055" y="498799"/>
                    <a:pt x="3262489" y="508091"/>
                  </a:cubicBezTo>
                  <a:cubicBezTo>
                    <a:pt x="3270965" y="518685"/>
                    <a:pt x="3285933" y="521982"/>
                    <a:pt x="3296356" y="530668"/>
                  </a:cubicBezTo>
                  <a:cubicBezTo>
                    <a:pt x="3333809" y="561879"/>
                    <a:pt x="3322043" y="566090"/>
                    <a:pt x="3364089" y="587113"/>
                  </a:cubicBezTo>
                  <a:cubicBezTo>
                    <a:pt x="3457568" y="633852"/>
                    <a:pt x="3334764" y="556275"/>
                    <a:pt x="3431822" y="620979"/>
                  </a:cubicBezTo>
                  <a:cubicBezTo>
                    <a:pt x="3496531" y="718042"/>
                    <a:pt x="3418948" y="595232"/>
                    <a:pt x="3465689" y="688713"/>
                  </a:cubicBezTo>
                  <a:cubicBezTo>
                    <a:pt x="3471757" y="700848"/>
                    <a:pt x="3480741" y="711290"/>
                    <a:pt x="3488267" y="722579"/>
                  </a:cubicBezTo>
                  <a:cubicBezTo>
                    <a:pt x="3525897" y="718816"/>
                    <a:pt x="3565060" y="722571"/>
                    <a:pt x="3601156" y="711291"/>
                  </a:cubicBezTo>
                  <a:cubicBezTo>
                    <a:pt x="3655936" y="694172"/>
                    <a:pt x="3665138" y="663616"/>
                    <a:pt x="3702756" y="632268"/>
                  </a:cubicBezTo>
                  <a:cubicBezTo>
                    <a:pt x="3762893" y="582154"/>
                    <a:pt x="3709393" y="632345"/>
                    <a:pt x="3770489" y="598402"/>
                  </a:cubicBezTo>
                  <a:cubicBezTo>
                    <a:pt x="3794209" y="585224"/>
                    <a:pt x="3815644" y="568298"/>
                    <a:pt x="3838222" y="553246"/>
                  </a:cubicBezTo>
                  <a:cubicBezTo>
                    <a:pt x="3849511" y="545720"/>
                    <a:pt x="3862495" y="540262"/>
                    <a:pt x="3872089" y="530668"/>
                  </a:cubicBezTo>
                  <a:cubicBezTo>
                    <a:pt x="3915550" y="487209"/>
                    <a:pt x="3892673" y="505658"/>
                    <a:pt x="3939822" y="474224"/>
                  </a:cubicBezTo>
                  <a:cubicBezTo>
                    <a:pt x="3947348" y="462935"/>
                    <a:pt x="3953714" y="450780"/>
                    <a:pt x="3962400" y="440357"/>
                  </a:cubicBezTo>
                  <a:cubicBezTo>
                    <a:pt x="3972621" y="428093"/>
                    <a:pt x="3987411" y="419774"/>
                    <a:pt x="3996267" y="406491"/>
                  </a:cubicBezTo>
                  <a:cubicBezTo>
                    <a:pt x="4030672" y="354884"/>
                    <a:pt x="3976914" y="382838"/>
                    <a:pt x="4041422" y="361335"/>
                  </a:cubicBezTo>
                  <a:cubicBezTo>
                    <a:pt x="4060237" y="304890"/>
                    <a:pt x="4041422" y="331232"/>
                    <a:pt x="4120445" y="304891"/>
                  </a:cubicBezTo>
                  <a:lnTo>
                    <a:pt x="4154311" y="293602"/>
                  </a:lnTo>
                  <a:cubicBezTo>
                    <a:pt x="4176889" y="271024"/>
                    <a:pt x="4191754" y="235965"/>
                    <a:pt x="4222045" y="225868"/>
                  </a:cubicBezTo>
                  <a:cubicBezTo>
                    <a:pt x="4255985" y="214554"/>
                    <a:pt x="4260601" y="216315"/>
                    <a:pt x="4289778" y="192002"/>
                  </a:cubicBezTo>
                  <a:cubicBezTo>
                    <a:pt x="4302043" y="181782"/>
                    <a:pt x="4313843" y="170737"/>
                    <a:pt x="4323645" y="158135"/>
                  </a:cubicBezTo>
                  <a:cubicBezTo>
                    <a:pt x="4340304" y="136716"/>
                    <a:pt x="4368800" y="90402"/>
                    <a:pt x="4368800" y="90402"/>
                  </a:cubicBezTo>
                  <a:cubicBezTo>
                    <a:pt x="4397175" y="5278"/>
                    <a:pt x="4355599" y="106902"/>
                    <a:pt x="4413956" y="33957"/>
                  </a:cubicBezTo>
                  <a:cubicBezTo>
                    <a:pt x="4443905" y="-3479"/>
                    <a:pt x="4407821" y="91"/>
                    <a:pt x="4436533" y="91"/>
                  </a:cubicBezTo>
                </a:path>
              </a:pathLst>
            </a:cu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TextBox 13"/>
            <p:cNvSpPr txBox="1">
              <a:spLocks noChangeArrowheads="1"/>
            </p:cNvSpPr>
            <p:nvPr/>
          </p:nvSpPr>
          <p:spPr bwMode="auto">
            <a:xfrm>
              <a:off x="1468745" y="2709390"/>
              <a:ext cx="3896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70</a:t>
              </a:r>
            </a:p>
          </p:txBody>
        </p:sp>
        <p:sp>
          <p:nvSpPr>
            <p:cNvPr id="45" name="TextBox 14"/>
            <p:cNvSpPr txBox="1">
              <a:spLocks noChangeArrowheads="1"/>
            </p:cNvSpPr>
            <p:nvPr/>
          </p:nvSpPr>
          <p:spPr bwMode="auto">
            <a:xfrm>
              <a:off x="1468745" y="3437524"/>
              <a:ext cx="3896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68</a:t>
              </a:r>
            </a:p>
          </p:txBody>
        </p:sp>
        <p:sp>
          <p:nvSpPr>
            <p:cNvPr id="46" name="TextBox 45"/>
            <p:cNvSpPr txBox="1"/>
            <p:nvPr/>
          </p:nvSpPr>
          <p:spPr>
            <a:xfrm>
              <a:off x="2548067" y="2535688"/>
              <a:ext cx="815841" cy="307860"/>
            </a:xfrm>
            <a:prstGeom prst="rect">
              <a:avLst/>
            </a:prstGeom>
            <a:noFill/>
          </p:spPr>
          <p:txBody>
            <a:bodyPr>
              <a:spAutoFit/>
            </a:bodyPr>
            <a:lstStyle/>
            <a:p>
              <a:pPr>
                <a:defRPr/>
              </a:pPr>
              <a:r>
                <a:rPr lang="en-US" sz="1400" b="1" dirty="0">
                  <a:solidFill>
                    <a:srgbClr val="FF0000"/>
                  </a:solidFill>
                </a:rPr>
                <a:t>Heat off</a:t>
              </a:r>
            </a:p>
          </p:txBody>
        </p:sp>
        <p:sp>
          <p:nvSpPr>
            <p:cNvPr id="47" name="TextBox 46"/>
            <p:cNvSpPr txBox="1"/>
            <p:nvPr/>
          </p:nvSpPr>
          <p:spPr>
            <a:xfrm>
              <a:off x="4744806" y="2535688"/>
              <a:ext cx="814253" cy="307860"/>
            </a:xfrm>
            <a:prstGeom prst="rect">
              <a:avLst/>
            </a:prstGeom>
            <a:noFill/>
          </p:spPr>
          <p:txBody>
            <a:bodyPr>
              <a:spAutoFit/>
            </a:bodyPr>
            <a:lstStyle/>
            <a:p>
              <a:pPr>
                <a:defRPr/>
              </a:pPr>
              <a:r>
                <a:rPr lang="en-US" sz="1400" b="1" dirty="0">
                  <a:solidFill>
                    <a:srgbClr val="FF0000"/>
                  </a:solidFill>
                </a:rPr>
                <a:t>Heat off</a:t>
              </a:r>
            </a:p>
          </p:txBody>
        </p:sp>
        <p:sp>
          <p:nvSpPr>
            <p:cNvPr id="48" name="TextBox 47"/>
            <p:cNvSpPr txBox="1"/>
            <p:nvPr/>
          </p:nvSpPr>
          <p:spPr>
            <a:xfrm>
              <a:off x="6300300" y="2559492"/>
              <a:ext cx="815841" cy="307860"/>
            </a:xfrm>
            <a:prstGeom prst="rect">
              <a:avLst/>
            </a:prstGeom>
            <a:noFill/>
          </p:spPr>
          <p:txBody>
            <a:bodyPr>
              <a:spAutoFit/>
            </a:bodyPr>
            <a:lstStyle/>
            <a:p>
              <a:pPr>
                <a:defRPr/>
              </a:pPr>
              <a:r>
                <a:rPr lang="en-US" sz="1400" b="1" dirty="0">
                  <a:solidFill>
                    <a:srgbClr val="FF0000"/>
                  </a:solidFill>
                </a:rPr>
                <a:t>Heat off</a:t>
              </a:r>
            </a:p>
          </p:txBody>
        </p:sp>
        <p:sp>
          <p:nvSpPr>
            <p:cNvPr id="49" name="TextBox 18"/>
            <p:cNvSpPr txBox="1">
              <a:spLocks noChangeArrowheads="1"/>
            </p:cNvSpPr>
            <p:nvPr/>
          </p:nvSpPr>
          <p:spPr bwMode="auto">
            <a:xfrm>
              <a:off x="1885917" y="3694211"/>
              <a:ext cx="815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solidFill>
                    <a:srgbClr val="00B050"/>
                  </a:solidFill>
                </a:rPr>
                <a:t>Heat on</a:t>
              </a:r>
            </a:p>
          </p:txBody>
        </p:sp>
        <p:sp>
          <p:nvSpPr>
            <p:cNvPr id="50" name="TextBox 19"/>
            <p:cNvSpPr txBox="1">
              <a:spLocks noChangeArrowheads="1"/>
            </p:cNvSpPr>
            <p:nvPr/>
          </p:nvSpPr>
          <p:spPr bwMode="auto">
            <a:xfrm>
              <a:off x="3683185" y="3694210"/>
              <a:ext cx="815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solidFill>
                    <a:srgbClr val="00B050"/>
                  </a:solidFill>
                </a:rPr>
                <a:t>Heat on</a:t>
              </a:r>
            </a:p>
          </p:txBody>
        </p:sp>
        <p:sp>
          <p:nvSpPr>
            <p:cNvPr id="51" name="TextBox 20"/>
            <p:cNvSpPr txBox="1">
              <a:spLocks noChangeArrowheads="1"/>
            </p:cNvSpPr>
            <p:nvPr/>
          </p:nvSpPr>
          <p:spPr bwMode="auto">
            <a:xfrm>
              <a:off x="5379862" y="3681112"/>
              <a:ext cx="815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solidFill>
                    <a:srgbClr val="00B050"/>
                  </a:solidFill>
                </a:rPr>
                <a:t>Heat on</a:t>
              </a:r>
            </a:p>
          </p:txBody>
        </p:sp>
        <p:sp>
          <p:nvSpPr>
            <p:cNvPr id="52" name="Oval 21"/>
            <p:cNvSpPr>
              <a:spLocks noChangeArrowheads="1"/>
            </p:cNvSpPr>
            <p:nvPr/>
          </p:nvSpPr>
          <p:spPr bwMode="auto">
            <a:xfrm>
              <a:off x="2641350" y="2841014"/>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3" name="Oval 22"/>
            <p:cNvSpPr>
              <a:spLocks noChangeArrowheads="1"/>
            </p:cNvSpPr>
            <p:nvPr/>
          </p:nvSpPr>
          <p:spPr bwMode="auto">
            <a:xfrm>
              <a:off x="3792233" y="3570014"/>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4" name="Oval 23"/>
            <p:cNvSpPr>
              <a:spLocks noChangeArrowheads="1"/>
            </p:cNvSpPr>
            <p:nvPr/>
          </p:nvSpPr>
          <p:spPr bwMode="auto">
            <a:xfrm>
              <a:off x="5474451" y="3579753"/>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5" name="Oval 24"/>
            <p:cNvSpPr>
              <a:spLocks noChangeArrowheads="1"/>
            </p:cNvSpPr>
            <p:nvPr/>
          </p:nvSpPr>
          <p:spPr bwMode="auto">
            <a:xfrm>
              <a:off x="6432916" y="2847684"/>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6" name="Oval 25"/>
            <p:cNvSpPr>
              <a:spLocks noChangeArrowheads="1"/>
            </p:cNvSpPr>
            <p:nvPr/>
          </p:nvSpPr>
          <p:spPr bwMode="auto">
            <a:xfrm>
              <a:off x="4906287" y="2850604"/>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7" name="Oval 26"/>
            <p:cNvSpPr>
              <a:spLocks noChangeArrowheads="1"/>
            </p:cNvSpPr>
            <p:nvPr/>
          </p:nvSpPr>
          <p:spPr bwMode="auto">
            <a:xfrm>
              <a:off x="2010271" y="3570014"/>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extLst>
      <p:ext uri="{BB962C8B-B14F-4D97-AF65-F5344CB8AC3E}">
        <p14:creationId xmlns:p14="http://schemas.microsoft.com/office/powerpoint/2010/main" val="2889441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Interrupting a Simulation</a:t>
            </a:r>
          </a:p>
        </p:txBody>
      </p:sp>
      <p:sp>
        <p:nvSpPr>
          <p:cNvPr id="3" name="Content Placeholder 2"/>
          <p:cNvSpPr>
            <a:spLocks noGrp="1"/>
          </p:cNvSpPr>
          <p:nvPr>
            <p:ph idx="1"/>
          </p:nvPr>
        </p:nvSpPr>
        <p:spPr/>
        <p:txBody>
          <a:bodyPr/>
          <a:lstStyle/>
          <a:p>
            <a:r>
              <a:rPr lang="en-US" dirty="0"/>
              <a:t>The Interrupt element is another element that can be triggered by events.  However, it is not used to actually represent a feature or a process in a model.  Rather, it is used to help you debug and test complex models as you build them.</a:t>
            </a:r>
          </a:p>
          <a:p>
            <a:r>
              <a:rPr lang="en-US" dirty="0"/>
              <a:t>The Interrupt element is triggered by an event, and responds by interrupting the simulation. </a:t>
            </a:r>
          </a:p>
          <a:p>
            <a:pPr lvl="1"/>
            <a:r>
              <a:rPr lang="en-US" dirty="0"/>
              <a:t>When the simulation is interrupted, you can display a user-defined message dialog with options for continuing or pausing (and subsequently aborting) the simulation and/or you can specify that the message is written to the run log. </a:t>
            </a:r>
          </a:p>
          <a:p>
            <a:endParaRPr lang="en-US" dirty="0"/>
          </a:p>
        </p:txBody>
      </p:sp>
    </p:spTree>
    <p:extLst>
      <p:ext uri="{BB962C8B-B14F-4D97-AF65-F5344CB8AC3E}">
        <p14:creationId xmlns:p14="http://schemas.microsoft.com/office/powerpoint/2010/main" val="166425824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an Interrupt?</a:t>
            </a:r>
          </a:p>
        </p:txBody>
      </p:sp>
      <p:sp>
        <p:nvSpPr>
          <p:cNvPr id="3" name="Content Placeholder 2"/>
          <p:cNvSpPr>
            <a:spLocks noGrp="1"/>
          </p:cNvSpPr>
          <p:nvPr>
            <p:ph idx="1"/>
          </p:nvPr>
        </p:nvSpPr>
        <p:spPr>
          <a:xfrm>
            <a:off x="838200" y="1752600"/>
            <a:ext cx="9829800" cy="3703578"/>
          </a:xfrm>
        </p:spPr>
        <p:txBody>
          <a:bodyPr/>
          <a:lstStyle/>
          <a:p>
            <a:r>
              <a:rPr lang="en-US" dirty="0">
                <a:solidFill>
                  <a:srgbClr val="FF0000"/>
                </a:solidFill>
              </a:rPr>
              <a:t>To help you debug a model that is producing a fatal error or showing unusual behavior</a:t>
            </a:r>
            <a:r>
              <a:rPr lang="en-US" dirty="0"/>
              <a:t>.  For example, if a model produces a fatal error (or starts behaving unusually) when certain conditions are met or at a particular time in a simulation, you could use an Interrupt element to pause the simulation at that point so that you can browse the model and/or save the results up to that point in time.</a:t>
            </a:r>
          </a:p>
          <a:p>
            <a:r>
              <a:rPr lang="en-US" dirty="0">
                <a:solidFill>
                  <a:srgbClr val="FF0000"/>
                </a:solidFill>
              </a:rPr>
              <a:t>To alert you to error conditions that indicate a logical problem in a model</a:t>
            </a:r>
            <a:r>
              <a:rPr lang="en-US" dirty="0"/>
              <a:t>. For example, if a certain variable should not go below 0 (if it does, it indicates a logic error in the model), you could use an Interrupt element to check for this condition.  </a:t>
            </a:r>
          </a:p>
        </p:txBody>
      </p:sp>
    </p:spTree>
    <p:extLst>
      <p:ext uri="{BB962C8B-B14F-4D97-AF65-F5344CB8AC3E}">
        <p14:creationId xmlns:p14="http://schemas.microsoft.com/office/powerpoint/2010/main" val="108569429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Failures (and Repairs) of Equipment</a:t>
            </a:r>
          </a:p>
        </p:txBody>
      </p:sp>
      <p:sp>
        <p:nvSpPr>
          <p:cNvPr id="3" name="Content Placeholder 2"/>
          <p:cNvSpPr>
            <a:spLocks noGrp="1"/>
          </p:cNvSpPr>
          <p:nvPr>
            <p:ph idx="1"/>
          </p:nvPr>
        </p:nvSpPr>
        <p:spPr>
          <a:xfrm>
            <a:off x="505287" y="1825625"/>
            <a:ext cx="10515600" cy="3279775"/>
          </a:xfrm>
        </p:spPr>
        <p:txBody>
          <a:bodyPr/>
          <a:lstStyle/>
          <a:p>
            <a:r>
              <a:rPr lang="en-US" dirty="0"/>
              <a:t>The Reliability Module allows you to model the failure (and repair) of equipment</a:t>
            </a:r>
          </a:p>
          <a:p>
            <a:r>
              <a:rPr lang="en-US" dirty="0"/>
              <a:t>It relies heavily on the features we have discussed, since failures and repairs are sudden events</a:t>
            </a:r>
          </a:p>
          <a:p>
            <a:r>
              <a:rPr lang="en-US" dirty="0"/>
              <a:t>Simple example of a pond </a:t>
            </a:r>
          </a:p>
          <a:p>
            <a:r>
              <a:rPr lang="en-US" dirty="0"/>
              <a:t>All versions of GoldSim have the “Learning Edition” of the Reliability Module to allow you to experiment (limited to 10 </a:t>
            </a:r>
            <a:r>
              <a:rPr lang="en-US" dirty="0" err="1"/>
              <a:t>RL</a:t>
            </a:r>
            <a:r>
              <a:rPr lang="en-US" dirty="0"/>
              <a:t> elements)</a:t>
            </a:r>
          </a:p>
          <a:p>
            <a:pPr lvl="1"/>
            <a:endParaRPr lang="en-US" dirty="0"/>
          </a:p>
          <a:p>
            <a:endParaRPr lang="en-US" dirty="0"/>
          </a:p>
        </p:txBody>
      </p:sp>
    </p:spTree>
    <p:extLst>
      <p:ext uri="{BB962C8B-B14F-4D97-AF65-F5344CB8AC3E}">
        <p14:creationId xmlns:p14="http://schemas.microsoft.com/office/powerpoint/2010/main" val="3883345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by a “Discrete Change”?</a:t>
            </a:r>
          </a:p>
        </p:txBody>
      </p:sp>
      <p:sp>
        <p:nvSpPr>
          <p:cNvPr id="3" name="Content Placeholder 2"/>
          <p:cNvSpPr>
            <a:spLocks noGrp="1"/>
          </p:cNvSpPr>
          <p:nvPr>
            <p:ph idx="1"/>
          </p:nvPr>
        </p:nvSpPr>
        <p:spPr>
          <a:xfrm>
            <a:off x="505287" y="1825625"/>
            <a:ext cx="10515600" cy="4842351"/>
          </a:xfrm>
        </p:spPr>
        <p:txBody>
          <a:bodyPr/>
          <a:lstStyle/>
          <a:p>
            <a:r>
              <a:rPr lang="en-US" dirty="0"/>
              <a:t>Dynamic behavior can be conceptualized in two different ways: continuously or discretely. </a:t>
            </a:r>
          </a:p>
          <a:p>
            <a:pPr lvl="1"/>
            <a:r>
              <a:rPr lang="en-US" dirty="0"/>
              <a:t>Things that move continuously can be thought of as flowing (e.g., water). </a:t>
            </a:r>
          </a:p>
          <a:p>
            <a:pPr lvl="1"/>
            <a:r>
              <a:rPr lang="en-US" dirty="0"/>
              <a:t>Other things move or happen discretely.  Examples of this include financial transactions, turning on or off a pump, equipment failures and accidents.</a:t>
            </a:r>
          </a:p>
          <a:p>
            <a:r>
              <a:rPr lang="en-US" dirty="0"/>
              <a:t>Just because something is considered to flow (like water), it does not mean that all of the dynamics for that system can be treated as being continuous.  For example, if water is flowing from one pond to another (via a pump), and the pump suddenly breaks down, that is a “discrete change” that changes the system state, and must be treated in an appropriate manner. </a:t>
            </a:r>
          </a:p>
          <a:p>
            <a:r>
              <a:rPr lang="en-US" dirty="0"/>
              <a:t>As a result, most real-world systems are best described using a combination of continuous and discrete dynamics (i.e., hybrid systems). </a:t>
            </a:r>
          </a:p>
          <a:p>
            <a:endParaRPr lang="en-US" dirty="0"/>
          </a:p>
        </p:txBody>
      </p:sp>
    </p:spTree>
    <p:extLst>
      <p:ext uri="{BB962C8B-B14F-4D97-AF65-F5344CB8AC3E}">
        <p14:creationId xmlns:p14="http://schemas.microsoft.com/office/powerpoint/2010/main" val="38553304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a:t>
            </a:r>
          </a:p>
        </p:txBody>
      </p:sp>
      <p:sp>
        <p:nvSpPr>
          <p:cNvPr id="3" name="Content Placeholder 2"/>
          <p:cNvSpPr>
            <a:spLocks noGrp="1"/>
          </p:cNvSpPr>
          <p:nvPr>
            <p:ph idx="1"/>
          </p:nvPr>
        </p:nvSpPr>
        <p:spPr>
          <a:xfrm>
            <a:off x="505287" y="1825625"/>
            <a:ext cx="10515600" cy="3156762"/>
          </a:xfrm>
        </p:spPr>
        <p:txBody>
          <a:bodyPr/>
          <a:lstStyle/>
          <a:p>
            <a:r>
              <a:rPr lang="en-US" dirty="0"/>
              <a:t>GoldSim’s discrete modeling capabilities are discussed in detail in the Basic GoldSim Course (</a:t>
            </a:r>
            <a:r>
              <a:rPr lang="en-US" dirty="0">
                <a:hlinkClick r:id="rId2"/>
              </a:rPr>
              <a:t>Unit 13</a:t>
            </a:r>
            <a:r>
              <a:rPr lang="en-US" dirty="0"/>
              <a:t>)</a:t>
            </a:r>
          </a:p>
          <a:p>
            <a:pPr lvl="1"/>
            <a:r>
              <a:rPr lang="en-US" dirty="0"/>
              <a:t>We have just discussed the basics</a:t>
            </a:r>
          </a:p>
          <a:p>
            <a:r>
              <a:rPr lang="en-US" dirty="0"/>
              <a:t>Numerous examples can be found in the Model Library</a:t>
            </a:r>
          </a:p>
          <a:p>
            <a:r>
              <a:rPr lang="en-US" dirty="0"/>
              <a:t>User’s Guide for the Reliability Module is written to be read from start to finish (and has a variety of examples)</a:t>
            </a:r>
          </a:p>
          <a:p>
            <a:r>
              <a:rPr lang="en-US" dirty="0"/>
              <a:t>Send us questions via the GoldSim Help Desk: </a:t>
            </a:r>
            <a:r>
              <a:rPr lang="en-US" dirty="0">
                <a:hlinkClick r:id="rId3"/>
              </a:rPr>
              <a:t>https://support.goldsim.com/hc/en-us/requests/new</a:t>
            </a:r>
            <a:r>
              <a:rPr lang="en-US" dirty="0"/>
              <a:t> </a:t>
            </a:r>
          </a:p>
        </p:txBody>
      </p:sp>
    </p:spTree>
    <p:extLst>
      <p:ext uri="{BB962C8B-B14F-4D97-AF65-F5344CB8AC3E}">
        <p14:creationId xmlns:p14="http://schemas.microsoft.com/office/powerpoint/2010/main" val="4296242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Discrete Changes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28800"/>
            <a:ext cx="4068386" cy="3352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828800"/>
            <a:ext cx="4073572" cy="3352800"/>
          </a:xfrm>
          <a:prstGeom prst="rect">
            <a:avLst/>
          </a:prstGeom>
        </p:spPr>
      </p:pic>
      <p:sp>
        <p:nvSpPr>
          <p:cNvPr id="5" name="Rectangle 4"/>
          <p:cNvSpPr/>
          <p:nvPr/>
        </p:nvSpPr>
        <p:spPr>
          <a:xfrm>
            <a:off x="1524000" y="5562601"/>
            <a:ext cx="4038600" cy="685059"/>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Note: Definition of “instantaneous” is relative</a:t>
            </a:r>
          </a:p>
        </p:txBody>
      </p:sp>
    </p:spTree>
    <p:extLst>
      <p:ext uri="{BB962C8B-B14F-4D97-AF65-F5344CB8AC3E}">
        <p14:creationId xmlns:p14="http://schemas.microsoft.com/office/powerpoint/2010/main" val="6331190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Events in GoldSim</a:t>
            </a:r>
          </a:p>
        </p:txBody>
      </p:sp>
      <p:sp>
        <p:nvSpPr>
          <p:cNvPr id="4" name="Content Placeholder 2"/>
          <p:cNvSpPr>
            <a:spLocks noGrp="1"/>
          </p:cNvSpPr>
          <p:nvPr>
            <p:ph idx="1"/>
          </p:nvPr>
        </p:nvSpPr>
        <p:spPr>
          <a:xfrm>
            <a:off x="505287" y="1825625"/>
            <a:ext cx="10515600" cy="3698448"/>
          </a:xfrm>
        </p:spPr>
        <p:txBody>
          <a:bodyPr/>
          <a:lstStyle/>
          <a:p>
            <a:r>
              <a:rPr lang="en-US" dirty="0"/>
              <a:t>To model discrete changes to a system, we need to represent “</a:t>
            </a:r>
            <a:r>
              <a:rPr lang="en-US" dirty="0">
                <a:solidFill>
                  <a:srgbClr val="FF0000"/>
                </a:solidFill>
              </a:rPr>
              <a:t>events</a:t>
            </a:r>
            <a:r>
              <a:rPr lang="en-US" dirty="0"/>
              <a:t>”</a:t>
            </a:r>
          </a:p>
          <a:p>
            <a:r>
              <a:rPr lang="en-US" dirty="0"/>
              <a:t>You can generate events in GoldSim in four different ways:</a:t>
            </a:r>
          </a:p>
          <a:p>
            <a:pPr lvl="1"/>
            <a:r>
              <a:rPr lang="en-US" dirty="0"/>
              <a:t>Based on a specified rate of occurrence, which can be treated as regular or random ("occur exactly once a week" or "occur, on average, once a week");</a:t>
            </a:r>
          </a:p>
          <a:p>
            <a:pPr lvl="1"/>
            <a:r>
              <a:rPr lang="en-US" dirty="0"/>
              <a:t>When a specified condition (e.g., </a:t>
            </a:r>
            <a:r>
              <a:rPr lang="en-US" dirty="0" err="1"/>
              <a:t>Water_Level</a:t>
            </a:r>
            <a:r>
              <a:rPr lang="en-US" dirty="0"/>
              <a:t> &gt; 10m) becomes true or false; </a:t>
            </a:r>
          </a:p>
          <a:p>
            <a:pPr lvl="1"/>
            <a:r>
              <a:rPr lang="en-US" dirty="0"/>
              <a:t>When a specified output in the model changes; or</a:t>
            </a:r>
          </a:p>
          <a:p>
            <a:pPr lvl="1"/>
            <a:r>
              <a:rPr lang="en-US" dirty="0"/>
              <a:t>At a specified calendar or elapsed time.</a:t>
            </a:r>
          </a:p>
          <a:p>
            <a:r>
              <a:rPr lang="en-US" dirty="0"/>
              <a:t>Events can then be specified to instantaneously trigger various elements to take a particular action (e.g., instantaneously change their value).  </a:t>
            </a:r>
          </a:p>
          <a:p>
            <a:endParaRPr lang="en-US" dirty="0"/>
          </a:p>
        </p:txBody>
      </p:sp>
    </p:spTree>
    <p:extLst>
      <p:ext uri="{BB962C8B-B14F-4D97-AF65-F5344CB8AC3E}">
        <p14:creationId xmlns:p14="http://schemas.microsoft.com/office/powerpoint/2010/main" val="1550060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Generating a Timed Event</a:t>
            </a:r>
          </a:p>
        </p:txBody>
      </p:sp>
      <p:sp>
        <p:nvSpPr>
          <p:cNvPr id="5" name="Content Placeholder 4"/>
          <p:cNvSpPr>
            <a:spLocks noGrp="1"/>
          </p:cNvSpPr>
          <p:nvPr>
            <p:ph idx="1"/>
          </p:nvPr>
        </p:nvSpPr>
        <p:spPr>
          <a:xfrm>
            <a:off x="457200" y="1600200"/>
            <a:ext cx="10515600" cy="2622256"/>
          </a:xfrm>
        </p:spPr>
        <p:txBody>
          <a:bodyPr/>
          <a:lstStyle/>
          <a:p>
            <a:pPr lvl="1">
              <a:buClr>
                <a:schemeClr val="tx2"/>
              </a:buClr>
            </a:pPr>
            <a:r>
              <a:rPr lang="en-US" sz="2600" dirty="0"/>
              <a:t>Let’s create an event that occurs once every 20 days</a:t>
            </a:r>
          </a:p>
          <a:p>
            <a:pPr lvl="1">
              <a:buClr>
                <a:schemeClr val="tx2"/>
              </a:buClr>
            </a:pPr>
            <a:r>
              <a:rPr lang="en-US" sz="2600" dirty="0"/>
              <a:t>We use the Timed Event element to do this</a:t>
            </a:r>
          </a:p>
          <a:p>
            <a:endParaRPr lang="en-US" dirty="0"/>
          </a:p>
          <a:p>
            <a:endParaRPr lang="en-US" dirty="0"/>
          </a:p>
          <a:p>
            <a:endParaRPr lang="en-US" dirty="0"/>
          </a:p>
          <a:p>
            <a:endParaRPr lang="en-US" dirty="0"/>
          </a:p>
        </p:txBody>
      </p:sp>
      <p:pic>
        <p:nvPicPr>
          <p:cNvPr id="7" name="Picture 6"/>
          <p:cNvPicPr>
            <a:picLocks noChangeAspect="1"/>
          </p:cNvPicPr>
          <p:nvPr/>
        </p:nvPicPr>
        <p:blipFill>
          <a:blip r:embed="rId2"/>
          <a:stretch>
            <a:fillRect/>
          </a:stretch>
        </p:blipFill>
        <p:spPr>
          <a:xfrm>
            <a:off x="1219200" y="2743200"/>
            <a:ext cx="3742857" cy="3838095"/>
          </a:xfrm>
          <a:prstGeom prst="rect">
            <a:avLst/>
          </a:prstGeom>
        </p:spPr>
      </p:pic>
      <p:pic>
        <p:nvPicPr>
          <p:cNvPr id="8" name="Picture 7"/>
          <p:cNvPicPr>
            <a:picLocks noChangeAspect="1"/>
          </p:cNvPicPr>
          <p:nvPr/>
        </p:nvPicPr>
        <p:blipFill>
          <a:blip r:embed="rId3"/>
          <a:stretch>
            <a:fillRect/>
          </a:stretch>
        </p:blipFill>
        <p:spPr>
          <a:xfrm>
            <a:off x="5791200" y="3048000"/>
            <a:ext cx="3228571" cy="1457143"/>
          </a:xfrm>
          <a:prstGeom prst="rect">
            <a:avLst/>
          </a:prstGeom>
        </p:spPr>
      </p:pic>
    </p:spTree>
    <p:extLst>
      <p:ext uri="{BB962C8B-B14F-4D97-AF65-F5344CB8AC3E}">
        <p14:creationId xmlns:p14="http://schemas.microsoft.com/office/powerpoint/2010/main" val="423518338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Triggering</a:t>
            </a:r>
          </a:p>
        </p:txBody>
      </p:sp>
      <p:sp>
        <p:nvSpPr>
          <p:cNvPr id="6" name="Content Placeholder 2"/>
          <p:cNvSpPr>
            <a:spLocks noGrp="1"/>
          </p:cNvSpPr>
          <p:nvPr>
            <p:ph idx="1"/>
          </p:nvPr>
        </p:nvSpPr>
        <p:spPr/>
        <p:txBody>
          <a:bodyPr/>
          <a:lstStyle/>
          <a:p>
            <a:r>
              <a:rPr lang="en-US" dirty="0"/>
              <a:t>In order for events to be consequential, they must trigger other elements</a:t>
            </a:r>
          </a:p>
          <a:p>
            <a:r>
              <a:rPr lang="en-US" dirty="0"/>
              <a:t>All elements that can be triggered share the same triggering dialog</a:t>
            </a:r>
          </a:p>
          <a:p>
            <a:endParaRPr lang="en-US" dirty="0"/>
          </a:p>
        </p:txBody>
      </p:sp>
      <p:pic>
        <p:nvPicPr>
          <p:cNvPr id="7" name="Picture 6"/>
          <p:cNvPicPr>
            <a:picLocks noChangeAspect="1"/>
          </p:cNvPicPr>
          <p:nvPr/>
        </p:nvPicPr>
        <p:blipFill>
          <a:blip r:embed="rId2"/>
          <a:stretch>
            <a:fillRect/>
          </a:stretch>
        </p:blipFill>
        <p:spPr>
          <a:xfrm>
            <a:off x="1981201" y="3200401"/>
            <a:ext cx="5733333" cy="2571429"/>
          </a:xfrm>
          <a:prstGeom prst="rect">
            <a:avLst/>
          </a:prstGeom>
        </p:spPr>
      </p:pic>
      <p:pic>
        <p:nvPicPr>
          <p:cNvPr id="8" name="Picture 7"/>
          <p:cNvPicPr>
            <a:picLocks noChangeAspect="1"/>
          </p:cNvPicPr>
          <p:nvPr/>
        </p:nvPicPr>
        <p:blipFill>
          <a:blip r:embed="rId3"/>
          <a:stretch>
            <a:fillRect/>
          </a:stretch>
        </p:blipFill>
        <p:spPr>
          <a:xfrm>
            <a:off x="8763001" y="3657600"/>
            <a:ext cx="1047619" cy="1400000"/>
          </a:xfrm>
          <a:prstGeom prst="rect">
            <a:avLst/>
          </a:prstGeom>
        </p:spPr>
      </p:pic>
      <p:cxnSp>
        <p:nvCxnSpPr>
          <p:cNvPr id="10" name="Straight Arrow Connector 9"/>
          <p:cNvCxnSpPr>
            <a:endCxn id="8" idx="1"/>
          </p:cNvCxnSpPr>
          <p:nvPr/>
        </p:nvCxnSpPr>
        <p:spPr>
          <a:xfrm>
            <a:off x="3276600" y="4038600"/>
            <a:ext cx="5486400" cy="3190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10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Simple Triggers</a:t>
            </a:r>
          </a:p>
        </p:txBody>
      </p:sp>
      <p:sp>
        <p:nvSpPr>
          <p:cNvPr id="5" name="Content Placeholder 4"/>
          <p:cNvSpPr>
            <a:spLocks noGrp="1"/>
          </p:cNvSpPr>
          <p:nvPr>
            <p:ph idx="1"/>
          </p:nvPr>
        </p:nvSpPr>
        <p:spPr>
          <a:xfrm>
            <a:off x="381000" y="1905000"/>
            <a:ext cx="10515600" cy="4410438"/>
          </a:xfrm>
        </p:spPr>
        <p:txBody>
          <a:bodyPr/>
          <a:lstStyle/>
          <a:p>
            <a:pPr lvl="1">
              <a:buClr>
                <a:schemeClr val="tx2"/>
              </a:buClr>
            </a:pPr>
            <a:r>
              <a:rPr lang="en-US" sz="2600" dirty="0"/>
              <a:t>Triggering a Stochastic using a Timed Event</a:t>
            </a:r>
          </a:p>
          <a:p>
            <a:pPr lvl="2">
              <a:buClr>
                <a:schemeClr val="accent1"/>
              </a:buClr>
            </a:pPr>
            <a:r>
              <a:rPr lang="en-US" dirty="0"/>
              <a:t>Some events insert an unscheduled timestep</a:t>
            </a:r>
          </a:p>
          <a:p>
            <a:pPr lvl="1">
              <a:buClr>
                <a:schemeClr val="tx2"/>
              </a:buClr>
            </a:pPr>
            <a:r>
              <a:rPr lang="en-US" sz="2600" dirty="0"/>
              <a:t>Triggering a Stochastic using a condition</a:t>
            </a:r>
          </a:p>
          <a:p>
            <a:pPr lvl="2"/>
            <a:r>
              <a:rPr lang="en-US" dirty="0"/>
              <a:t>Recall you can generate an event when a specified condition (e.g., X &gt; Y) becomes true or false</a:t>
            </a:r>
          </a:p>
          <a:p>
            <a:pPr lvl="1">
              <a:buClr>
                <a:schemeClr val="tx2"/>
              </a:buClr>
            </a:pPr>
            <a:r>
              <a:rPr lang="en-US" sz="2600" dirty="0"/>
              <a:t>Triggering multiple element simultaneously using a Triggered Event element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15191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an Event: Changing a Quantity</a:t>
            </a:r>
          </a:p>
        </p:txBody>
      </p:sp>
      <p:sp>
        <p:nvSpPr>
          <p:cNvPr id="3" name="Content Placeholder 2"/>
          <p:cNvSpPr>
            <a:spLocks noGrp="1"/>
          </p:cNvSpPr>
          <p:nvPr>
            <p:ph idx="1"/>
          </p:nvPr>
        </p:nvSpPr>
        <p:spPr>
          <a:xfrm>
            <a:off x="505287" y="1825625"/>
            <a:ext cx="10515600" cy="2887970"/>
          </a:xfrm>
        </p:spPr>
        <p:txBody>
          <a:bodyPr/>
          <a:lstStyle/>
          <a:p>
            <a:r>
              <a:rPr lang="en-US" dirty="0"/>
              <a:t>A variety of GoldSim elements can be triggered by events, with each element responding to the event (taking a particular action) in a different manner. </a:t>
            </a:r>
          </a:p>
          <a:p>
            <a:pPr lvl="1"/>
            <a:r>
              <a:rPr lang="en-US" dirty="0"/>
              <a:t>We just looked at one such element, the Stochastic</a:t>
            </a:r>
          </a:p>
          <a:p>
            <a:r>
              <a:rPr lang="en-US" dirty="0"/>
              <a:t>One of the most powerful (and common) ways a model can respond to an event is to cause a discrete (i.e., sudden) change to a quantity. This is commonly done for water management models.</a:t>
            </a:r>
          </a:p>
          <a:p>
            <a:pPr lvl="1"/>
            <a:r>
              <a:rPr lang="en-US" dirty="0"/>
              <a:t>Quantities are state variables</a:t>
            </a:r>
          </a:p>
          <a:p>
            <a:pPr lvl="1"/>
            <a:r>
              <a:rPr lang="en-US" dirty="0"/>
              <a:t>Generally represented by a Stock element (Reservoir, Pool, Integrator)</a:t>
            </a:r>
          </a:p>
        </p:txBody>
      </p:sp>
    </p:spTree>
    <p:extLst>
      <p:ext uri="{BB962C8B-B14F-4D97-AF65-F5344CB8AC3E}">
        <p14:creationId xmlns:p14="http://schemas.microsoft.com/office/powerpoint/2010/main" val="262352926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Changing the Volume in a Pond</a:t>
            </a:r>
          </a:p>
        </p:txBody>
      </p:sp>
      <p:sp>
        <p:nvSpPr>
          <p:cNvPr id="5" name="Content Placeholder 4"/>
          <p:cNvSpPr>
            <a:spLocks noGrp="1"/>
          </p:cNvSpPr>
          <p:nvPr>
            <p:ph idx="1"/>
          </p:nvPr>
        </p:nvSpPr>
        <p:spPr>
          <a:xfrm>
            <a:off x="505287" y="1825625"/>
            <a:ext cx="10515600" cy="2982355"/>
          </a:xfrm>
        </p:spPr>
        <p:txBody>
          <a:bodyPr/>
          <a:lstStyle/>
          <a:p>
            <a:pPr lvl="1">
              <a:buClr>
                <a:schemeClr val="tx2"/>
              </a:buClr>
            </a:pPr>
            <a:r>
              <a:rPr lang="en-US" sz="2600" dirty="0"/>
              <a:t>Start with a pond (with a constant inflow and an evaporation rate)</a:t>
            </a:r>
          </a:p>
          <a:p>
            <a:pPr lvl="1">
              <a:buClr>
                <a:schemeClr val="tx2"/>
              </a:buClr>
            </a:pPr>
            <a:r>
              <a:rPr lang="en-US" sz="2600" dirty="0"/>
              <a:t>Let’s assume that what we want to simulate is someone adding (instantaneously) 25 m3 of water at 65 days.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37761043"/>
      </p:ext>
    </p:extLst>
  </p:cSld>
  <p:clrMapOvr>
    <a:masterClrMapping/>
  </p:clrMapOvr>
  <p:transition>
    <p:wipe dir="r"/>
  </p:transition>
</p:sld>
</file>

<file path=ppt/theme/theme1.xml><?xml version="1.0" encoding="utf-8"?>
<a:theme xmlns:a="http://schemas.openxmlformats.org/drawingml/2006/main" name="GoldSim 2022">
  <a:themeElements>
    <a:clrScheme name="Custom 35">
      <a:dk1>
        <a:srgbClr val="212121"/>
      </a:dk1>
      <a:lt1>
        <a:srgbClr val="FFFFFF"/>
      </a:lt1>
      <a:dk2>
        <a:srgbClr val="CC9A2E"/>
      </a:dk2>
      <a:lt2>
        <a:srgbClr val="0089C3"/>
      </a:lt2>
      <a:accent1>
        <a:srgbClr val="005487"/>
      </a:accent1>
      <a:accent2>
        <a:srgbClr val="E6792B"/>
      </a:accent2>
      <a:accent3>
        <a:srgbClr val="70A742"/>
      </a:accent3>
      <a:accent4>
        <a:srgbClr val="F1B128"/>
      </a:accent4>
      <a:accent5>
        <a:srgbClr val="00A3D9"/>
      </a:accent5>
      <a:accent6>
        <a:srgbClr val="009E8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ldSim 2022" id="{7BB77CD3-4A05-4273-8C5F-D19B1903A005}" vid="{E4DBFA1B-54B0-4928-993B-CE11409FCE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4924310D11B244A5F6AAA98A9D07D1" ma:contentTypeVersion="16" ma:contentTypeDescription="Create a new document." ma:contentTypeScope="" ma:versionID="1a34997e26a612d07a87cfade5fe6f9d">
  <xsd:schema xmlns:xsd="http://www.w3.org/2001/XMLSchema" xmlns:xs="http://www.w3.org/2001/XMLSchema" xmlns:p="http://schemas.microsoft.com/office/2006/metadata/properties" xmlns:ns2="4eb5bcae-f64f-4747-a8c2-b120e4c13e87" xmlns:ns3="3f9896a8-20b3-411f-aa6c-383e0c4d4710" targetNamespace="http://schemas.microsoft.com/office/2006/metadata/properties" ma:root="true" ma:fieldsID="7e170e49c961185ffd44d32bb59fefe6" ns2:_="" ns3:_="">
    <xsd:import namespace="4eb5bcae-f64f-4747-a8c2-b120e4c13e87"/>
    <xsd:import namespace="3f9896a8-20b3-411f-aa6c-383e0c4d47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5bcae-f64f-4747-a8c2-b120e4c13e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06a840-bd28-4c39-bf06-1d964d590c00}" ma:internalName="TaxCatchAll" ma:showField="CatchAllData" ma:web="4eb5bcae-f64f-4747-a8c2-b120e4c13e8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9896a8-20b3-411f-aa6c-383e0c4d471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34866f-7e80-4a6f-a04f-4cdfeff80e4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eb5bcae-f64f-4747-a8c2-b120e4c13e87">
      <UserInfo>
        <DisplayName/>
        <AccountId xsi:nil="true"/>
        <AccountType/>
      </UserInfo>
    </SharedWithUsers>
    <lcf76f155ced4ddcb4097134ff3c332f xmlns="3f9896a8-20b3-411f-aa6c-383e0c4d4710">
      <Terms xmlns="http://schemas.microsoft.com/office/infopath/2007/PartnerControls"/>
    </lcf76f155ced4ddcb4097134ff3c332f>
    <TaxCatchAll xmlns="4eb5bcae-f64f-4747-a8c2-b120e4c13e87" xsi:nil="true"/>
  </documentManagement>
</p:properties>
</file>

<file path=customXml/itemProps1.xml><?xml version="1.0" encoding="utf-8"?>
<ds:datastoreItem xmlns:ds="http://schemas.openxmlformats.org/officeDocument/2006/customXml" ds:itemID="{147ED1E8-D64C-40BB-AC43-0F6599DAA3E6}">
  <ds:schemaRefs>
    <ds:schemaRef ds:uri="http://schemas.microsoft.com/sharepoint/v3/contenttype/forms"/>
  </ds:schemaRefs>
</ds:datastoreItem>
</file>

<file path=customXml/itemProps2.xml><?xml version="1.0" encoding="utf-8"?>
<ds:datastoreItem xmlns:ds="http://schemas.openxmlformats.org/officeDocument/2006/customXml" ds:itemID="{359DF422-CC86-4C7E-BCF5-53CA33E1B7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b5bcae-f64f-4747-a8c2-b120e4c13e87"/>
    <ds:schemaRef ds:uri="3f9896a8-20b3-411f-aa6c-383e0c4d47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E3347F-F6D2-4698-8BA6-F8684EE06E9F}">
  <ds:schemaRefs>
    <ds:schemaRef ds:uri="http://schemas.microsoft.com/office/2006/metadata/properties"/>
    <ds:schemaRef ds:uri="http://schemas.microsoft.com/office/infopath/2007/PartnerControls"/>
    <ds:schemaRef ds:uri="4eb5bcae-f64f-4747-a8c2-b120e4c13e87"/>
    <ds:schemaRef ds:uri="3f9896a8-20b3-411f-aa6c-383e0c4d4710"/>
  </ds:schemaRefs>
</ds:datastoreItem>
</file>

<file path=docProps/app.xml><?xml version="1.0" encoding="utf-8"?>
<Properties xmlns="http://schemas.openxmlformats.org/officeDocument/2006/extended-properties" xmlns:vt="http://schemas.openxmlformats.org/officeDocument/2006/docPropsVTypes">
  <Template>GoldSimBottomBar</Template>
  <TotalTime>11916</TotalTime>
  <Words>1659</Words>
  <Application>Microsoft Office PowerPoint</Application>
  <PresentationFormat>Widescreen</PresentationFormat>
  <Paragraphs>124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GoldSim 2022</vt:lpstr>
      <vt:lpstr>Representing Discrete Changes in Water Management Models</vt:lpstr>
      <vt:lpstr>What Do We Mean by a “Discrete Change”?</vt:lpstr>
      <vt:lpstr>Examples of Discrete Changes</vt:lpstr>
      <vt:lpstr>Representing Events in GoldSim</vt:lpstr>
      <vt:lpstr>Generating a Timed Event</vt:lpstr>
      <vt:lpstr>Understanding Triggering</vt:lpstr>
      <vt:lpstr>Some Simple Triggers</vt:lpstr>
      <vt:lpstr>Responding to an Event: Changing a Quantity</vt:lpstr>
      <vt:lpstr>Changing the Volume in a Pond</vt:lpstr>
      <vt:lpstr>Complex Triggers</vt:lpstr>
      <vt:lpstr>Responding to an Event: Changing the State of a System</vt:lpstr>
      <vt:lpstr>Status Element Example</vt:lpstr>
      <vt:lpstr>Milestone Element Example</vt:lpstr>
      <vt:lpstr>Using Status Elements for Feedback Control</vt:lpstr>
      <vt:lpstr>Using Status Elements for Feedback Control (cont.)</vt:lpstr>
      <vt:lpstr>Using Status Elements for Feedback Control (cont.)</vt:lpstr>
      <vt:lpstr>Interrupting a Simulation</vt:lpstr>
      <vt:lpstr>Why Use an Interrupt?</vt:lpstr>
      <vt:lpstr>Modeling Failures (and Repairs) of Equipment</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GoldSim Workshop</dc:title>
  <dc:creator>Jason Lillywhite</dc:creator>
  <cp:lastModifiedBy>Rick Kossik</cp:lastModifiedBy>
  <cp:revision>559</cp:revision>
  <cp:lastPrinted>2017-05-24T18:24:35Z</cp:lastPrinted>
  <dcterms:created xsi:type="dcterms:W3CDTF">2013-07-05T20:45:37Z</dcterms:created>
  <dcterms:modified xsi:type="dcterms:W3CDTF">2022-07-28T17:34:51Z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0x0101004A4924310D11B244A5F6AAA98A9D07D1</vt:lpwstr>
  </property>
  <property fmtid="{D5CDD505-2E9C-101B-9397-08002B2CF9AE}" pid="3" name="Order">
    <vt:r8>4649600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