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53" r:id="rId5"/>
    <p:sldId id="284" r:id="rId6"/>
    <p:sldId id="983" r:id="rId7"/>
    <p:sldId id="994" r:id="rId8"/>
    <p:sldId id="985" r:id="rId9"/>
    <p:sldId id="986" r:id="rId10"/>
    <p:sldId id="987" r:id="rId11"/>
    <p:sldId id="988" r:id="rId12"/>
    <p:sldId id="989" r:id="rId13"/>
    <p:sldId id="990" r:id="rId14"/>
    <p:sldId id="991" r:id="rId15"/>
    <p:sldId id="992" r:id="rId16"/>
    <p:sldId id="993" r:id="rId17"/>
    <p:sldId id="995" r:id="rId18"/>
    <p:sldId id="996" r:id="rId19"/>
    <p:sldId id="997" r:id="rId20"/>
    <p:sldId id="998" r:id="rId21"/>
    <p:sldId id="1000" r:id="rId22"/>
    <p:sldId id="999" r:id="rId23"/>
    <p:sldId id="1001" r:id="rId24"/>
    <p:sldId id="984" r:id="rId25"/>
    <p:sldId id="1002" r:id="rId26"/>
    <p:sldId id="10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CD95BD-F8A2-4F0D-A1AC-6EDA3668D6DE}">
          <p14:sldIdLst>
            <p14:sldId id="353"/>
            <p14:sldId id="284"/>
            <p14:sldId id="983"/>
            <p14:sldId id="994"/>
            <p14:sldId id="985"/>
            <p14:sldId id="986"/>
            <p14:sldId id="987"/>
            <p14:sldId id="988"/>
            <p14:sldId id="989"/>
            <p14:sldId id="990"/>
            <p14:sldId id="991"/>
            <p14:sldId id="992"/>
            <p14:sldId id="993"/>
            <p14:sldId id="995"/>
            <p14:sldId id="996"/>
            <p14:sldId id="997"/>
            <p14:sldId id="998"/>
            <p14:sldId id="1000"/>
            <p14:sldId id="999"/>
            <p14:sldId id="1001"/>
            <p14:sldId id="984"/>
            <p14:sldId id="1002"/>
            <p14:sldId id="10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58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132"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DF9F7-FD49-4FC4-8051-EB4FDD40331F}"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641F8-28FB-422B-A34A-0095E19949BB}" type="slidenum">
              <a:rPr lang="en-US" smtClean="0"/>
              <a:t>‹#›</a:t>
            </a:fld>
            <a:endParaRPr lang="en-US"/>
          </a:p>
        </p:txBody>
      </p:sp>
    </p:spTree>
    <p:extLst>
      <p:ext uri="{BB962C8B-B14F-4D97-AF65-F5344CB8AC3E}">
        <p14:creationId xmlns:p14="http://schemas.microsoft.com/office/powerpoint/2010/main" val="117841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err="1"/>
              <a:t>Eiger</a:t>
            </a:r>
            <a:r>
              <a:rPr lang="en-US" dirty="0"/>
              <a:t>:</a:t>
            </a:r>
          </a:p>
          <a:p>
            <a:pPr>
              <a:buFontTx/>
              <a:buChar char="-"/>
              <a:defRPr/>
            </a:pPr>
            <a:r>
              <a:rPr lang="en-US" dirty="0"/>
              <a:t>Enhanced Source element </a:t>
            </a:r>
          </a:p>
          <a:p>
            <a:pPr>
              <a:buFontTx/>
              <a:buChar char="-"/>
              <a:defRPr/>
            </a:pPr>
            <a:r>
              <a:rPr lang="en-US" dirty="0"/>
              <a:t>Import/export of Species element data </a:t>
            </a:r>
          </a:p>
          <a:p>
            <a:pPr>
              <a:buFontTx/>
              <a:buChar char="-"/>
              <a:defRPr/>
            </a:pPr>
            <a:r>
              <a:rPr lang="en-US" dirty="0"/>
              <a:t>Cell-net Generator</a:t>
            </a:r>
          </a:p>
          <a:p>
            <a:pPr>
              <a:defRPr/>
            </a:pPr>
            <a:endParaRPr lang="en-US" dirty="0"/>
          </a:p>
          <a:p>
            <a:pPr>
              <a:defRPr/>
            </a:pPr>
            <a:r>
              <a:rPr lang="en-US" dirty="0"/>
              <a:t>Fuji:</a:t>
            </a:r>
          </a:p>
          <a:p>
            <a:pPr>
              <a:defRPr/>
            </a:pPr>
            <a:r>
              <a:rPr lang="en-US" dirty="0"/>
              <a:t>-New Time History result features, such as ability to display a user-selected statistic </a:t>
            </a:r>
          </a:p>
          <a:p>
            <a:pPr>
              <a:defRPr/>
            </a:pPr>
            <a:r>
              <a:rPr lang="en-US" dirty="0"/>
              <a:t>-Time History Result export and new formats</a:t>
            </a:r>
          </a:p>
          <a:p>
            <a:pPr>
              <a:defRPr/>
            </a:pPr>
            <a:r>
              <a:rPr lang="en-US" dirty="0"/>
              <a:t>-Performance improvements</a:t>
            </a:r>
          </a:p>
          <a:p>
            <a:pPr>
              <a:defRPr/>
            </a:pPr>
            <a:r>
              <a:rPr lang="en-US" dirty="0"/>
              <a:t>-improvements on Stock elements</a:t>
            </a:r>
          </a:p>
          <a:p>
            <a:pPr>
              <a:defRPr/>
            </a:pPr>
            <a:r>
              <a:rPr lang="en-US" dirty="0"/>
              <a:t>-ability to temporarily disable generation of time history results</a:t>
            </a:r>
          </a:p>
          <a:p>
            <a:pPr>
              <a:defRPr/>
            </a:pPr>
            <a:endParaRPr lang="en-US" dirty="0"/>
          </a:p>
          <a:p>
            <a:pPr>
              <a:defRPr/>
            </a:pPr>
            <a:r>
              <a:rPr lang="en-US" dirty="0"/>
              <a:t>Glacier:</a:t>
            </a:r>
          </a:p>
          <a:p>
            <a:pPr>
              <a:buFontTx/>
              <a:buChar char="-"/>
              <a:defRPr/>
            </a:pPr>
            <a:r>
              <a:rPr lang="en-US" dirty="0"/>
              <a:t>5 new elements: </a:t>
            </a:r>
          </a:p>
          <a:p>
            <a:pPr lvl="1">
              <a:buFontTx/>
              <a:buChar char="-"/>
              <a:defRPr/>
            </a:pPr>
            <a:r>
              <a:rPr lang="en-US" dirty="0"/>
              <a:t>Allocator:		allocates an incoming signal based on specified set of demands and priorities</a:t>
            </a:r>
          </a:p>
          <a:p>
            <a:pPr lvl="1">
              <a:buFontTx/>
              <a:buChar char="-"/>
              <a:defRPr/>
            </a:pPr>
            <a:r>
              <a:rPr lang="en-US" dirty="0"/>
              <a:t>Splitter:		splits an incoming signal based on specified set of fractions</a:t>
            </a:r>
          </a:p>
          <a:p>
            <a:pPr lvl="1">
              <a:buFontTx/>
              <a:buChar char="-"/>
              <a:defRPr/>
            </a:pPr>
            <a:r>
              <a:rPr lang="en-US" dirty="0"/>
              <a:t>History Generator:		generates stochastic time series given some statistical inputs (e.g., growth rate, volatility)</a:t>
            </a:r>
          </a:p>
          <a:p>
            <a:pPr lvl="1">
              <a:buFontTx/>
              <a:buChar char="-"/>
              <a:defRPr/>
            </a:pPr>
            <a:r>
              <a:rPr lang="en-US" dirty="0" err="1"/>
              <a:t>SubModel</a:t>
            </a:r>
            <a:r>
              <a:rPr lang="en-US" dirty="0"/>
              <a:t>:		uses an entire GoldSim model as a function in another GoldSim model; </a:t>
            </a:r>
            <a:r>
              <a:rPr lang="en-US" dirty="0" err="1"/>
              <a:t>submodel</a:t>
            </a:r>
            <a:r>
              <a:rPr lang="en-US" dirty="0"/>
              <a:t> can be a static, deterministic model, dynamic, MC model or an 	optimization		</a:t>
            </a:r>
          </a:p>
          <a:p>
            <a:pPr lvl="1">
              <a:buFontTx/>
              <a:buChar char="-"/>
              <a:defRPr/>
            </a:pPr>
            <a:r>
              <a:rPr lang="en-US" dirty="0"/>
              <a:t>Interrupt:		used for debugging and user warnings; triggered by a condition or event; when triggered, the model can be pauses to display a message, log a message or stop the realization or simulation.</a:t>
            </a:r>
          </a:p>
          <a:p>
            <a:pPr lvl="1">
              <a:buFontTx/>
              <a:buChar char="-"/>
              <a:defRPr/>
            </a:pPr>
            <a:endParaRPr lang="en-US" dirty="0"/>
          </a:p>
          <a:p>
            <a:pPr lvl="1">
              <a:buFontTx/>
              <a:buChar char="-"/>
              <a:defRPr/>
            </a:pPr>
            <a:endParaRPr lang="en-US" dirty="0"/>
          </a:p>
          <a:p>
            <a:pPr>
              <a:buFontTx/>
              <a:buChar char="-"/>
              <a:defRPr/>
            </a:pPr>
            <a:r>
              <a:rPr lang="en-US" dirty="0"/>
              <a:t>New Financial Module: </a:t>
            </a:r>
          </a:p>
          <a:p>
            <a:pPr lvl="1">
              <a:buFontTx/>
              <a:buChar char="-"/>
              <a:defRPr/>
            </a:pPr>
            <a:r>
              <a:rPr lang="en-US" dirty="0"/>
              <a:t>includes 5 elements</a:t>
            </a:r>
          </a:p>
          <a:p>
            <a:pPr lvl="1">
              <a:buFontTx/>
              <a:buChar char="-"/>
              <a:defRPr/>
            </a:pPr>
            <a:r>
              <a:rPr lang="en-US" dirty="0"/>
              <a:t>simulates accounts with interest, deposits and withdrawals</a:t>
            </a:r>
          </a:p>
          <a:p>
            <a:pPr lvl="1">
              <a:buFontTx/>
              <a:buChar char="-"/>
              <a:defRPr/>
            </a:pPr>
            <a:r>
              <a:rPr lang="en-US" dirty="0"/>
              <a:t>computes the NPV and IRR of a series of cash flows</a:t>
            </a:r>
          </a:p>
          <a:p>
            <a:pPr lvl="1">
              <a:buFontTx/>
              <a:buChar char="-"/>
              <a:defRPr/>
            </a:pPr>
            <a:r>
              <a:rPr lang="en-US" dirty="0"/>
              <a:t>investments with purchases and sales</a:t>
            </a:r>
          </a:p>
          <a:p>
            <a:pPr lvl="1">
              <a:buFontTx/>
              <a:buChar char="-"/>
              <a:defRPr/>
            </a:pPr>
            <a:r>
              <a:rPr lang="en-US" dirty="0"/>
              <a:t>simulates different types of financial options</a:t>
            </a:r>
          </a:p>
          <a:p>
            <a:pPr lvl="1">
              <a:buFontTx/>
              <a:buChar char="-"/>
              <a:defRPr/>
            </a:pPr>
            <a:r>
              <a:rPr lang="en-US" dirty="0"/>
              <a:t>simulates claims against an insurance policy</a:t>
            </a:r>
          </a:p>
          <a:p>
            <a:pPr lvl="1">
              <a:buFontTx/>
              <a:buChar char="-"/>
              <a:defRPr/>
            </a:pPr>
            <a:endParaRPr lang="en-US" dirty="0"/>
          </a:p>
          <a:p>
            <a:pPr>
              <a:buFontTx/>
              <a:buChar char="-"/>
              <a:defRPr/>
            </a:pPr>
            <a:r>
              <a:rPr lang="en-US" dirty="0"/>
              <a:t>New Array functions to dynamically extract vectors from matrices or scalar items from vectors or matrices; </a:t>
            </a:r>
            <a:r>
              <a:rPr lang="en-US" dirty="0" err="1"/>
              <a:t>GetRow</a:t>
            </a:r>
            <a:r>
              <a:rPr lang="en-US" dirty="0"/>
              <a:t>(), </a:t>
            </a:r>
            <a:r>
              <a:rPr lang="en-US" dirty="0" err="1"/>
              <a:t>GetCol</a:t>
            </a:r>
            <a:r>
              <a:rPr lang="en-US" dirty="0"/>
              <a:t>(), </a:t>
            </a:r>
            <a:r>
              <a:rPr lang="en-US" dirty="0" err="1"/>
              <a:t>GetItem</a:t>
            </a:r>
            <a:r>
              <a:rPr lang="en-US" dirty="0"/>
              <a:t>()</a:t>
            </a:r>
          </a:p>
          <a:p>
            <a:pPr>
              <a:buFontTx/>
              <a:buChar char="-"/>
              <a:defRPr/>
            </a:pPr>
            <a:endParaRPr lang="en-US" dirty="0"/>
          </a:p>
          <a:p>
            <a:pPr>
              <a:defRPr/>
            </a:pPr>
            <a:r>
              <a:rPr lang="en-US" dirty="0"/>
              <a:t>Hood:</a:t>
            </a:r>
          </a:p>
          <a:p>
            <a:pPr>
              <a:defRPr/>
            </a:pPr>
            <a:r>
              <a:rPr lang="en-US" dirty="0"/>
              <a:t>-New Time Series element with recording and playback functions</a:t>
            </a:r>
          </a:p>
          <a:p>
            <a:pPr>
              <a:defRPr/>
            </a:pPr>
            <a:r>
              <a:rPr lang="en-US" dirty="0"/>
              <a:t>-Ability to save results in </a:t>
            </a:r>
            <a:r>
              <a:rPr lang="en-US" dirty="0" err="1"/>
              <a:t>Submodels</a:t>
            </a:r>
            <a:endParaRPr lang="en-US" dirty="0"/>
          </a:p>
          <a:p>
            <a:pPr>
              <a:defRPr/>
            </a:pPr>
            <a:r>
              <a:rPr lang="en-US" dirty="0"/>
              <a:t>-Ability to ‘push’ table and time series definitions into </a:t>
            </a:r>
            <a:r>
              <a:rPr lang="en-US" dirty="0" err="1"/>
              <a:t>Submodels</a:t>
            </a:r>
            <a:endParaRPr lang="en-US" dirty="0"/>
          </a:p>
          <a:p>
            <a:pPr>
              <a:defRPr/>
            </a:pPr>
            <a:r>
              <a:rPr lang="en-US" dirty="0"/>
              <a:t>-Updated External and External Pathway elements</a:t>
            </a:r>
          </a:p>
          <a:p>
            <a:pPr>
              <a:defRPr/>
            </a:pPr>
            <a:endParaRPr lang="en-US" dirty="0"/>
          </a:p>
        </p:txBody>
      </p:sp>
      <p:sp>
        <p:nvSpPr>
          <p:cNvPr id="1126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8513D74F-001C-4E8C-9FBC-F2E4ED09B4D6}" type="datetime1">
              <a:rPr lang="en-US" altLang="en-US" sz="1200" smtClean="0"/>
              <a:pPr/>
              <a:t>10/27/2021</a:t>
            </a:fld>
            <a:endParaRPr lang="en-US" altLang="en-US" sz="1200"/>
          </a:p>
        </p:txBody>
      </p:sp>
      <p:sp>
        <p:nvSpPr>
          <p:cNvPr id="11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fld id="{69169436-0D4D-4963-B5FB-EFE5C1B1710C}" type="slidenum">
              <a:rPr lang="en-US" altLang="en-US" sz="1200" smtClean="0"/>
              <a:pPr/>
              <a:t>2</a:t>
            </a:fld>
            <a:endParaRPr lang="en-US" altLang="en-US" sz="1200"/>
          </a:p>
        </p:txBody>
      </p:sp>
    </p:spTree>
    <p:extLst>
      <p:ext uri="{BB962C8B-B14F-4D97-AF65-F5344CB8AC3E}">
        <p14:creationId xmlns:p14="http://schemas.microsoft.com/office/powerpoint/2010/main" val="4143104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1"/>
            <a:ext cx="9144000" cy="1075449"/>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3"/>
            <a:ext cx="9144000" cy="62603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41FB998A-0776-354C-9B32-C8AA48CCF03C}"/>
              </a:ext>
            </a:extLst>
          </p:cNvPr>
          <p:cNvPicPr>
            <a:picLocks noChangeAspect="1"/>
          </p:cNvPicPr>
          <p:nvPr/>
        </p:nvPicPr>
        <p:blipFill>
          <a:blip r:embed="rId3"/>
          <a:stretch>
            <a:fillRect/>
          </a:stretch>
        </p:blipFill>
        <p:spPr>
          <a:xfrm>
            <a:off x="4679950" y="525912"/>
            <a:ext cx="2832100" cy="647700"/>
          </a:xfrm>
          <a:prstGeom prst="rect">
            <a:avLst/>
          </a:prstGeom>
        </p:spPr>
      </p:pic>
    </p:spTree>
    <p:extLst>
      <p:ext uri="{BB962C8B-B14F-4D97-AF65-F5344CB8AC3E}">
        <p14:creationId xmlns:p14="http://schemas.microsoft.com/office/powerpoint/2010/main" val="346148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5B0793-3BF0-E14D-BB90-43EF19044AA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2"/>
            <a:ext cx="12188952" cy="2406093"/>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1524" y="4453812"/>
            <a:ext cx="12188952" cy="2404188"/>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0" y="356395"/>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0" y="3236120"/>
            <a:ext cx="10515600" cy="332399"/>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A839-EDE1-3040-931A-F1D6C4A71A94}"/>
              </a:ext>
            </a:extLst>
          </p:cNvPr>
          <p:cNvSpPr>
            <a:spLocks noGrp="1"/>
          </p:cNvSpPr>
          <p:nvPr>
            <p:ph type="dt" sz="half" idx="10"/>
          </p:nvPr>
        </p:nvSpPr>
        <p:spPr/>
        <p:txBody>
          <a:bodyPr/>
          <a:lstStyle>
            <a:lvl1pPr>
              <a:defRPr>
                <a:solidFill>
                  <a:schemeClr val="bg1"/>
                </a:solidFill>
              </a:defRPr>
            </a:lvl1pPr>
          </a:lstStyle>
          <a:p>
            <a:fld id="{40732346-B421-4E1B-8B30-A944ED60770D}" type="datetimeFigureOut">
              <a:rPr lang="en-US" smtClean="0"/>
              <a:t>10/27/2021</a:t>
            </a:fld>
            <a:endParaRPr lang="en-US"/>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p>
            <a:fld id="{917131B8-362E-43D4-BF31-4FE3F1B8C9C1}" type="slidenum">
              <a:rPr lang="en-US" smtClean="0"/>
              <a:t>‹#›</a:t>
            </a:fld>
            <a:endParaRPr lang="en-US"/>
          </a:p>
        </p:txBody>
      </p:sp>
      <p:pic>
        <p:nvPicPr>
          <p:cNvPr id="10" name="Picture 9" descr="A picture containing background pattern&#10;&#10;Description automatically generated">
            <a:extLst>
              <a:ext uri="{FF2B5EF4-FFF2-40B4-BE49-F238E27FC236}">
                <a16:creationId xmlns:a16="http://schemas.microsoft.com/office/drawing/2014/main" id="{4B80F156-7DFC-1142-9FCF-2291456F59A7}"/>
              </a:ext>
            </a:extLst>
          </p:cNvPr>
          <p:cNvPicPr>
            <a:picLocks noChangeAspect="1"/>
          </p:cNvPicPr>
          <p:nvPr/>
        </p:nvPicPr>
        <p:blipFill>
          <a:blip r:embed="rId3"/>
          <a:stretch>
            <a:fillRect/>
          </a:stretch>
        </p:blipFill>
        <p:spPr>
          <a:xfrm rot="5400000">
            <a:off x="5581377" y="-1930983"/>
            <a:ext cx="1029247" cy="12188952"/>
          </a:xfrm>
          <a:prstGeom prst="rect">
            <a:avLst/>
          </a:prstGeom>
        </p:spPr>
      </p:pic>
      <p:pic>
        <p:nvPicPr>
          <p:cNvPr id="12" name="Picture 11">
            <a:extLst>
              <a:ext uri="{FF2B5EF4-FFF2-40B4-BE49-F238E27FC236}">
                <a16:creationId xmlns:a16="http://schemas.microsoft.com/office/drawing/2014/main" id="{7677E297-B3BC-2549-A30B-8EBD02B8CD3A}"/>
              </a:ext>
            </a:extLst>
          </p:cNvPr>
          <p:cNvPicPr>
            <a:picLocks noChangeAspect="1"/>
          </p:cNvPicPr>
          <p:nvPr/>
        </p:nvPicPr>
        <p:blipFill>
          <a:blip r:embed="rId4"/>
          <a:srcRect/>
          <a:stretch/>
        </p:blipFill>
        <p:spPr>
          <a:xfrm>
            <a:off x="10016859" y="6332005"/>
            <a:ext cx="1268904" cy="290198"/>
          </a:xfrm>
          <a:prstGeom prst="rect">
            <a:avLst/>
          </a:prstGeom>
        </p:spPr>
      </p:pic>
    </p:spTree>
    <p:extLst>
      <p:ext uri="{BB962C8B-B14F-4D97-AF65-F5344CB8AC3E}">
        <p14:creationId xmlns:p14="http://schemas.microsoft.com/office/powerpoint/2010/main" val="189735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DEA8-A7B3-D24B-BEEA-2508B02D3F69}"/>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29563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DEA8-A7B3-D24B-BEEA-2508B02D3F69}"/>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356789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B1AA6-B213-7C46-98C4-9391C50F15E2}"/>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111037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B1AA6-B213-7C46-98C4-9391C50F15E2}"/>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400754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973C6-6F90-304D-9A3C-AAE03B434787}"/>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177418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61106-78AA-F943-8C15-25E704A276A6}"/>
              </a:ext>
            </a:extLst>
          </p:cNvPr>
          <p:cNvSpPr>
            <a:spLocks noGrp="1"/>
          </p:cNvSpPr>
          <p:nvPr>
            <p:ph type="dt" sz="half" idx="10"/>
          </p:nvPr>
        </p:nvSpPr>
        <p:spPr/>
        <p:txBody>
          <a:bodyPr/>
          <a:lstStyle/>
          <a:p>
            <a:fld id="{40732346-B421-4E1B-8B30-A944ED60770D}" type="datetimeFigureOut">
              <a:rPr lang="en-US" smtClean="0"/>
              <a:t>10/27/2021</a:t>
            </a:fld>
            <a:endParaRPr lang="en-US"/>
          </a:p>
        </p:txBody>
      </p:sp>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917131B8-362E-43D4-BF31-4FE3F1B8C9C1}" type="slidenum">
              <a:rPr lang="en-US" smtClean="0"/>
              <a:t>‹#›</a:t>
            </a:fld>
            <a:endParaRPr lang="en-US"/>
          </a:p>
        </p:txBody>
      </p:sp>
    </p:spTree>
    <p:extLst>
      <p:ext uri="{BB962C8B-B14F-4D97-AF65-F5344CB8AC3E}">
        <p14:creationId xmlns:p14="http://schemas.microsoft.com/office/powerpoint/2010/main" val="37104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6"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6" y="1825625"/>
            <a:ext cx="10515600" cy="139217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E2674D-9158-C74F-8855-888A0B41D67C}"/>
              </a:ext>
            </a:extLst>
          </p:cNvPr>
          <p:cNvSpPr>
            <a:spLocks noGrp="1"/>
          </p:cNvSpPr>
          <p:nvPr>
            <p:ph type="dt" sz="half" idx="2"/>
          </p:nvPr>
        </p:nvSpPr>
        <p:spPr>
          <a:xfrm>
            <a:off x="505286" y="6356350"/>
            <a:ext cx="1047356" cy="365125"/>
          </a:xfrm>
          <a:prstGeom prst="rect">
            <a:avLst/>
          </a:prstGeom>
        </p:spPr>
        <p:txBody>
          <a:bodyPr vert="horz" lIns="0" tIns="0" rIns="0" bIns="0" rtlCol="0" anchor="ctr"/>
          <a:lstStyle>
            <a:lvl1pPr algn="l">
              <a:defRPr sz="1200">
                <a:solidFill>
                  <a:schemeClr val="tx1"/>
                </a:solidFill>
              </a:defRPr>
            </a:lvl1pPr>
          </a:lstStyle>
          <a:p>
            <a:fld id="{40732346-B421-4E1B-8B30-A944ED60770D}" type="datetimeFigureOut">
              <a:rPr lang="en-US" smtClean="0"/>
              <a:t>10/27/2021</a:t>
            </a:fld>
            <a:endParaRPr lang="en-US"/>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1669832" y="6356350"/>
            <a:ext cx="4114800" cy="365125"/>
          </a:xfrm>
          <a:prstGeom prst="rect">
            <a:avLst/>
          </a:prstGeom>
        </p:spPr>
        <p:txBody>
          <a:bodyPr vert="horz" lIns="0" tIns="0" rIns="0" bIns="0" rtlCol="0" anchor="ctr"/>
          <a:lstStyle>
            <a:lvl1pPr algn="l">
              <a:defRPr sz="1200">
                <a:solidFill>
                  <a:schemeClr val="tx1"/>
                </a:solidFill>
              </a:defRPr>
            </a:lvl1pPr>
          </a:lstStyle>
          <a:p>
            <a:endParaRPr lang="en-US"/>
          </a:p>
        </p:txBody>
      </p:sp>
      <p:pic>
        <p:nvPicPr>
          <p:cNvPr id="7" name="Picture 6" descr="A picture containing background pattern&#10;&#10;Description automatically generated">
            <a:extLst>
              <a:ext uri="{FF2B5EF4-FFF2-40B4-BE49-F238E27FC236}">
                <a16:creationId xmlns:a16="http://schemas.microsoft.com/office/drawing/2014/main" id="{089C1923-12BC-C842-8D14-C8BA09DA20E3}"/>
              </a:ext>
            </a:extLst>
          </p:cNvPr>
          <p:cNvPicPr>
            <a:picLocks noChangeAspect="1"/>
          </p:cNvPicPr>
          <p:nvPr/>
        </p:nvPicPr>
        <p:blipFill>
          <a:blip r:embed="rId10"/>
          <a:stretch>
            <a:fillRect/>
          </a:stretch>
        </p:blipFill>
        <p:spPr>
          <a:xfrm>
            <a:off x="11163300" y="0"/>
            <a:ext cx="1028700" cy="6858000"/>
          </a:xfrm>
          <a:prstGeom prst="rect">
            <a:avLst/>
          </a:prstGeom>
        </p:spPr>
      </p:pic>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0"/>
            <a:ext cx="517109" cy="365125"/>
          </a:xfrm>
          <a:prstGeom prst="rect">
            <a:avLst/>
          </a:prstGeom>
        </p:spPr>
        <p:txBody>
          <a:bodyPr vert="horz" lIns="0" tIns="0" rIns="0" bIns="0" rtlCol="0" anchor="ctr"/>
          <a:lstStyle>
            <a:lvl1pPr algn="ctr">
              <a:defRPr sz="1200">
                <a:solidFill>
                  <a:schemeClr val="bg1"/>
                </a:solidFill>
              </a:defRPr>
            </a:lvl1pPr>
          </a:lstStyle>
          <a:p>
            <a:fld id="{917131B8-362E-43D4-BF31-4FE3F1B8C9C1}"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D679C789-59C8-AB40-BCFE-58BEB93370A3}"/>
              </a:ext>
            </a:extLst>
          </p:cNvPr>
          <p:cNvPicPr>
            <a:picLocks noChangeAspect="1"/>
          </p:cNvPicPr>
          <p:nvPr/>
        </p:nvPicPr>
        <p:blipFill>
          <a:blip r:embed="rId11"/>
          <a:stretch>
            <a:fillRect/>
          </a:stretch>
        </p:blipFill>
        <p:spPr>
          <a:xfrm>
            <a:off x="10016859" y="6332005"/>
            <a:ext cx="1268905" cy="290198"/>
          </a:xfrm>
          <a:prstGeom prst="rect">
            <a:avLst/>
          </a:prstGeom>
        </p:spPr>
      </p:pic>
    </p:spTree>
    <p:extLst>
      <p:ext uri="{BB962C8B-B14F-4D97-AF65-F5344CB8AC3E}">
        <p14:creationId xmlns:p14="http://schemas.microsoft.com/office/powerpoint/2010/main" val="1859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75"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27FA6-3217-418E-8607-3D62BAD97F54}"/>
              </a:ext>
            </a:extLst>
          </p:cNvPr>
          <p:cNvSpPr>
            <a:spLocks noGrp="1"/>
          </p:cNvSpPr>
          <p:nvPr>
            <p:ph type="title"/>
          </p:nvPr>
        </p:nvSpPr>
        <p:spPr>
          <a:xfrm>
            <a:off x="842124" y="976045"/>
            <a:ext cx="10515600" cy="1739928"/>
          </a:xfrm>
        </p:spPr>
        <p:txBody>
          <a:bodyPr/>
          <a:lstStyle/>
          <a:p>
            <a:r>
              <a:rPr lang="en-US" dirty="0"/>
              <a:t>GoldSim 14 Overview</a:t>
            </a:r>
          </a:p>
        </p:txBody>
      </p:sp>
      <p:sp>
        <p:nvSpPr>
          <p:cNvPr id="5" name="Text Placeholder 4">
            <a:extLst>
              <a:ext uri="{FF2B5EF4-FFF2-40B4-BE49-F238E27FC236}">
                <a16:creationId xmlns:a16="http://schemas.microsoft.com/office/drawing/2014/main" id="{57716771-9D3E-4042-9471-5BEA41FA0D91}"/>
              </a:ext>
            </a:extLst>
          </p:cNvPr>
          <p:cNvSpPr>
            <a:spLocks noGrp="1"/>
          </p:cNvSpPr>
          <p:nvPr>
            <p:ph type="body" idx="1"/>
          </p:nvPr>
        </p:nvSpPr>
        <p:spPr>
          <a:xfrm>
            <a:off x="811302" y="3030637"/>
            <a:ext cx="10515600" cy="793038"/>
          </a:xfrm>
        </p:spPr>
        <p:txBody>
          <a:bodyPr/>
          <a:lstStyle/>
          <a:p>
            <a:r>
              <a:rPr lang="en-US" dirty="0"/>
              <a:t>Rick Kossik</a:t>
            </a:r>
          </a:p>
          <a:p>
            <a:r>
              <a:rPr lang="en-US" dirty="0"/>
              <a:t>GoldSim Technology Group</a:t>
            </a:r>
          </a:p>
        </p:txBody>
      </p:sp>
    </p:spTree>
    <p:extLst>
      <p:ext uri="{BB962C8B-B14F-4D97-AF65-F5344CB8AC3E}">
        <p14:creationId xmlns:p14="http://schemas.microsoft.com/office/powerpoint/2010/main" val="303349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Arrays</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2508892"/>
          </a:xfrm>
        </p:spPr>
        <p:txBody>
          <a:bodyPr/>
          <a:lstStyle/>
          <a:p>
            <a:r>
              <a:rPr lang="en-US" sz="2800" dirty="0"/>
              <a:t>Final Value results can display Arrays (vectors and matrices) in multiple ways.</a:t>
            </a:r>
          </a:p>
          <a:p>
            <a:r>
              <a:rPr lang="en-US" sz="2800" dirty="0"/>
              <a:t>Such results can actually have 4 dimensions (e.g., all </a:t>
            </a:r>
            <a:r>
              <a:rPr lang="en-US" sz="2800" u="sng" dirty="0"/>
              <a:t>Rows</a:t>
            </a:r>
            <a:r>
              <a:rPr lang="en-US" sz="2800" dirty="0"/>
              <a:t> and </a:t>
            </a:r>
            <a:r>
              <a:rPr lang="en-US" sz="2800" u="sng" dirty="0"/>
              <a:t>Columns</a:t>
            </a:r>
            <a:r>
              <a:rPr lang="en-US" sz="2800" dirty="0"/>
              <a:t> for a particular </a:t>
            </a:r>
            <a:r>
              <a:rPr lang="en-US" sz="2800" u="sng" dirty="0"/>
              <a:t>Statistic</a:t>
            </a:r>
            <a:r>
              <a:rPr lang="en-US" sz="2800" dirty="0"/>
              <a:t> and </a:t>
            </a:r>
            <a:r>
              <a:rPr lang="en-US" sz="2800" u="sng" dirty="0"/>
              <a:t>Capture Time</a:t>
            </a:r>
            <a:r>
              <a:rPr lang="en-US" sz="2800" dirty="0"/>
              <a:t>). </a:t>
            </a:r>
          </a:p>
          <a:p>
            <a:pPr marL="457200" lvl="1" indent="0">
              <a:buNone/>
            </a:pPr>
            <a:endParaRPr lang="en-AU" sz="2400" dirty="0"/>
          </a:p>
          <a:p>
            <a:pPr marL="0" indent="0">
              <a:buNone/>
            </a:pPr>
            <a:endParaRPr lang="en-US" dirty="0"/>
          </a:p>
        </p:txBody>
      </p:sp>
    </p:spTree>
    <p:extLst>
      <p:ext uri="{BB962C8B-B14F-4D97-AF65-F5344CB8AC3E}">
        <p14:creationId xmlns:p14="http://schemas.microsoft.com/office/powerpoint/2010/main" val="262714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Handling Negative Values</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2121093"/>
          </a:xfrm>
        </p:spPr>
        <p:txBody>
          <a:bodyPr/>
          <a:lstStyle/>
          <a:p>
            <a:r>
              <a:rPr lang="en-US" sz="2800" dirty="0"/>
              <a:t>Final Value column and bar charts display negative values on the opposite side of the 0 axis</a:t>
            </a:r>
          </a:p>
          <a:p>
            <a:pPr marL="0" indent="0">
              <a:buNone/>
            </a:pPr>
            <a:endParaRPr lang="en-US" sz="2800" dirty="0"/>
          </a:p>
          <a:p>
            <a:pPr marL="457200" lvl="1" indent="0">
              <a:buNone/>
            </a:pPr>
            <a:endParaRPr lang="en-AU" sz="2400" dirty="0"/>
          </a:p>
          <a:p>
            <a:pPr marL="0" indent="0">
              <a:buNone/>
            </a:pPr>
            <a:endParaRPr lang="en-US" dirty="0"/>
          </a:p>
        </p:txBody>
      </p:sp>
    </p:spTree>
    <p:extLst>
      <p:ext uri="{BB962C8B-B14F-4D97-AF65-F5344CB8AC3E}">
        <p14:creationId xmlns:p14="http://schemas.microsoft.com/office/powerpoint/2010/main" val="82750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Dashboards</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2121093"/>
          </a:xfrm>
        </p:spPr>
        <p:txBody>
          <a:bodyPr/>
          <a:lstStyle/>
          <a:p>
            <a:r>
              <a:rPr lang="en-US" sz="2800" dirty="0"/>
              <a:t>Final Value charts and tables can be embedded in Dashboards (like other Result elements)</a:t>
            </a:r>
          </a:p>
          <a:p>
            <a:pPr marL="0" indent="0">
              <a:buNone/>
            </a:pPr>
            <a:endParaRPr lang="en-US" sz="2800" dirty="0"/>
          </a:p>
          <a:p>
            <a:pPr marL="457200" lvl="1" indent="0">
              <a:buNone/>
            </a:pPr>
            <a:endParaRPr lang="en-AU" sz="2400" dirty="0"/>
          </a:p>
          <a:p>
            <a:pPr marL="0" indent="0">
              <a:buNone/>
            </a:pPr>
            <a:endParaRPr lang="en-US" dirty="0"/>
          </a:p>
        </p:txBody>
      </p:sp>
    </p:spTree>
    <p:extLst>
      <p:ext uri="{BB962C8B-B14F-4D97-AF65-F5344CB8AC3E}">
        <p14:creationId xmlns:p14="http://schemas.microsoft.com/office/powerpoint/2010/main" val="3565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Summary</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05827"/>
            <a:ext cx="10435620" cy="6771597"/>
          </a:xfrm>
        </p:spPr>
        <p:txBody>
          <a:bodyPr/>
          <a:lstStyle/>
          <a:p>
            <a:pPr lvl="0"/>
            <a:r>
              <a:rPr lang="en-AU" sz="2800" dirty="0"/>
              <a:t>The Final Value result is very powerful and flexible, and allows you to produce a variety of charts and tables to display results at the end of the simulation (Final Values) or at defined Capture Times.</a:t>
            </a:r>
            <a:endParaRPr lang="en-US" sz="2800" dirty="0"/>
          </a:p>
          <a:p>
            <a:pPr lvl="0"/>
            <a:r>
              <a:rPr lang="en-AU" sz="2800" dirty="0"/>
              <a:t>At their most complex level, charts can display up to two “dimensions” of results from higher dimensional data sets (e.g., multiple outputs and multiple statistics </a:t>
            </a:r>
            <a:r>
              <a:rPr lang="en-AU" sz="2800" u="sng" dirty="0"/>
              <a:t>for a selected scenario</a:t>
            </a:r>
            <a:r>
              <a:rPr lang="en-AU" sz="2800" dirty="0"/>
              <a:t>; multiple outputs and multiple scenarios </a:t>
            </a:r>
            <a:r>
              <a:rPr lang="en-AU" sz="2800" u="sng" dirty="0"/>
              <a:t>for a selected statistic</a:t>
            </a:r>
            <a:r>
              <a:rPr lang="en-AU" sz="2800" dirty="0"/>
              <a:t>, multiple statistics and multiple scenarios </a:t>
            </a:r>
            <a:r>
              <a:rPr lang="en-AU" sz="2800" u="sng" dirty="0"/>
              <a:t>for selected output</a:t>
            </a:r>
            <a:r>
              <a:rPr lang="en-AU" sz="2800" dirty="0"/>
              <a:t>).</a:t>
            </a:r>
            <a:endParaRPr lang="en-US" sz="2800" dirty="0"/>
          </a:p>
          <a:p>
            <a:pPr lvl="0"/>
            <a:r>
              <a:rPr lang="en-AU" sz="2800" dirty="0"/>
              <a:t>Tables can display the full data set selected (by increasing the number of columns).</a:t>
            </a:r>
            <a:endParaRPr lang="en-US" sz="2800" dirty="0"/>
          </a:p>
          <a:p>
            <a:pPr lvl="0"/>
            <a:r>
              <a:rPr lang="en-AU" sz="2800" dirty="0"/>
              <a:t>The various charts and tables can be displayed and rearranged in a wide variety of ways, giving you great flexibility in order to emphasize specific aspects of the results.</a:t>
            </a:r>
            <a:endParaRPr lang="en-US" sz="2800" dirty="0"/>
          </a:p>
          <a:p>
            <a:pPr marL="0" indent="0">
              <a:buNone/>
            </a:pPr>
            <a:endParaRPr lang="en-US" sz="2800" dirty="0"/>
          </a:p>
          <a:p>
            <a:pPr marL="457200" lvl="1" indent="0">
              <a:buNone/>
            </a:pPr>
            <a:endParaRPr lang="en-AU" sz="2400" dirty="0"/>
          </a:p>
          <a:p>
            <a:pPr marL="0" indent="0">
              <a:buNone/>
            </a:pPr>
            <a:endParaRPr lang="en-US" dirty="0"/>
          </a:p>
        </p:txBody>
      </p:sp>
    </p:spTree>
    <p:extLst>
      <p:ext uri="{BB962C8B-B14F-4D97-AF65-F5344CB8AC3E}">
        <p14:creationId xmlns:p14="http://schemas.microsoft.com/office/powerpoint/2010/main" val="26648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Logic Tree Element</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4179606"/>
          </a:xfrm>
        </p:spPr>
        <p:txBody>
          <a:bodyPr/>
          <a:lstStyle/>
          <a:p>
            <a:pPr lvl="0"/>
            <a:r>
              <a:rPr lang="en-US" sz="2800" dirty="0"/>
              <a:t>A new element for creating complex logic</a:t>
            </a:r>
          </a:p>
          <a:p>
            <a:pPr lvl="0"/>
            <a:r>
              <a:rPr lang="en-US" sz="2800" dirty="0"/>
              <a:t>Logic Tree elements have a single output, which is a scalar condition (True or False). The logical framework of Logic Trees is constructed using a number of </a:t>
            </a:r>
            <a:r>
              <a:rPr lang="en-US" sz="2800" b="1" dirty="0"/>
              <a:t>gate nodes </a:t>
            </a:r>
            <a:r>
              <a:rPr lang="en-US" sz="2800" dirty="0"/>
              <a:t>(</a:t>
            </a:r>
            <a:r>
              <a:rPr lang="en-US" sz="2800" dirty="0">
                <a:solidFill>
                  <a:srgbClr val="FF0000"/>
                </a:solidFill>
              </a:rPr>
              <a:t>AND-gates</a:t>
            </a:r>
            <a:r>
              <a:rPr lang="en-US" sz="2800" dirty="0"/>
              <a:t>, </a:t>
            </a:r>
            <a:r>
              <a:rPr lang="en-US" sz="2800" dirty="0">
                <a:solidFill>
                  <a:srgbClr val="FF0000"/>
                </a:solidFill>
              </a:rPr>
              <a:t>OR-gates</a:t>
            </a:r>
            <a:r>
              <a:rPr lang="en-US" sz="2800" dirty="0"/>
              <a:t>, </a:t>
            </a:r>
            <a:r>
              <a:rPr lang="en-US" sz="2800" dirty="0">
                <a:solidFill>
                  <a:srgbClr val="FF0000"/>
                </a:solidFill>
              </a:rPr>
              <a:t>N-Vote gates</a:t>
            </a:r>
            <a:r>
              <a:rPr lang="en-US" sz="2800" dirty="0"/>
              <a:t>). The various gate nodes have </a:t>
            </a:r>
            <a:r>
              <a:rPr lang="en-US" sz="2800" b="1" dirty="0"/>
              <a:t>child nodes </a:t>
            </a:r>
            <a:r>
              <a:rPr lang="en-US" sz="2800" dirty="0"/>
              <a:t>(sub-nodes) and the gates are evaluated based on the value (True or False) of their child nodes and the type of gate.</a:t>
            </a:r>
          </a:p>
          <a:p>
            <a:pPr lvl="0"/>
            <a:r>
              <a:rPr lang="en-US" sz="2800" dirty="0"/>
              <a:t>Gates can be nested with no limit (hence, creating a “tree”), which allows very complex logic to be represented. </a:t>
            </a:r>
            <a:endParaRPr lang="en-AU" sz="2800" dirty="0"/>
          </a:p>
          <a:p>
            <a:pPr marL="0" indent="0">
              <a:buNone/>
            </a:pPr>
            <a:endParaRPr lang="en-US" dirty="0"/>
          </a:p>
        </p:txBody>
      </p:sp>
    </p:spTree>
    <p:extLst>
      <p:ext uri="{BB962C8B-B14F-4D97-AF65-F5344CB8AC3E}">
        <p14:creationId xmlns:p14="http://schemas.microsoft.com/office/powerpoint/2010/main" val="7923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Logic Tree Element: Example</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4949047"/>
          </a:xfrm>
        </p:spPr>
        <p:txBody>
          <a:bodyPr/>
          <a:lstStyle/>
          <a:p>
            <a:pPr marL="0" lvl="0" indent="0">
              <a:buNone/>
            </a:pPr>
            <a:r>
              <a:rPr lang="en-US" sz="2800" dirty="0"/>
              <a:t>IF 	the Water Level is Rising</a:t>
            </a:r>
          </a:p>
          <a:p>
            <a:pPr marL="0" lvl="0" indent="0">
              <a:buNone/>
            </a:pPr>
            <a:r>
              <a:rPr lang="en-US" sz="2800" dirty="0"/>
              <a:t>AND</a:t>
            </a:r>
          </a:p>
          <a:p>
            <a:pPr marL="0" indent="0">
              <a:buNone/>
            </a:pPr>
            <a:r>
              <a:rPr lang="en-US" sz="2800" dirty="0"/>
              <a:t>	Water Level &gt; 10 m</a:t>
            </a:r>
          </a:p>
          <a:p>
            <a:pPr marL="0" indent="0">
              <a:buNone/>
            </a:pPr>
            <a:r>
              <a:rPr lang="en-US" sz="2800" b="1" dirty="0"/>
              <a:t>	OR</a:t>
            </a:r>
          </a:p>
          <a:p>
            <a:pPr marL="0" indent="0">
              <a:buNone/>
            </a:pPr>
            <a:r>
              <a:rPr lang="en-US" sz="2800" dirty="0"/>
              <a:t>	2 out of 3 pumps have Failed</a:t>
            </a:r>
          </a:p>
          <a:p>
            <a:pPr marL="0" indent="0">
              <a:buNone/>
            </a:pPr>
            <a:r>
              <a:rPr lang="en-US" sz="2800" dirty="0"/>
              <a:t>Then</a:t>
            </a:r>
          </a:p>
          <a:p>
            <a:pPr marL="0" indent="0">
              <a:buNone/>
            </a:pPr>
            <a:r>
              <a:rPr lang="en-US" sz="2800" dirty="0"/>
              <a:t>	Set to Emergency to True</a:t>
            </a:r>
          </a:p>
          <a:p>
            <a:pPr marL="0" indent="0">
              <a:buNone/>
            </a:pPr>
            <a:r>
              <a:rPr lang="en-US" sz="2800" dirty="0"/>
              <a:t>Else</a:t>
            </a:r>
          </a:p>
          <a:p>
            <a:pPr marL="0" indent="0">
              <a:buNone/>
            </a:pPr>
            <a:r>
              <a:rPr lang="en-US" sz="2800" dirty="0"/>
              <a:t>	Set Emergency to False</a:t>
            </a:r>
          </a:p>
          <a:p>
            <a:pPr marL="0" indent="0">
              <a:buNone/>
            </a:pPr>
            <a:endParaRPr lang="en-US" dirty="0"/>
          </a:p>
        </p:txBody>
      </p:sp>
    </p:spTree>
    <p:extLst>
      <p:ext uri="{BB962C8B-B14F-4D97-AF65-F5344CB8AC3E}">
        <p14:creationId xmlns:p14="http://schemas.microsoft.com/office/powerpoint/2010/main" val="38405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New Color Palette and Managing Custom Colors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505286" y="1825625"/>
            <a:ext cx="10515600" cy="3828227"/>
          </a:xfrm>
        </p:spPr>
        <p:txBody>
          <a:bodyPr/>
          <a:lstStyle/>
          <a:p>
            <a:r>
              <a:rPr lang="en-US" sz="3200" dirty="0"/>
              <a:t>A new updated (modern) color palette was incorporated into GoldSim 14</a:t>
            </a:r>
          </a:p>
          <a:p>
            <a:r>
              <a:rPr lang="en-US" sz="3200" dirty="0"/>
              <a:t>Many users have asked for way to manage, save and reuse a consistent set of custom colors</a:t>
            </a:r>
          </a:p>
          <a:p>
            <a:r>
              <a:rPr lang="en-US" sz="3200" dirty="0"/>
              <a:t>GoldSim 14 allows you to </a:t>
            </a:r>
          </a:p>
          <a:p>
            <a:pPr lvl="1"/>
            <a:r>
              <a:rPr lang="en-US" sz="2800" dirty="0"/>
              <a:t>Create a set of custom colors</a:t>
            </a:r>
          </a:p>
          <a:p>
            <a:pPr lvl="1"/>
            <a:r>
              <a:rPr lang="en-US" sz="2800" dirty="0"/>
              <a:t>Access these colors in any location in the model</a:t>
            </a:r>
          </a:p>
          <a:p>
            <a:pPr lvl="1"/>
            <a:r>
              <a:rPr lang="en-US" sz="2800" dirty="0"/>
              <a:t>Import and export custom colors for use in other models</a:t>
            </a:r>
          </a:p>
        </p:txBody>
      </p:sp>
    </p:spTree>
    <p:extLst>
      <p:ext uri="{BB962C8B-B14F-4D97-AF65-F5344CB8AC3E}">
        <p14:creationId xmlns:p14="http://schemas.microsoft.com/office/powerpoint/2010/main" val="131173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Date Functions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605550" y="1348372"/>
            <a:ext cx="10515600" cy="1366015"/>
          </a:xfrm>
        </p:spPr>
        <p:txBody>
          <a:bodyPr/>
          <a:lstStyle/>
          <a:p>
            <a:r>
              <a:rPr lang="en-AU" dirty="0"/>
              <a:t>To assist in using dates in your models, GoldSim 14 provides a number of new specialized functions that can be used to create dates and provide information on variables that represent dates:</a:t>
            </a:r>
            <a:endParaRPr lang="en-US" dirty="0"/>
          </a:p>
          <a:p>
            <a:pPr lvl="1"/>
            <a:endParaRPr lang="en-US" sz="2800" dirty="0"/>
          </a:p>
        </p:txBody>
      </p:sp>
      <p:sp>
        <p:nvSpPr>
          <p:cNvPr id="9" name="Rectangle 3">
            <a:extLst>
              <a:ext uri="{FF2B5EF4-FFF2-40B4-BE49-F238E27FC236}">
                <a16:creationId xmlns:a16="http://schemas.microsoft.com/office/drawing/2014/main" id="{FA213E77-AC6E-43B8-9ABA-1323543F096E}"/>
              </a:ext>
            </a:extLst>
          </p:cNvPr>
          <p:cNvSpPr>
            <a:spLocks noChangeArrowheads="1"/>
          </p:cNvSpPr>
          <p:nvPr/>
        </p:nvSpPr>
        <p:spPr bwMode="auto">
          <a:xfrm>
            <a:off x="5820528" y="3429835"/>
            <a:ext cx="34147314" cy="98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Table 13">
            <a:extLst>
              <a:ext uri="{FF2B5EF4-FFF2-40B4-BE49-F238E27FC236}">
                <a16:creationId xmlns:a16="http://schemas.microsoft.com/office/drawing/2014/main" id="{C3398E53-C462-420D-A80D-5342A626F8E2}"/>
              </a:ext>
            </a:extLst>
          </p:cNvPr>
          <p:cNvGraphicFramePr>
            <a:graphicFrameLocks noGrp="1"/>
          </p:cNvGraphicFramePr>
          <p:nvPr>
            <p:extLst>
              <p:ext uri="{D42A27DB-BD31-4B8C-83A1-F6EECF244321}">
                <p14:modId xmlns:p14="http://schemas.microsoft.com/office/powerpoint/2010/main" val="3654157212"/>
              </p:ext>
            </p:extLst>
          </p:nvPr>
        </p:nvGraphicFramePr>
        <p:xfrm>
          <a:off x="1404339" y="2466474"/>
          <a:ext cx="6809219" cy="4262220"/>
        </p:xfrm>
        <a:graphic>
          <a:graphicData uri="http://schemas.openxmlformats.org/drawingml/2006/table">
            <a:tbl>
              <a:tblPr/>
              <a:tblGrid>
                <a:gridCol w="2281774">
                  <a:extLst>
                    <a:ext uri="{9D8B030D-6E8A-4147-A177-3AD203B41FA5}">
                      <a16:colId xmlns:a16="http://schemas.microsoft.com/office/drawing/2014/main" val="1012118722"/>
                    </a:ext>
                  </a:extLst>
                </a:gridCol>
                <a:gridCol w="4527445">
                  <a:extLst>
                    <a:ext uri="{9D8B030D-6E8A-4147-A177-3AD203B41FA5}">
                      <a16:colId xmlns:a16="http://schemas.microsoft.com/office/drawing/2014/main" val="3291789431"/>
                    </a:ext>
                  </a:extLst>
                </a:gridCol>
              </a:tblGrid>
              <a:tr h="267210">
                <a:tc>
                  <a:txBody>
                    <a:bodyPr/>
                    <a:lstStyle/>
                    <a:p>
                      <a:pPr marL="45720" marR="45720">
                        <a:spcBef>
                          <a:spcPts val="300"/>
                        </a:spcBef>
                        <a:spcAft>
                          <a:spcPts val="3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Function</a:t>
                      </a:r>
                      <a:endParaRPr lang="en-US" sz="12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45720" marR="45720">
                        <a:spcBef>
                          <a:spcPts val="300"/>
                        </a:spcBef>
                        <a:spcAft>
                          <a:spcPts val="30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2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88342484"/>
                  </a:ext>
                </a:extLst>
              </a:tr>
              <a:tr h="221945">
                <a:tc>
                  <a:txBody>
                    <a:bodyPr/>
                    <a:lstStyle/>
                    <a:p>
                      <a:pPr marL="45720" marR="45720">
                        <a:spcBef>
                          <a:spcPts val="200"/>
                        </a:spcBef>
                        <a:spcAft>
                          <a:spcPts val="200"/>
                        </a:spcAft>
                      </a:pPr>
                      <a:r>
                        <a:rPr lang="en-US" sz="1400" dirty="0" err="1">
                          <a:effectLst/>
                          <a:latin typeface="Times New Roman" panose="02020603050405020304" pitchFamily="18" charset="0"/>
                          <a:ea typeface="Times New Roman" panose="02020603050405020304" pitchFamily="18" charset="0"/>
                        </a:rPr>
                        <a:t>GetYear</a:t>
                      </a:r>
                      <a:r>
                        <a:rPr lang="en-US" sz="1400" dirty="0">
                          <a:effectLst/>
                          <a:latin typeface="Times New Roman" panose="02020603050405020304" pitchFamily="18" charset="0"/>
                          <a:ea typeface="Times New Roman" panose="02020603050405020304" pitchFamily="18" charset="0"/>
                        </a:rPr>
                        <a:t>(Date)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calendar year (dimensionless value)</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89306"/>
                  </a:ext>
                </a:extLst>
              </a:tr>
              <a:tr h="443890">
                <a:tc>
                  <a:txBody>
                    <a:bodyPr/>
                    <a:lstStyle/>
                    <a:p>
                      <a:pPr marL="45720" marR="45720">
                        <a:spcBef>
                          <a:spcPts val="200"/>
                        </a:spcBef>
                        <a:spcAft>
                          <a:spcPts val="200"/>
                        </a:spcAft>
                      </a:pPr>
                      <a:r>
                        <a:rPr lang="en-US" sz="1400" dirty="0" err="1">
                          <a:effectLst/>
                          <a:latin typeface="Times New Roman" panose="02020603050405020304" pitchFamily="18" charset="0"/>
                          <a:ea typeface="Times New Roman" panose="02020603050405020304" pitchFamily="18" charset="0"/>
                        </a:rPr>
                        <a:t>GetMonth</a:t>
                      </a:r>
                      <a:r>
                        <a:rPr lang="en-US" sz="1400" dirty="0">
                          <a:effectLst/>
                          <a:latin typeface="Times New Roman" panose="02020603050405020304" pitchFamily="18" charset="0"/>
                          <a:ea typeface="Times New Roman" panose="02020603050405020304" pitchFamily="18" charset="0"/>
                        </a:rPr>
                        <a:t>(Date)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calendar month (dimensionless value from 1 to 12)</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92675"/>
                  </a:ext>
                </a:extLst>
              </a:tr>
              <a:tr h="443890">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GetDay(Date)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day of the month (dimensionless value from 1 to 31)</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24619"/>
                  </a:ext>
                </a:extLst>
              </a:tr>
              <a:tr h="443890">
                <a:tc>
                  <a:txBody>
                    <a:bodyPr/>
                    <a:lstStyle/>
                    <a:p>
                      <a:pPr marL="45720" marR="45720">
                        <a:spcBef>
                          <a:spcPts val="200"/>
                        </a:spcBef>
                        <a:spcAft>
                          <a:spcPts val="200"/>
                        </a:spcAft>
                      </a:pPr>
                      <a:r>
                        <a:rPr lang="en-US" sz="1400" dirty="0" err="1">
                          <a:effectLst/>
                          <a:latin typeface="Times New Roman" panose="02020603050405020304" pitchFamily="18" charset="0"/>
                          <a:ea typeface="Times New Roman" panose="02020603050405020304" pitchFamily="18" charset="0"/>
                        </a:rPr>
                        <a:t>GetDayofYear</a:t>
                      </a:r>
                      <a:r>
                        <a:rPr lang="en-US" sz="1400" dirty="0">
                          <a:effectLst/>
                          <a:latin typeface="Times New Roman" panose="02020603050405020304" pitchFamily="18" charset="0"/>
                          <a:ea typeface="Times New Roman" panose="02020603050405020304" pitchFamily="18" charset="0"/>
                        </a:rPr>
                        <a:t>(Date)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day of the year (dimensionless value from 1 to 366)</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333231"/>
                  </a:ext>
                </a:extLst>
              </a:tr>
              <a:tr h="443890">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GetHour(Date)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hour of the day (dimensionless value from 1 to 24)</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405740"/>
                  </a:ext>
                </a:extLst>
              </a:tr>
              <a:tr h="443890">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GetMinute(Date)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the minute of the hour (dimensionless value from 1 to 60)</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45374"/>
                  </a:ext>
                </a:extLst>
              </a:tr>
              <a:tr h="443890">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GetSecond(Date)</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Returns the second of the minute (dimensionless value from 1 to 60)</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88108"/>
                  </a:ext>
                </a:extLst>
              </a:tr>
              <a:tr h="221945">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MakeDate(Year, Month, Day)</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a date built from those integer inputs</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130637"/>
                  </a:ext>
                </a:extLst>
              </a:tr>
              <a:tr h="443890">
                <a:tc>
                  <a:txBody>
                    <a:bodyPr/>
                    <a:lstStyle/>
                    <a:p>
                      <a:pPr marL="45720" marR="45720">
                        <a:spcBef>
                          <a:spcPts val="200"/>
                        </a:spcBef>
                        <a:spcAft>
                          <a:spcPts val="200"/>
                        </a:spcAft>
                      </a:pPr>
                      <a:r>
                        <a:rPr lang="en-US" sz="1400">
                          <a:effectLst/>
                          <a:latin typeface="Times New Roman" panose="02020603050405020304" pitchFamily="18" charset="0"/>
                          <a:ea typeface="Times New Roman" panose="02020603050405020304" pitchFamily="18" charset="0"/>
                        </a:rPr>
                        <a:t>MakeDateTime(Year, Month, Day, Hour, Minute, Second)</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a date/time built from those integer inputs</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620257"/>
                  </a:ext>
                </a:extLst>
              </a:tr>
              <a:tr h="443890">
                <a:tc>
                  <a:txBody>
                    <a:bodyPr/>
                    <a:lstStyle/>
                    <a:p>
                      <a:pPr marL="45720" marR="45720">
                        <a:spcBef>
                          <a:spcPts val="200"/>
                        </a:spcBef>
                        <a:spcAft>
                          <a:spcPts val="200"/>
                        </a:spcAft>
                      </a:pPr>
                      <a:r>
                        <a:rPr lang="en-US" sz="1400" dirty="0" err="1">
                          <a:effectLst/>
                          <a:latin typeface="Times New Roman" panose="02020603050405020304" pitchFamily="18" charset="0"/>
                          <a:ea typeface="Times New Roman" panose="02020603050405020304" pitchFamily="18" charset="0"/>
                        </a:rPr>
                        <a:t>IsLeapYear</a:t>
                      </a:r>
                      <a:r>
                        <a:rPr lang="en-US" sz="1400" dirty="0">
                          <a:effectLst/>
                          <a:latin typeface="Times New Roman" panose="02020603050405020304" pitchFamily="18" charset="0"/>
                          <a:ea typeface="Times New Roman" panose="02020603050405020304" pitchFamily="18" charset="0"/>
                        </a:rPr>
                        <a:t>(Date) or </a:t>
                      </a:r>
                      <a:r>
                        <a:rPr lang="en-US" sz="1400" dirty="0" err="1">
                          <a:effectLst/>
                          <a:latin typeface="Times New Roman" panose="02020603050405020304" pitchFamily="18" charset="0"/>
                          <a:ea typeface="Times New Roman" panose="02020603050405020304" pitchFamily="18" charset="0"/>
                        </a:rPr>
                        <a:t>IsLeapYear</a:t>
                      </a:r>
                      <a:r>
                        <a:rPr lang="en-US" sz="1400" dirty="0">
                          <a:effectLst/>
                          <a:latin typeface="Times New Roman" panose="02020603050405020304" pitchFamily="18" charset="0"/>
                          <a:ea typeface="Times New Roman" panose="02020603050405020304" pitchFamily="18" charset="0"/>
                        </a:rPr>
                        <a:t>(Year)</a:t>
                      </a:r>
                    </a:p>
                  </a:txBody>
                  <a:tcPr marL="0" marR="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45720" marR="45720">
                        <a:spcBef>
                          <a:spcPts val="200"/>
                        </a:spcBef>
                        <a:spcAft>
                          <a:spcPts val="200"/>
                        </a:spcAft>
                      </a:pPr>
                      <a:r>
                        <a:rPr lang="en-US" sz="1400" dirty="0">
                          <a:effectLst/>
                          <a:latin typeface="Times New Roman" panose="02020603050405020304" pitchFamily="18" charset="0"/>
                          <a:ea typeface="Times New Roman" panose="02020603050405020304" pitchFamily="18" charset="0"/>
                        </a:rPr>
                        <a:t>Returns a condition (True or False)</a:t>
                      </a:r>
                    </a:p>
                  </a:txBody>
                  <a:tcPr marL="0" marR="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0433273"/>
                  </a:ext>
                </a:extLst>
              </a:tr>
            </a:tbl>
          </a:graphicData>
        </a:graphic>
      </p:graphicFrame>
      <p:sp>
        <p:nvSpPr>
          <p:cNvPr id="15" name="Rectangle 6">
            <a:extLst>
              <a:ext uri="{FF2B5EF4-FFF2-40B4-BE49-F238E27FC236}">
                <a16:creationId xmlns:a16="http://schemas.microsoft.com/office/drawing/2014/main" id="{F7573E2B-9BEC-4849-A24A-549ADFCC415D}"/>
              </a:ext>
            </a:extLst>
          </p:cNvPr>
          <p:cNvSpPr>
            <a:spLocks noChangeArrowheads="1"/>
          </p:cNvSpPr>
          <p:nvPr/>
        </p:nvSpPr>
        <p:spPr bwMode="auto">
          <a:xfrm>
            <a:off x="49863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469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17316" y="196683"/>
            <a:ext cx="10900651" cy="1325563"/>
          </a:xfrm>
        </p:spPr>
        <p:txBody>
          <a:bodyPr/>
          <a:lstStyle/>
          <a:p>
            <a:r>
              <a:rPr lang="en-US" dirty="0"/>
              <a:t>Lookup Table Functions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605550" y="1348372"/>
            <a:ext cx="10515600" cy="1347035"/>
          </a:xfrm>
        </p:spPr>
        <p:txBody>
          <a:bodyPr/>
          <a:lstStyle/>
          <a:p>
            <a:r>
              <a:rPr lang="en-US" b="0" i="0" dirty="0">
                <a:solidFill>
                  <a:srgbClr val="333333"/>
                </a:solidFill>
                <a:effectLst/>
                <a:latin typeface="Source Sans Pro" panose="020B0503030403020204" pitchFamily="34" charset="0"/>
              </a:rPr>
              <a:t>Sometimes you may want to return the minimum or maximum value of the dependent variable defined in your Lookup Table.</a:t>
            </a:r>
          </a:p>
          <a:p>
            <a:r>
              <a:rPr lang="en-US" b="0" i="0" dirty="0">
                <a:solidFill>
                  <a:srgbClr val="333333"/>
                </a:solidFill>
                <a:effectLst/>
                <a:latin typeface="Source Sans Pro" panose="020B0503030403020204" pitchFamily="34" charset="0"/>
              </a:rPr>
              <a:t>GoldSim provides two special functions to support this. To illustrate their use, consider the following 1-D Lookup table (named Elevation):</a:t>
            </a:r>
            <a:endParaRPr lang="en-US" dirty="0"/>
          </a:p>
        </p:txBody>
      </p:sp>
      <p:sp>
        <p:nvSpPr>
          <p:cNvPr id="9" name="Rectangle 3">
            <a:extLst>
              <a:ext uri="{FF2B5EF4-FFF2-40B4-BE49-F238E27FC236}">
                <a16:creationId xmlns:a16="http://schemas.microsoft.com/office/drawing/2014/main" id="{FA213E77-AC6E-43B8-9ABA-1323543F096E}"/>
              </a:ext>
            </a:extLst>
          </p:cNvPr>
          <p:cNvSpPr>
            <a:spLocks noChangeArrowheads="1"/>
          </p:cNvSpPr>
          <p:nvPr/>
        </p:nvSpPr>
        <p:spPr bwMode="auto">
          <a:xfrm>
            <a:off x="5820528" y="3429835"/>
            <a:ext cx="34147314" cy="98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6">
            <a:extLst>
              <a:ext uri="{FF2B5EF4-FFF2-40B4-BE49-F238E27FC236}">
                <a16:creationId xmlns:a16="http://schemas.microsoft.com/office/drawing/2014/main" id="{F7573E2B-9BEC-4849-A24A-549ADFCC415D}"/>
              </a:ext>
            </a:extLst>
          </p:cNvPr>
          <p:cNvSpPr>
            <a:spLocks noChangeArrowheads="1"/>
          </p:cNvSpPr>
          <p:nvPr/>
        </p:nvSpPr>
        <p:spPr bwMode="auto">
          <a:xfrm>
            <a:off x="49863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2" descr="Table&#10;&#10;Description automatically generated">
            <a:extLst>
              <a:ext uri="{FF2B5EF4-FFF2-40B4-BE49-F238E27FC236}">
                <a16:creationId xmlns:a16="http://schemas.microsoft.com/office/drawing/2014/main" id="{AD5C0D33-4068-43B9-8887-B4AC82B8D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456" y="2838701"/>
            <a:ext cx="5095123" cy="20265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3FFBD5-0CCF-4153-9B62-DCFAC67B7295}"/>
              </a:ext>
            </a:extLst>
          </p:cNvPr>
          <p:cNvSpPr txBox="1"/>
          <p:nvPr/>
        </p:nvSpPr>
        <p:spPr>
          <a:xfrm>
            <a:off x="709864" y="5271520"/>
            <a:ext cx="5414210" cy="646331"/>
          </a:xfrm>
          <a:prstGeom prst="rect">
            <a:avLst/>
          </a:prstGeom>
          <a:noFill/>
        </p:spPr>
        <p:txBody>
          <a:bodyPr wrap="square">
            <a:spAutoFit/>
          </a:bodyPr>
          <a:lstStyle/>
          <a:p>
            <a:pPr marL="457200" algn="l"/>
            <a:r>
              <a:rPr lang="en-US" b="0" i="0" dirty="0" err="1">
                <a:solidFill>
                  <a:srgbClr val="333333"/>
                </a:solidFill>
                <a:effectLst/>
                <a:latin typeface="Source Sans Pro" panose="020B0503030403020204" pitchFamily="34" charset="0"/>
              </a:rPr>
              <a:t>Tablemin</a:t>
            </a:r>
            <a:r>
              <a:rPr lang="en-US" b="0" i="0" dirty="0">
                <a:solidFill>
                  <a:srgbClr val="333333"/>
                </a:solidFill>
                <a:effectLst/>
                <a:latin typeface="Source Sans Pro" panose="020B0503030403020204" pitchFamily="34" charset="0"/>
              </a:rPr>
              <a:t>(Elevation) would return 0 m</a:t>
            </a:r>
          </a:p>
          <a:p>
            <a:pPr marL="457200" algn="l"/>
            <a:r>
              <a:rPr lang="en-US" b="0" i="0" dirty="0" err="1">
                <a:solidFill>
                  <a:srgbClr val="333333"/>
                </a:solidFill>
                <a:effectLst/>
                <a:latin typeface="Source Sans Pro" panose="020B0503030403020204" pitchFamily="34" charset="0"/>
              </a:rPr>
              <a:t>Tablemax</a:t>
            </a:r>
            <a:r>
              <a:rPr lang="en-US" b="0" i="0" dirty="0">
                <a:solidFill>
                  <a:srgbClr val="333333"/>
                </a:solidFill>
                <a:effectLst/>
                <a:latin typeface="Source Sans Pro" panose="020B0503030403020204" pitchFamily="34" charset="0"/>
              </a:rPr>
              <a:t>(Elevation) would return 100 m</a:t>
            </a:r>
          </a:p>
        </p:txBody>
      </p:sp>
    </p:spTree>
    <p:extLst>
      <p:ext uri="{BB962C8B-B14F-4D97-AF65-F5344CB8AC3E}">
        <p14:creationId xmlns:p14="http://schemas.microsoft.com/office/powerpoint/2010/main" val="43268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New Dashboard Features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565484" y="1685257"/>
            <a:ext cx="7507705" cy="4655385"/>
          </a:xfrm>
        </p:spPr>
        <p:txBody>
          <a:bodyPr/>
          <a:lstStyle/>
          <a:p>
            <a:r>
              <a:rPr lang="en-US" sz="2400" dirty="0"/>
              <a:t>Simulation Time Control</a:t>
            </a:r>
          </a:p>
          <a:p>
            <a:pPr lvl="1"/>
            <a:r>
              <a:rPr lang="en-US" sz="2000" dirty="0"/>
              <a:t>You can specify the Start Date and End Date (Calendar time models) or Duration (Elapsed time models) from the Dashboard</a:t>
            </a:r>
          </a:p>
          <a:p>
            <a:r>
              <a:rPr lang="en-US" sz="2400" dirty="0"/>
              <a:t>Enhanced Scenario Control</a:t>
            </a:r>
          </a:p>
          <a:p>
            <a:pPr lvl="1"/>
            <a:r>
              <a:rPr lang="en-US" sz="2000" dirty="0"/>
              <a:t>You can control what is displayed in the Dashboard</a:t>
            </a:r>
          </a:p>
          <a:p>
            <a:r>
              <a:rPr lang="en-US" sz="2400" dirty="0"/>
              <a:t>Reset Model Button</a:t>
            </a:r>
          </a:p>
          <a:p>
            <a:r>
              <a:rPr lang="en-US" sz="2400" dirty="0"/>
              <a:t>New Icons for Result Status Control</a:t>
            </a:r>
          </a:p>
          <a:p>
            <a:pPr marL="800100" lvl="1" indent="-342900">
              <a:spcBef>
                <a:spcPts val="0"/>
              </a:spcBef>
              <a:spcAft>
                <a:spcPts val="600"/>
              </a:spcAft>
              <a:buFont typeface="Symbol" panose="05050102010706020507" pitchFamily="18" charset="2"/>
              <a:buChar char=""/>
            </a:pPr>
            <a:r>
              <a:rPr lang="en-AU" sz="2000" dirty="0">
                <a:effectLst/>
                <a:latin typeface="Times New Roman" panose="02020603050405020304" pitchFamily="18" charset="0"/>
                <a:ea typeface="Times New Roman" panose="02020603050405020304" pitchFamily="18" charset="0"/>
              </a:rPr>
              <a:t>Some new icons have been added (that were not available before).</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AU" sz="2000" dirty="0">
                <a:effectLst/>
                <a:latin typeface="Times New Roman" panose="02020603050405020304" pitchFamily="18" charset="0"/>
                <a:ea typeface="Times New Roman" panose="02020603050405020304" pitchFamily="18" charset="0"/>
              </a:rPr>
              <a:t>Many (but not all) icons were replaced with similar icons (with a slightly different style).</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AU" sz="2000" dirty="0">
                <a:effectLst/>
                <a:latin typeface="Times New Roman" panose="02020603050405020304" pitchFamily="18" charset="0"/>
                <a:ea typeface="Times New Roman" panose="02020603050405020304" pitchFamily="18" charset="0"/>
              </a:rPr>
              <a:t>One set of icons (flags) were eliminated.  If these are being used in a model, they will be replaced with triangles (of similar </a:t>
            </a:r>
            <a:r>
              <a:rPr lang="en-AU" sz="2000" dirty="0" err="1">
                <a:effectLst/>
                <a:latin typeface="Times New Roman" panose="02020603050405020304" pitchFamily="18" charset="0"/>
                <a:ea typeface="Times New Roman" panose="02020603050405020304" pitchFamily="18" charset="0"/>
              </a:rPr>
              <a:t>colors</a:t>
            </a:r>
            <a:r>
              <a:rPr lang="en-AU"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lvl="1"/>
            <a:endParaRPr lang="en-US" sz="2800" dirty="0"/>
          </a:p>
        </p:txBody>
      </p:sp>
      <p:sp>
        <p:nvSpPr>
          <p:cNvPr id="9" name="Rectangle 3">
            <a:extLst>
              <a:ext uri="{FF2B5EF4-FFF2-40B4-BE49-F238E27FC236}">
                <a16:creationId xmlns:a16="http://schemas.microsoft.com/office/drawing/2014/main" id="{FA213E77-AC6E-43B8-9ABA-1323543F096E}"/>
              </a:ext>
            </a:extLst>
          </p:cNvPr>
          <p:cNvSpPr>
            <a:spLocks noChangeArrowheads="1"/>
          </p:cNvSpPr>
          <p:nvPr/>
        </p:nvSpPr>
        <p:spPr bwMode="auto">
          <a:xfrm>
            <a:off x="5820528" y="3429835"/>
            <a:ext cx="34147314" cy="98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6">
            <a:extLst>
              <a:ext uri="{FF2B5EF4-FFF2-40B4-BE49-F238E27FC236}">
                <a16:creationId xmlns:a16="http://schemas.microsoft.com/office/drawing/2014/main" id="{F7573E2B-9BEC-4849-A24A-549ADFCC415D}"/>
              </a:ext>
            </a:extLst>
          </p:cNvPr>
          <p:cNvSpPr>
            <a:spLocks noChangeArrowheads="1"/>
          </p:cNvSpPr>
          <p:nvPr/>
        </p:nvSpPr>
        <p:spPr bwMode="auto">
          <a:xfrm>
            <a:off x="49863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1">
            <a:extLst>
              <a:ext uri="{FF2B5EF4-FFF2-40B4-BE49-F238E27FC236}">
                <a16:creationId xmlns:a16="http://schemas.microsoft.com/office/drawing/2014/main" id="{460455D2-90F4-4702-99B9-784260A7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68" y="1400426"/>
            <a:ext cx="8044337" cy="51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2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314515E-2EF5-4B48-9CCC-D17D152D361C}"/>
              </a:ext>
            </a:extLst>
          </p:cNvPr>
          <p:cNvSpPr/>
          <p:nvPr/>
        </p:nvSpPr>
        <p:spPr>
          <a:xfrm>
            <a:off x="8153400" y="990601"/>
            <a:ext cx="1839686" cy="2405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2358684" y="0"/>
            <a:ext cx="7543800" cy="838200"/>
          </a:xfrm>
        </p:spPr>
        <p:txBody>
          <a:bodyPr/>
          <a:lstStyle/>
          <a:p>
            <a:pPr eaLnBrk="1" hangingPunct="1"/>
            <a:r>
              <a:rPr lang="en-US" altLang="en-US" dirty="0"/>
              <a:t>Recent GoldSim Releases</a:t>
            </a:r>
          </a:p>
        </p:txBody>
      </p:sp>
      <p:cxnSp>
        <p:nvCxnSpPr>
          <p:cNvPr id="8" name="Straight Arrow Connector 7"/>
          <p:cNvCxnSpPr/>
          <p:nvPr/>
        </p:nvCxnSpPr>
        <p:spPr bwMode="auto">
          <a:xfrm>
            <a:off x="1600425" y="3381637"/>
            <a:ext cx="8850312" cy="317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0244" name="TextBox 9"/>
          <p:cNvSpPr txBox="1">
            <a:spLocks noChangeArrowheads="1"/>
          </p:cNvSpPr>
          <p:nvPr/>
        </p:nvSpPr>
        <p:spPr bwMode="auto">
          <a:xfrm>
            <a:off x="1476376"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2017</a:t>
            </a:r>
          </a:p>
        </p:txBody>
      </p:sp>
      <p:sp>
        <p:nvSpPr>
          <p:cNvPr id="10245" name="TextBox 10"/>
          <p:cNvSpPr txBox="1">
            <a:spLocks noChangeArrowheads="1"/>
          </p:cNvSpPr>
          <p:nvPr/>
        </p:nvSpPr>
        <p:spPr bwMode="auto">
          <a:xfrm>
            <a:off x="3159444"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2018</a:t>
            </a:r>
          </a:p>
        </p:txBody>
      </p:sp>
      <p:sp>
        <p:nvSpPr>
          <p:cNvPr id="10246" name="TextBox 11"/>
          <p:cNvSpPr txBox="1">
            <a:spLocks noChangeArrowheads="1"/>
          </p:cNvSpPr>
          <p:nvPr/>
        </p:nvSpPr>
        <p:spPr bwMode="auto">
          <a:xfrm>
            <a:off x="6525580"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2020</a:t>
            </a:r>
          </a:p>
        </p:txBody>
      </p:sp>
      <p:sp>
        <p:nvSpPr>
          <p:cNvPr id="10247" name="TextBox 12"/>
          <p:cNvSpPr txBox="1">
            <a:spLocks noChangeArrowheads="1"/>
          </p:cNvSpPr>
          <p:nvPr/>
        </p:nvSpPr>
        <p:spPr bwMode="auto">
          <a:xfrm>
            <a:off x="8208648"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2021</a:t>
            </a:r>
          </a:p>
        </p:txBody>
      </p:sp>
      <p:sp>
        <p:nvSpPr>
          <p:cNvPr id="10255" name="TextBox 12"/>
          <p:cNvSpPr txBox="1">
            <a:spLocks noChangeArrowheads="1"/>
          </p:cNvSpPr>
          <p:nvPr/>
        </p:nvSpPr>
        <p:spPr bwMode="auto">
          <a:xfrm>
            <a:off x="9891714"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2022</a:t>
            </a:r>
          </a:p>
        </p:txBody>
      </p:sp>
      <p:grpSp>
        <p:nvGrpSpPr>
          <p:cNvPr id="11" name="Group 10">
            <a:extLst>
              <a:ext uri="{FF2B5EF4-FFF2-40B4-BE49-F238E27FC236}">
                <a16:creationId xmlns:a16="http://schemas.microsoft.com/office/drawing/2014/main" id="{95BB935C-7DC3-4455-B388-FD409F9C6ED7}"/>
              </a:ext>
            </a:extLst>
          </p:cNvPr>
          <p:cNvGrpSpPr/>
          <p:nvPr/>
        </p:nvGrpSpPr>
        <p:grpSpPr>
          <a:xfrm>
            <a:off x="1822104" y="1096457"/>
            <a:ext cx="1776412" cy="2281848"/>
            <a:chOff x="298104" y="1096457"/>
            <a:chExt cx="1776412" cy="2281848"/>
          </a:xfrm>
        </p:grpSpPr>
        <p:pic>
          <p:nvPicPr>
            <p:cNvPr id="37" name="Picture 10" descr="http://www.biografiasyvidas.com/monografia/newton/fotos/newton_jo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04" y="1096457"/>
              <a:ext cx="17764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29"/>
            <p:cNvSpPr txBox="1">
              <a:spLocks noChangeArrowheads="1"/>
            </p:cNvSpPr>
            <p:nvPr/>
          </p:nvSpPr>
          <p:spPr bwMode="auto">
            <a:xfrm>
              <a:off x="345970" y="2601407"/>
              <a:ext cx="13636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lgn="ctr">
                <a:spcBef>
                  <a:spcPct val="0"/>
                </a:spcBef>
                <a:buSzTx/>
                <a:buFontTx/>
                <a:buNone/>
              </a:pPr>
              <a:r>
                <a:rPr lang="en-US" altLang="en-US" sz="1400" dirty="0">
                  <a:solidFill>
                    <a:schemeClr val="tx1"/>
                  </a:solidFill>
                  <a:latin typeface="Times New Roman" panose="02020603050405020304" pitchFamily="18" charset="0"/>
                </a:rPr>
                <a:t>Newton</a:t>
              </a:r>
            </a:p>
            <a:p>
              <a:pPr algn="ctr">
                <a:spcBef>
                  <a:spcPct val="0"/>
                </a:spcBef>
                <a:buSzTx/>
                <a:buFontTx/>
                <a:buNone/>
              </a:pPr>
              <a:r>
                <a:rPr lang="en-US" altLang="en-US" sz="1400" dirty="0">
                  <a:solidFill>
                    <a:schemeClr val="tx1"/>
                  </a:solidFill>
                  <a:latin typeface="Times New Roman" panose="02020603050405020304" pitchFamily="18" charset="0"/>
                </a:rPr>
                <a:t>1643-1727</a:t>
              </a:r>
            </a:p>
            <a:p>
              <a:pPr algn="ctr">
                <a:spcBef>
                  <a:spcPct val="0"/>
                </a:spcBef>
                <a:buSzTx/>
                <a:buFontTx/>
                <a:buNone/>
              </a:pPr>
              <a:r>
                <a:rPr lang="en-US" altLang="en-US" sz="1400" b="1" dirty="0">
                  <a:solidFill>
                    <a:srgbClr val="FF0000"/>
                  </a:solidFill>
                  <a:latin typeface="Times New Roman" panose="02020603050405020304" pitchFamily="18" charset="0"/>
                </a:rPr>
                <a:t>12</a:t>
              </a:r>
            </a:p>
          </p:txBody>
        </p:sp>
        <p:cxnSp>
          <p:nvCxnSpPr>
            <p:cNvPr id="39" name="Straight Connector 38"/>
            <p:cNvCxnSpPr/>
            <p:nvPr/>
          </p:nvCxnSpPr>
          <p:spPr bwMode="auto">
            <a:xfrm rot="5400000">
              <a:off x="121036" y="2971905"/>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5" name="Group 4"/>
          <p:cNvGrpSpPr/>
          <p:nvPr/>
        </p:nvGrpSpPr>
        <p:grpSpPr>
          <a:xfrm>
            <a:off x="3262500" y="3382475"/>
            <a:ext cx="2040183" cy="2896455"/>
            <a:chOff x="4470814" y="3382474"/>
            <a:chExt cx="2040183" cy="2896455"/>
          </a:xfrm>
        </p:grpSpPr>
        <p:sp>
          <p:nvSpPr>
            <p:cNvPr id="10266" name="TextBox 53"/>
            <p:cNvSpPr txBox="1">
              <a:spLocks noChangeArrowheads="1"/>
            </p:cNvSpPr>
            <p:nvPr/>
          </p:nvSpPr>
          <p:spPr bwMode="auto">
            <a:xfrm>
              <a:off x="4868215" y="5540797"/>
              <a:ext cx="1538287" cy="73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lgn="ctr">
                <a:spcBef>
                  <a:spcPct val="0"/>
                </a:spcBef>
                <a:buSzTx/>
                <a:buFontTx/>
                <a:buNone/>
              </a:pPr>
              <a:r>
                <a:rPr lang="en-US" altLang="en-US" sz="1400" dirty="0">
                  <a:solidFill>
                    <a:schemeClr val="tx1"/>
                  </a:solidFill>
                  <a:latin typeface="Times New Roman" panose="02020603050405020304" pitchFamily="18" charset="0"/>
                </a:rPr>
                <a:t>Oppenheimer</a:t>
              </a:r>
            </a:p>
            <a:p>
              <a:pPr algn="ctr">
                <a:spcBef>
                  <a:spcPct val="0"/>
                </a:spcBef>
                <a:buSzTx/>
                <a:buFontTx/>
                <a:buNone/>
              </a:pPr>
              <a:r>
                <a:rPr lang="en-US" altLang="en-US" sz="1400" dirty="0">
                  <a:solidFill>
                    <a:schemeClr val="tx1"/>
                  </a:solidFill>
                  <a:latin typeface="Times New Roman" panose="02020603050405020304" pitchFamily="18" charset="0"/>
                </a:rPr>
                <a:t>1904-1967</a:t>
              </a:r>
            </a:p>
            <a:p>
              <a:pPr algn="ctr">
                <a:spcBef>
                  <a:spcPct val="0"/>
                </a:spcBef>
                <a:buSzTx/>
                <a:buFontTx/>
                <a:buNone/>
              </a:pPr>
              <a:r>
                <a:rPr lang="en-US" altLang="en-US" sz="1400" b="1" dirty="0">
                  <a:solidFill>
                    <a:srgbClr val="FF0000"/>
                  </a:solidFill>
                  <a:latin typeface="Times New Roman" panose="02020603050405020304" pitchFamily="18" charset="0"/>
                </a:rPr>
                <a:t>12.1</a:t>
              </a:r>
            </a:p>
          </p:txBody>
        </p:sp>
        <p:cxnSp>
          <p:nvCxnSpPr>
            <p:cNvPr id="61" name="Straight Connector 60"/>
            <p:cNvCxnSpPr/>
            <p:nvPr/>
          </p:nvCxnSpPr>
          <p:spPr bwMode="auto">
            <a:xfrm rot="5400000">
              <a:off x="5146969" y="3787286"/>
              <a:ext cx="811212" cy="1587"/>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814" y="4070444"/>
              <a:ext cx="2040183" cy="1508641"/>
            </a:xfrm>
            <a:prstGeom prst="rect">
              <a:avLst/>
            </a:prstGeom>
          </p:spPr>
        </p:pic>
      </p:grpSp>
      <p:grpSp>
        <p:nvGrpSpPr>
          <p:cNvPr id="12" name="Group 11">
            <a:extLst>
              <a:ext uri="{FF2B5EF4-FFF2-40B4-BE49-F238E27FC236}">
                <a16:creationId xmlns:a16="http://schemas.microsoft.com/office/drawing/2014/main" id="{A283A0C6-BAFE-49D7-AFF1-9576284D4A1D}"/>
              </a:ext>
            </a:extLst>
          </p:cNvPr>
          <p:cNvGrpSpPr/>
          <p:nvPr/>
        </p:nvGrpSpPr>
        <p:grpSpPr>
          <a:xfrm>
            <a:off x="8246453" y="1025984"/>
            <a:ext cx="1565260" cy="2406876"/>
            <a:chOff x="6722453" y="1025984"/>
            <a:chExt cx="1565260" cy="2406876"/>
          </a:xfrm>
        </p:grpSpPr>
        <p:cxnSp>
          <p:nvCxnSpPr>
            <p:cNvPr id="26" name="Straight Connector 25">
              <a:extLst>
                <a:ext uri="{FF2B5EF4-FFF2-40B4-BE49-F238E27FC236}">
                  <a16:creationId xmlns:a16="http://schemas.microsoft.com/office/drawing/2014/main" id="{02657B3C-AE03-4C47-A0AC-76E284ECFAAB}"/>
                </a:ext>
              </a:extLst>
            </p:cNvPr>
            <p:cNvCxnSpPr/>
            <p:nvPr/>
          </p:nvCxnSpPr>
          <p:spPr bwMode="auto">
            <a:xfrm rot="5400000">
              <a:off x="7773701" y="2993677"/>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269" name="TextBox 56"/>
            <p:cNvSpPr txBox="1">
              <a:spLocks noChangeArrowheads="1"/>
            </p:cNvSpPr>
            <p:nvPr/>
          </p:nvSpPr>
          <p:spPr bwMode="auto">
            <a:xfrm>
              <a:off x="6915366" y="2694123"/>
              <a:ext cx="969282" cy="7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lgn="ctr">
                <a:spcBef>
                  <a:spcPct val="0"/>
                </a:spcBef>
                <a:buSzTx/>
                <a:buFontTx/>
                <a:buNone/>
              </a:pPr>
              <a:r>
                <a:rPr lang="en-US" altLang="en-US" sz="1400" dirty="0">
                  <a:solidFill>
                    <a:schemeClr val="tx1"/>
                  </a:solidFill>
                  <a:latin typeface="Times New Roman" panose="02020603050405020304" pitchFamily="18" charset="0"/>
                </a:rPr>
                <a:t>Pascal</a:t>
              </a:r>
            </a:p>
            <a:p>
              <a:pPr algn="ctr">
                <a:spcBef>
                  <a:spcPct val="0"/>
                </a:spcBef>
                <a:buSzTx/>
                <a:buFontTx/>
                <a:buNone/>
              </a:pPr>
              <a:r>
                <a:rPr lang="en-US" altLang="en-US" sz="1400" dirty="0">
                  <a:solidFill>
                    <a:schemeClr val="tx1"/>
                  </a:solidFill>
                  <a:latin typeface="Times New Roman" panose="02020603050405020304" pitchFamily="18" charset="0"/>
                </a:rPr>
                <a:t>1623-1662</a:t>
              </a:r>
            </a:p>
            <a:p>
              <a:pPr algn="ctr">
                <a:spcBef>
                  <a:spcPct val="0"/>
                </a:spcBef>
                <a:buSzTx/>
                <a:buFontTx/>
                <a:buNone/>
              </a:pPr>
              <a:r>
                <a:rPr lang="en-US" altLang="en-US" sz="1400" b="1" dirty="0">
                  <a:solidFill>
                    <a:srgbClr val="FF0000"/>
                  </a:solidFill>
                  <a:latin typeface="Times New Roman" panose="02020603050405020304" pitchFamily="18" charset="0"/>
                </a:rPr>
                <a:t>14</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453" y="1025984"/>
              <a:ext cx="1565260" cy="1658602"/>
            </a:xfrm>
            <a:prstGeom prst="rect">
              <a:avLst/>
            </a:prstGeom>
          </p:spPr>
        </p:pic>
      </p:grpSp>
      <p:sp>
        <p:nvSpPr>
          <p:cNvPr id="27" name="TextBox 10">
            <a:extLst>
              <a:ext uri="{FF2B5EF4-FFF2-40B4-BE49-F238E27FC236}">
                <a16:creationId xmlns:a16="http://schemas.microsoft.com/office/drawing/2014/main" id="{664255B5-D70E-4C44-831C-8B2E1F53CF97}"/>
              </a:ext>
            </a:extLst>
          </p:cNvPr>
          <p:cNvSpPr txBox="1">
            <a:spLocks noChangeArrowheads="1"/>
          </p:cNvSpPr>
          <p:nvPr/>
        </p:nvSpPr>
        <p:spPr bwMode="auto">
          <a:xfrm>
            <a:off x="4842512" y="3465094"/>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l"/>
              <a:defRPr sz="2400">
                <a:solidFill>
                  <a:srgbClr val="0C5DA5"/>
                </a:solidFill>
                <a:latin typeface="Arial" panose="020B0604020202020204" pitchFamily="34" charset="0"/>
              </a:defRPr>
            </a:lvl1pPr>
            <a:lvl2pPr marL="742950" indent="-285750">
              <a:spcBef>
                <a:spcPct val="20000"/>
              </a:spcBef>
              <a:buSzPct val="100000"/>
              <a:buChar char="–"/>
              <a:defRPr>
                <a:solidFill>
                  <a:srgbClr val="0C5DA5"/>
                </a:solidFill>
                <a:latin typeface="Arial" panose="020B0604020202020204" pitchFamily="34" charset="0"/>
              </a:defRPr>
            </a:lvl2pPr>
            <a:lvl3pPr marL="1143000" indent="-228600">
              <a:spcBef>
                <a:spcPct val="20000"/>
              </a:spcBef>
              <a:buSzPct val="90000"/>
              <a:buFont typeface="Wingdings" panose="05000000000000000000" pitchFamily="2" charset="2"/>
              <a:buChar char="§"/>
              <a:defRPr>
                <a:solidFill>
                  <a:srgbClr val="0C5DA5"/>
                </a:solidFill>
                <a:latin typeface="Arial" panose="020B0604020202020204" pitchFamily="34" charset="0"/>
              </a:defRPr>
            </a:lvl3pPr>
            <a:lvl4pPr marL="1600200" indent="-228600">
              <a:spcBef>
                <a:spcPct val="20000"/>
              </a:spcBef>
              <a:buSzPct val="70000"/>
              <a:buChar char="–"/>
              <a:defRPr>
                <a:solidFill>
                  <a:srgbClr val="0C5DA5"/>
                </a:solidFill>
                <a:latin typeface="Arial" panose="020B0604020202020204" pitchFamily="34" charset="0"/>
              </a:defRPr>
            </a:lvl4pPr>
            <a:lvl5pPr marL="2057400" indent="-228600">
              <a:spcBef>
                <a:spcPct val="20000"/>
              </a:spcBef>
              <a:buSzPct val="100000"/>
              <a:buChar char="•"/>
              <a:defRPr>
                <a:solidFill>
                  <a:srgbClr val="0C5DA5"/>
                </a:solidFill>
                <a:latin typeface="Arial" panose="020B0604020202020204" pitchFamily="34" charset="0"/>
              </a:defRPr>
            </a:lvl5pPr>
            <a:lvl6pPr marL="2514600" indent="-228600" eaLnBrk="0" fontAlgn="base" hangingPunct="0">
              <a:spcBef>
                <a:spcPct val="20000"/>
              </a:spcBef>
              <a:spcAft>
                <a:spcPct val="0"/>
              </a:spcAft>
              <a:buSzPct val="100000"/>
              <a:buChar char="•"/>
              <a:defRPr>
                <a:solidFill>
                  <a:srgbClr val="0C5DA5"/>
                </a:solidFill>
                <a:latin typeface="Arial" panose="020B0604020202020204" pitchFamily="34" charset="0"/>
              </a:defRPr>
            </a:lvl6pPr>
            <a:lvl7pPr marL="2971800" indent="-228600" eaLnBrk="0" fontAlgn="base" hangingPunct="0">
              <a:spcBef>
                <a:spcPct val="20000"/>
              </a:spcBef>
              <a:spcAft>
                <a:spcPct val="0"/>
              </a:spcAft>
              <a:buSzPct val="100000"/>
              <a:buChar char="•"/>
              <a:defRPr>
                <a:solidFill>
                  <a:srgbClr val="0C5DA5"/>
                </a:solidFill>
                <a:latin typeface="Arial" panose="020B0604020202020204" pitchFamily="34" charset="0"/>
              </a:defRPr>
            </a:lvl7pPr>
            <a:lvl8pPr marL="3429000" indent="-228600" eaLnBrk="0" fontAlgn="base" hangingPunct="0">
              <a:spcBef>
                <a:spcPct val="20000"/>
              </a:spcBef>
              <a:spcAft>
                <a:spcPct val="0"/>
              </a:spcAft>
              <a:buSzPct val="100000"/>
              <a:buChar char="•"/>
              <a:defRPr>
                <a:solidFill>
                  <a:srgbClr val="0C5DA5"/>
                </a:solidFill>
                <a:latin typeface="Arial" panose="020B0604020202020204" pitchFamily="34" charset="0"/>
              </a:defRPr>
            </a:lvl8pPr>
            <a:lvl9pPr marL="3886200" indent="-228600" eaLnBrk="0" fontAlgn="base" hangingPunct="0">
              <a:spcBef>
                <a:spcPct val="20000"/>
              </a:spcBef>
              <a:spcAft>
                <a:spcPct val="0"/>
              </a:spcAft>
              <a:buSzPct val="100000"/>
              <a:buChar char="•"/>
              <a:defRPr>
                <a:solidFill>
                  <a:srgbClr val="0C5DA5"/>
                </a:solidFill>
                <a:latin typeface="Arial" panose="020B0604020202020204" pitchFamily="34" charset="0"/>
              </a:defRPr>
            </a:lvl9pPr>
          </a:lstStyle>
          <a:p>
            <a:pPr>
              <a:spcBef>
                <a:spcPct val="0"/>
              </a:spcBef>
              <a:buSzTx/>
              <a:buFontTx/>
              <a:buNone/>
            </a:pPr>
            <a:r>
              <a:rPr lang="en-US" altLang="en-US" sz="1600" b="1" dirty="0">
                <a:solidFill>
                  <a:srgbClr val="00B050"/>
                </a:solidFill>
                <a:latin typeface="Times New Roman" panose="02020603050405020304" pitchFamily="18" charset="0"/>
              </a:rPr>
              <a:t>2019</a:t>
            </a:r>
          </a:p>
        </p:txBody>
      </p:sp>
      <p:grpSp>
        <p:nvGrpSpPr>
          <p:cNvPr id="18" name="Group 17">
            <a:extLst>
              <a:ext uri="{FF2B5EF4-FFF2-40B4-BE49-F238E27FC236}">
                <a16:creationId xmlns:a16="http://schemas.microsoft.com/office/drawing/2014/main" id="{70834186-3570-4FF7-8B3E-C258F4E46F60}"/>
              </a:ext>
            </a:extLst>
          </p:cNvPr>
          <p:cNvGrpSpPr/>
          <p:nvPr/>
        </p:nvGrpSpPr>
        <p:grpSpPr>
          <a:xfrm>
            <a:off x="6165397" y="3383523"/>
            <a:ext cx="2038350" cy="2268205"/>
            <a:chOff x="4641397" y="3383522"/>
            <a:chExt cx="2038350" cy="2268205"/>
          </a:xfrm>
        </p:grpSpPr>
        <p:pic>
          <p:nvPicPr>
            <p:cNvPr id="1026" name="Picture 2">
              <a:extLst>
                <a:ext uri="{FF2B5EF4-FFF2-40B4-BE49-F238E27FC236}">
                  <a16:creationId xmlns:a16="http://schemas.microsoft.com/office/drawing/2014/main" id="{F5FDC7A8-90D6-4D95-AA77-564B352A9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397" y="4384902"/>
              <a:ext cx="2038350" cy="126682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F7232190-36D3-4F84-A39F-65AF3FE1B5AC}"/>
                </a:ext>
              </a:extLst>
            </p:cNvPr>
            <p:cNvCxnSpPr>
              <a:cxnSpLocks/>
            </p:cNvCxnSpPr>
            <p:nvPr/>
          </p:nvCxnSpPr>
          <p:spPr bwMode="auto">
            <a:xfrm>
              <a:off x="5698156" y="3383522"/>
              <a:ext cx="0" cy="970764"/>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0" name="Group 19">
            <a:extLst>
              <a:ext uri="{FF2B5EF4-FFF2-40B4-BE49-F238E27FC236}">
                <a16:creationId xmlns:a16="http://schemas.microsoft.com/office/drawing/2014/main" id="{2824C9B1-BC32-4F2E-A3D8-AE29E0BF24C8}"/>
              </a:ext>
            </a:extLst>
          </p:cNvPr>
          <p:cNvGrpSpPr/>
          <p:nvPr/>
        </p:nvGrpSpPr>
        <p:grpSpPr>
          <a:xfrm>
            <a:off x="4340680" y="2335377"/>
            <a:ext cx="2452007" cy="1064700"/>
            <a:chOff x="2816679" y="2335377"/>
            <a:chExt cx="2452007" cy="1064700"/>
          </a:xfrm>
        </p:grpSpPr>
        <p:cxnSp>
          <p:nvCxnSpPr>
            <p:cNvPr id="32" name="Straight Connector 31">
              <a:extLst>
                <a:ext uri="{FF2B5EF4-FFF2-40B4-BE49-F238E27FC236}">
                  <a16:creationId xmlns:a16="http://schemas.microsoft.com/office/drawing/2014/main" id="{9702164E-9B9A-45C7-B075-71FA2BBA4EDC}"/>
                </a:ext>
              </a:extLst>
            </p:cNvPr>
            <p:cNvCxnSpPr/>
            <p:nvPr/>
          </p:nvCxnSpPr>
          <p:spPr bwMode="auto">
            <a:xfrm rot="5400000">
              <a:off x="3310559" y="2993677"/>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id="{DB681089-3712-4006-9D96-8464BAD332FE}"/>
                </a:ext>
              </a:extLst>
            </p:cNvPr>
            <p:cNvCxnSpPr/>
            <p:nvPr/>
          </p:nvCxnSpPr>
          <p:spPr bwMode="auto">
            <a:xfrm rot="5400000">
              <a:off x="3604472" y="2993677"/>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EC918445-0387-4A26-96FF-5A817ADD8F89}"/>
                </a:ext>
              </a:extLst>
            </p:cNvPr>
            <p:cNvCxnSpPr/>
            <p:nvPr/>
          </p:nvCxnSpPr>
          <p:spPr bwMode="auto">
            <a:xfrm rot="5400000">
              <a:off x="4584187" y="2993677"/>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1" name="Straight Connector 30">
              <a:extLst>
                <a:ext uri="{FF2B5EF4-FFF2-40B4-BE49-F238E27FC236}">
                  <a16:creationId xmlns:a16="http://schemas.microsoft.com/office/drawing/2014/main" id="{C1BA5A17-A151-4D07-971D-7B4B92714E05}"/>
                </a:ext>
              </a:extLst>
            </p:cNvPr>
            <p:cNvCxnSpPr/>
            <p:nvPr/>
          </p:nvCxnSpPr>
          <p:spPr bwMode="auto">
            <a:xfrm rot="5400000">
              <a:off x="2951330" y="2982791"/>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2" name="TextBox 41">
              <a:extLst>
                <a:ext uri="{FF2B5EF4-FFF2-40B4-BE49-F238E27FC236}">
                  <a16:creationId xmlns:a16="http://schemas.microsoft.com/office/drawing/2014/main" id="{ED63E9F5-C81D-40FA-81F0-AE754B5A5663}"/>
                </a:ext>
              </a:extLst>
            </p:cNvPr>
            <p:cNvSpPr txBox="1"/>
            <p:nvPr/>
          </p:nvSpPr>
          <p:spPr>
            <a:xfrm>
              <a:off x="2816679" y="2335377"/>
              <a:ext cx="688521" cy="307777"/>
            </a:xfrm>
            <a:prstGeom prst="rect">
              <a:avLst/>
            </a:prstGeom>
            <a:noFill/>
          </p:spPr>
          <p:txBody>
            <a:bodyPr wrap="square">
              <a:spAutoFit/>
            </a:bodyPr>
            <a:lstStyle/>
            <a:p>
              <a:pPr algn="ctr">
                <a:spcBef>
                  <a:spcPct val="0"/>
                </a:spcBef>
                <a:buSzTx/>
                <a:buFontTx/>
                <a:buNone/>
              </a:pPr>
              <a:r>
                <a:rPr lang="en-US" altLang="en-US" sz="1400" b="1" dirty="0">
                  <a:solidFill>
                    <a:srgbClr val="FF0000"/>
                  </a:solidFill>
                  <a:latin typeface="Times New Roman" panose="02020603050405020304" pitchFamily="18" charset="0"/>
                </a:rPr>
                <a:t>12.1.1</a:t>
              </a:r>
            </a:p>
          </p:txBody>
        </p:sp>
        <p:sp>
          <p:nvSpPr>
            <p:cNvPr id="43" name="TextBox 42">
              <a:extLst>
                <a:ext uri="{FF2B5EF4-FFF2-40B4-BE49-F238E27FC236}">
                  <a16:creationId xmlns:a16="http://schemas.microsoft.com/office/drawing/2014/main" id="{AD640769-DC20-4FBB-8135-182642D3FD2C}"/>
                </a:ext>
              </a:extLst>
            </p:cNvPr>
            <p:cNvSpPr txBox="1"/>
            <p:nvPr/>
          </p:nvSpPr>
          <p:spPr>
            <a:xfrm>
              <a:off x="3872594" y="2335377"/>
              <a:ext cx="688521" cy="307777"/>
            </a:xfrm>
            <a:prstGeom prst="rect">
              <a:avLst/>
            </a:prstGeom>
            <a:noFill/>
          </p:spPr>
          <p:txBody>
            <a:bodyPr wrap="square">
              <a:spAutoFit/>
            </a:bodyPr>
            <a:lstStyle/>
            <a:p>
              <a:pPr algn="ctr">
                <a:spcBef>
                  <a:spcPct val="0"/>
                </a:spcBef>
                <a:buSzTx/>
                <a:buFontTx/>
                <a:buNone/>
              </a:pPr>
              <a:r>
                <a:rPr lang="en-US" altLang="en-US" sz="1400" b="1" dirty="0">
                  <a:solidFill>
                    <a:srgbClr val="FF0000"/>
                  </a:solidFill>
                  <a:latin typeface="Times New Roman" panose="02020603050405020304" pitchFamily="18" charset="0"/>
                </a:rPr>
                <a:t>12.1.3</a:t>
              </a:r>
            </a:p>
          </p:txBody>
        </p:sp>
        <p:sp>
          <p:nvSpPr>
            <p:cNvPr id="44" name="TextBox 43">
              <a:extLst>
                <a:ext uri="{FF2B5EF4-FFF2-40B4-BE49-F238E27FC236}">
                  <a16:creationId xmlns:a16="http://schemas.microsoft.com/office/drawing/2014/main" id="{9737B207-5AA6-49A4-9797-67D27B390834}"/>
                </a:ext>
              </a:extLst>
            </p:cNvPr>
            <p:cNvSpPr txBox="1"/>
            <p:nvPr/>
          </p:nvSpPr>
          <p:spPr>
            <a:xfrm>
              <a:off x="3350079" y="2335377"/>
              <a:ext cx="688521" cy="307777"/>
            </a:xfrm>
            <a:prstGeom prst="rect">
              <a:avLst/>
            </a:prstGeom>
            <a:noFill/>
          </p:spPr>
          <p:txBody>
            <a:bodyPr wrap="square">
              <a:spAutoFit/>
            </a:bodyPr>
            <a:lstStyle/>
            <a:p>
              <a:pPr algn="ctr">
                <a:spcBef>
                  <a:spcPct val="0"/>
                </a:spcBef>
                <a:buSzTx/>
                <a:buFontTx/>
                <a:buNone/>
              </a:pPr>
              <a:r>
                <a:rPr lang="en-US" altLang="en-US" sz="1400" b="1" dirty="0">
                  <a:solidFill>
                    <a:srgbClr val="FF0000"/>
                  </a:solidFill>
                  <a:latin typeface="Times New Roman" panose="02020603050405020304" pitchFamily="18" charset="0"/>
                </a:rPr>
                <a:t>12.1.2</a:t>
              </a:r>
            </a:p>
          </p:txBody>
        </p:sp>
        <p:sp>
          <p:nvSpPr>
            <p:cNvPr id="45" name="TextBox 44">
              <a:extLst>
                <a:ext uri="{FF2B5EF4-FFF2-40B4-BE49-F238E27FC236}">
                  <a16:creationId xmlns:a16="http://schemas.microsoft.com/office/drawing/2014/main" id="{FF0622DF-3377-4640-90D2-79BB0AAB9123}"/>
                </a:ext>
              </a:extLst>
            </p:cNvPr>
            <p:cNvSpPr txBox="1"/>
            <p:nvPr/>
          </p:nvSpPr>
          <p:spPr>
            <a:xfrm>
              <a:off x="4580165" y="2335377"/>
              <a:ext cx="688521" cy="307777"/>
            </a:xfrm>
            <a:prstGeom prst="rect">
              <a:avLst/>
            </a:prstGeom>
            <a:noFill/>
          </p:spPr>
          <p:txBody>
            <a:bodyPr wrap="square">
              <a:spAutoFit/>
            </a:bodyPr>
            <a:lstStyle/>
            <a:p>
              <a:pPr algn="ctr">
                <a:spcBef>
                  <a:spcPct val="0"/>
                </a:spcBef>
                <a:buSzTx/>
                <a:buFontTx/>
                <a:buNone/>
              </a:pPr>
              <a:r>
                <a:rPr lang="en-US" altLang="en-US" sz="1400" b="1" dirty="0">
                  <a:solidFill>
                    <a:srgbClr val="FF0000"/>
                  </a:solidFill>
                  <a:latin typeface="Times New Roman" panose="02020603050405020304" pitchFamily="18" charset="0"/>
                </a:rPr>
                <a:t>12.1.4</a:t>
              </a:r>
            </a:p>
          </p:txBody>
        </p:sp>
      </p:grpSp>
      <p:grpSp>
        <p:nvGrpSpPr>
          <p:cNvPr id="21" name="Group 20">
            <a:extLst>
              <a:ext uri="{FF2B5EF4-FFF2-40B4-BE49-F238E27FC236}">
                <a16:creationId xmlns:a16="http://schemas.microsoft.com/office/drawing/2014/main" id="{F8A12056-C2F3-4F61-90CC-036AAA001B04}"/>
              </a:ext>
            </a:extLst>
          </p:cNvPr>
          <p:cNvGrpSpPr/>
          <p:nvPr/>
        </p:nvGrpSpPr>
        <p:grpSpPr>
          <a:xfrm>
            <a:off x="7464880" y="2335378"/>
            <a:ext cx="688521" cy="1042929"/>
            <a:chOff x="5940879" y="2335377"/>
            <a:chExt cx="688521" cy="1042929"/>
          </a:xfrm>
        </p:grpSpPr>
        <p:cxnSp>
          <p:nvCxnSpPr>
            <p:cNvPr id="40" name="Straight Connector 39">
              <a:extLst>
                <a:ext uri="{FF2B5EF4-FFF2-40B4-BE49-F238E27FC236}">
                  <a16:creationId xmlns:a16="http://schemas.microsoft.com/office/drawing/2014/main" id="{7522EF99-ED72-417C-9398-5508082465CD}"/>
                </a:ext>
              </a:extLst>
            </p:cNvPr>
            <p:cNvCxnSpPr/>
            <p:nvPr/>
          </p:nvCxnSpPr>
          <p:spPr bwMode="auto">
            <a:xfrm rot="5400000">
              <a:off x="5944901" y="2971906"/>
              <a:ext cx="811212" cy="1588"/>
            </a:xfrm>
            <a:prstGeom prst="line">
              <a:avLst/>
            </a:prstGeom>
            <a:ln w="25400">
              <a:solidFill>
                <a:schemeClr val="accent1">
                  <a:lumMod val="75000"/>
                </a:schemeClr>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6" name="TextBox 45">
              <a:extLst>
                <a:ext uri="{FF2B5EF4-FFF2-40B4-BE49-F238E27FC236}">
                  <a16:creationId xmlns:a16="http://schemas.microsoft.com/office/drawing/2014/main" id="{82E5633B-FAC1-484D-8E93-12DCF4906B1D}"/>
                </a:ext>
              </a:extLst>
            </p:cNvPr>
            <p:cNvSpPr txBox="1"/>
            <p:nvPr/>
          </p:nvSpPr>
          <p:spPr>
            <a:xfrm>
              <a:off x="5940879" y="2335377"/>
              <a:ext cx="688521" cy="307777"/>
            </a:xfrm>
            <a:prstGeom prst="rect">
              <a:avLst/>
            </a:prstGeom>
            <a:noFill/>
          </p:spPr>
          <p:txBody>
            <a:bodyPr wrap="square">
              <a:spAutoFit/>
            </a:bodyPr>
            <a:lstStyle/>
            <a:p>
              <a:pPr algn="ctr">
                <a:spcBef>
                  <a:spcPct val="0"/>
                </a:spcBef>
                <a:buSzTx/>
                <a:buFontTx/>
                <a:buNone/>
              </a:pPr>
              <a:r>
                <a:rPr lang="en-US" altLang="en-US" sz="1400" b="1" dirty="0">
                  <a:solidFill>
                    <a:srgbClr val="FF0000"/>
                  </a:solidFill>
                  <a:latin typeface="Times New Roman" panose="02020603050405020304" pitchFamily="18" charset="0"/>
                </a:rPr>
                <a:t>12.1.5</a:t>
              </a:r>
            </a:p>
          </p:txBody>
        </p:sp>
      </p:grpSp>
    </p:spTree>
    <p:extLst>
      <p:ext uri="{BB962C8B-B14F-4D97-AF65-F5344CB8AC3E}">
        <p14:creationId xmlns:p14="http://schemas.microsoft.com/office/powerpoint/2010/main" val="4407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CT Improvements to Support Emptying Cells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469193" y="1548899"/>
            <a:ext cx="6144550" cy="5177578"/>
          </a:xfrm>
        </p:spPr>
        <p:txBody>
          <a:bodyPr/>
          <a:lstStyle/>
          <a:p>
            <a:r>
              <a:rPr lang="en-US" sz="2000" dirty="0"/>
              <a:t>A problem that can be encountered in some contaminant transport models is that Cells (e.g., representing ponds) can sometimes empty and refill</a:t>
            </a:r>
          </a:p>
          <a:p>
            <a:r>
              <a:rPr lang="en-US" sz="2000" dirty="0"/>
              <a:t>GoldSim was not originally designed to handle this situation well (resulting in concentration “spikes” when the Cell emptied or started to fill)</a:t>
            </a:r>
          </a:p>
          <a:p>
            <a:r>
              <a:rPr lang="en-US" sz="2000" dirty="0"/>
              <a:t>The solution to the problem cannot be completely be automated</a:t>
            </a:r>
          </a:p>
          <a:p>
            <a:r>
              <a:rPr lang="en-US" sz="2000" dirty="0"/>
              <a:t>In GoldSim 14:</a:t>
            </a:r>
          </a:p>
          <a:p>
            <a:pPr lvl="1"/>
            <a:r>
              <a:rPr lang="en-US" sz="2000" dirty="0"/>
              <a:t>More warnings are provided to alert you to any potential issues</a:t>
            </a:r>
          </a:p>
          <a:p>
            <a:pPr lvl="1"/>
            <a:r>
              <a:rPr lang="en-US" sz="2000" dirty="0"/>
              <a:t>The CT algorithm was modified to partially address this</a:t>
            </a:r>
          </a:p>
          <a:p>
            <a:pPr lvl="1"/>
            <a:r>
              <a:rPr lang="en-US" sz="2000" dirty="0"/>
              <a:t>Detailed instructions are provided to modify the model to fully address it</a:t>
            </a:r>
          </a:p>
        </p:txBody>
      </p:sp>
      <p:pic>
        <p:nvPicPr>
          <p:cNvPr id="5" name="Picture 4" descr="Chart, line chart&#10;&#10;Description automatically generated">
            <a:extLst>
              <a:ext uri="{FF2B5EF4-FFF2-40B4-BE49-F238E27FC236}">
                <a16:creationId xmlns:a16="http://schemas.microsoft.com/office/drawing/2014/main" id="{E2E6E4B3-EA99-4827-9016-4738C3F5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362" y="1695874"/>
            <a:ext cx="4257143" cy="3666667"/>
          </a:xfrm>
          <a:prstGeom prst="rect">
            <a:avLst/>
          </a:prstGeom>
        </p:spPr>
      </p:pic>
      <p:pic>
        <p:nvPicPr>
          <p:cNvPr id="7" name="Picture 6" descr="Chart, line chart&#10;&#10;Description automatically generated">
            <a:extLst>
              <a:ext uri="{FF2B5EF4-FFF2-40B4-BE49-F238E27FC236}">
                <a16:creationId xmlns:a16="http://schemas.microsoft.com/office/drawing/2014/main" id="{378F480D-F1E8-4BC4-B3E2-424A3CAE1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310" y="1702321"/>
            <a:ext cx="4257143" cy="3666667"/>
          </a:xfrm>
          <a:prstGeom prst="rect">
            <a:avLst/>
          </a:prstGeom>
        </p:spPr>
      </p:pic>
    </p:spTree>
    <p:extLst>
      <p:ext uri="{BB962C8B-B14F-4D97-AF65-F5344CB8AC3E}">
        <p14:creationId xmlns:p14="http://schemas.microsoft.com/office/powerpoint/2010/main" val="18060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493255" y="232777"/>
            <a:ext cx="10515600" cy="1325563"/>
          </a:xfrm>
        </p:spPr>
        <p:txBody>
          <a:bodyPr/>
          <a:lstStyle/>
          <a:p>
            <a:r>
              <a:rPr lang="en-US" dirty="0"/>
              <a:t>Lots of Other Minor Changes…</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842440" y="1846984"/>
            <a:ext cx="5678676" cy="4952125"/>
          </a:xfrm>
        </p:spPr>
        <p:txBody>
          <a:bodyPr/>
          <a:lstStyle/>
          <a:p>
            <a:r>
              <a:rPr lang="en-US" sz="2400" dirty="0"/>
              <a:t>Moving and sorting items in a Sum element</a:t>
            </a:r>
          </a:p>
          <a:p>
            <a:r>
              <a:rPr lang="en-US" sz="2400" dirty="0"/>
              <a:t>Improvements to the Distributed Processing Module</a:t>
            </a:r>
          </a:p>
          <a:p>
            <a:pPr lvl="1"/>
            <a:r>
              <a:rPr lang="en-US" sz="2000" dirty="0"/>
              <a:t>For example, much easier to add local client machines</a:t>
            </a:r>
          </a:p>
          <a:p>
            <a:r>
              <a:rPr lang="en-US" sz="2400" dirty="0"/>
              <a:t>Cosmetic change: new Application Themes that you can choose</a:t>
            </a:r>
          </a:p>
          <a:p>
            <a:r>
              <a:rPr lang="en-US" sz="2400" dirty="0"/>
              <a:t>XML file output now includes full definition of all Data elements in model</a:t>
            </a:r>
          </a:p>
          <a:p>
            <a:r>
              <a:rPr lang="en-US" sz="2400" dirty="0"/>
              <a:t>Setting the Start Time, End Time and Duration from the Command Line</a:t>
            </a:r>
          </a:p>
          <a:p>
            <a:endParaRPr lang="en-US" sz="2400" dirty="0"/>
          </a:p>
          <a:p>
            <a:pPr lvl="1"/>
            <a:endParaRPr lang="en-US" sz="2200" dirty="0"/>
          </a:p>
        </p:txBody>
      </p:sp>
      <p:pic>
        <p:nvPicPr>
          <p:cNvPr id="4098" name="Picture 1">
            <a:extLst>
              <a:ext uri="{FF2B5EF4-FFF2-40B4-BE49-F238E27FC236}">
                <a16:creationId xmlns:a16="http://schemas.microsoft.com/office/drawing/2014/main" id="{E9172FD3-274A-413F-8854-30E923F4E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078" y="2206542"/>
            <a:ext cx="4305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9BC7C93-C152-44D7-AD0A-33925FCC4DAA}"/>
              </a:ext>
            </a:extLst>
          </p:cNvPr>
          <p:cNvPicPr>
            <a:picLocks noChangeAspect="1"/>
          </p:cNvPicPr>
          <p:nvPr/>
        </p:nvPicPr>
        <p:blipFill>
          <a:blip r:embed="rId3"/>
          <a:stretch>
            <a:fillRect/>
          </a:stretch>
        </p:blipFill>
        <p:spPr>
          <a:xfrm>
            <a:off x="7158784" y="1459600"/>
            <a:ext cx="3914286" cy="4323809"/>
          </a:xfrm>
          <a:prstGeom prst="rect">
            <a:avLst/>
          </a:prstGeom>
        </p:spPr>
      </p:pic>
      <p:pic>
        <p:nvPicPr>
          <p:cNvPr id="9" name="Picture 8">
            <a:extLst>
              <a:ext uri="{FF2B5EF4-FFF2-40B4-BE49-F238E27FC236}">
                <a16:creationId xmlns:a16="http://schemas.microsoft.com/office/drawing/2014/main" id="{4481B398-D4F4-4AC0-8D21-46DEA9D08F52}"/>
              </a:ext>
            </a:extLst>
          </p:cNvPr>
          <p:cNvPicPr>
            <a:picLocks noChangeAspect="1"/>
          </p:cNvPicPr>
          <p:nvPr/>
        </p:nvPicPr>
        <p:blipFill>
          <a:blip r:embed="rId4"/>
          <a:stretch>
            <a:fillRect/>
          </a:stretch>
        </p:blipFill>
        <p:spPr>
          <a:xfrm>
            <a:off x="6727254" y="1624263"/>
            <a:ext cx="4762034" cy="3304933"/>
          </a:xfrm>
          <a:prstGeom prst="rect">
            <a:avLst/>
          </a:prstGeom>
        </p:spPr>
      </p:pic>
      <p:pic>
        <p:nvPicPr>
          <p:cNvPr id="4100" name="Picture 4">
            <a:extLst>
              <a:ext uri="{FF2B5EF4-FFF2-40B4-BE49-F238E27FC236}">
                <a16:creationId xmlns:a16="http://schemas.microsoft.com/office/drawing/2014/main" id="{96CC1925-C0E1-4C01-B31D-42012EA48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653" y="358441"/>
            <a:ext cx="428625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500"/>
                                        <p:tgtEl>
                                          <p:spTgt spid="4100"/>
                                        </p:tgtEl>
                                      </p:cBhvr>
                                    </p:animEffect>
                                  </p:childTnLst>
                                  <p:subTnLst>
                                    <p:set>
                                      <p:cBhvr override="childStyle">
                                        <p:cTn dur="1" fill="hold" display="0" masterRel="nextClick" afterEffect="1"/>
                                        <p:tgtEl>
                                          <p:spTgt spid="4100"/>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Converting Older Files</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469192" y="1548899"/>
            <a:ext cx="10515600" cy="2600712"/>
          </a:xfrm>
        </p:spPr>
        <p:txBody>
          <a:bodyPr/>
          <a:lstStyle/>
          <a:p>
            <a:r>
              <a:rPr lang="en-US" sz="2800" dirty="0"/>
              <a:t>12 and 12.1 files should open in 14 seamlessly</a:t>
            </a:r>
          </a:p>
          <a:p>
            <a:r>
              <a:rPr lang="en-US" sz="2800" dirty="0"/>
              <a:t>Only conversion issues are minor and cosmetic</a:t>
            </a:r>
          </a:p>
          <a:p>
            <a:pPr lvl="1"/>
            <a:r>
              <a:rPr lang="en-US" sz="2400" dirty="0"/>
              <a:t>Changes in color palette</a:t>
            </a:r>
          </a:p>
          <a:p>
            <a:pPr lvl="1"/>
            <a:r>
              <a:rPr lang="en-US" sz="2400" dirty="0"/>
              <a:t>Changes in Result Status Control images</a:t>
            </a:r>
          </a:p>
          <a:p>
            <a:r>
              <a:rPr lang="en-US" sz="2800" dirty="0"/>
              <a:t>Older files (e.g., 11) should open but may have more cosmetic issues due to the significant user interface changes in 12</a:t>
            </a:r>
          </a:p>
        </p:txBody>
      </p:sp>
    </p:spTree>
    <p:extLst>
      <p:ext uri="{BB962C8B-B14F-4D97-AF65-F5344CB8AC3E}">
        <p14:creationId xmlns:p14="http://schemas.microsoft.com/office/powerpoint/2010/main" val="25590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505285" y="365125"/>
            <a:ext cx="10900651" cy="1325563"/>
          </a:xfrm>
        </p:spPr>
        <p:txBody>
          <a:bodyPr/>
          <a:lstStyle/>
          <a:p>
            <a:r>
              <a:rPr lang="en-US" dirty="0"/>
              <a:t>What’s Cooking?</a:t>
            </a:r>
          </a:p>
        </p:txBody>
      </p:sp>
      <p:sp>
        <p:nvSpPr>
          <p:cNvPr id="3" name="Content Placeholder 2">
            <a:extLst>
              <a:ext uri="{FF2B5EF4-FFF2-40B4-BE49-F238E27FC236}">
                <a16:creationId xmlns:a16="http://schemas.microsoft.com/office/drawing/2014/main" id="{AF017346-C740-4D76-80D4-8B6E7D1799C3}"/>
              </a:ext>
            </a:extLst>
          </p:cNvPr>
          <p:cNvSpPr>
            <a:spLocks noGrp="1"/>
          </p:cNvSpPr>
          <p:nvPr>
            <p:ph idx="1"/>
          </p:nvPr>
        </p:nvSpPr>
        <p:spPr>
          <a:xfrm>
            <a:off x="469192" y="1548899"/>
            <a:ext cx="10515600" cy="1696875"/>
          </a:xfrm>
        </p:spPr>
        <p:txBody>
          <a:bodyPr/>
          <a:lstStyle/>
          <a:p>
            <a:r>
              <a:rPr lang="en-US" sz="2800" dirty="0"/>
              <a:t>Contaminant Transport Online Course (January 2022)</a:t>
            </a:r>
          </a:p>
          <a:p>
            <a:pPr lvl="1"/>
            <a:r>
              <a:rPr lang="en-US" sz="2400" dirty="0"/>
              <a:t>Basic </a:t>
            </a:r>
            <a:r>
              <a:rPr lang="en-US" sz="2400"/>
              <a:t>GoldSim Online Course </a:t>
            </a:r>
            <a:r>
              <a:rPr lang="en-US" sz="2400" dirty="0"/>
              <a:t>has been updated for GoldSim 14</a:t>
            </a:r>
          </a:p>
          <a:p>
            <a:r>
              <a:rPr lang="en-US" sz="2800" dirty="0"/>
              <a:t>Next version (14.1?)</a:t>
            </a:r>
          </a:p>
          <a:p>
            <a:pPr lvl="1"/>
            <a:r>
              <a:rPr lang="en-US" sz="2400" dirty="0"/>
              <a:t>Features and new elements to make it easier to ensure a mass balance</a:t>
            </a:r>
          </a:p>
        </p:txBody>
      </p:sp>
    </p:spTree>
    <p:extLst>
      <p:ext uri="{BB962C8B-B14F-4D97-AF65-F5344CB8AC3E}">
        <p14:creationId xmlns:p14="http://schemas.microsoft.com/office/powerpoint/2010/main" val="30900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What is in GoldSim 14?</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433367" y="1630416"/>
            <a:ext cx="10515600" cy="3624069"/>
          </a:xfrm>
        </p:spPr>
        <p:txBody>
          <a:bodyPr/>
          <a:lstStyle/>
          <a:p>
            <a:r>
              <a:rPr lang="en-US" sz="2400" dirty="0"/>
              <a:t>Things that you won’t notice </a:t>
            </a:r>
            <a:r>
              <a:rPr lang="en-US" sz="2400" u="sng" dirty="0"/>
              <a:t>directly</a:t>
            </a:r>
            <a:r>
              <a:rPr lang="en-US" sz="2400" dirty="0"/>
              <a:t> (but perhaps made up the majority of the effort involved!)</a:t>
            </a:r>
          </a:p>
          <a:p>
            <a:pPr lvl="1"/>
            <a:r>
              <a:rPr lang="en-US" sz="2200" dirty="0"/>
              <a:t>Large number of performance and reliability improvements, minor user-interface enhancements and bug fixes</a:t>
            </a:r>
          </a:p>
          <a:p>
            <a:r>
              <a:rPr lang="en-US" sz="2400" dirty="0"/>
              <a:t>A number of new features and elements</a:t>
            </a:r>
          </a:p>
          <a:p>
            <a:pPr lvl="1"/>
            <a:r>
              <a:rPr lang="en-US" sz="2200" dirty="0"/>
              <a:t>How are these selected?</a:t>
            </a:r>
          </a:p>
          <a:p>
            <a:pPr lvl="2"/>
            <a:r>
              <a:rPr lang="en-US" sz="2000" dirty="0"/>
              <a:t>User Requests</a:t>
            </a:r>
          </a:p>
          <a:p>
            <a:pPr lvl="2"/>
            <a:r>
              <a:rPr lang="en-US" sz="2000" dirty="0"/>
              <a:t>Experience with user models</a:t>
            </a:r>
          </a:p>
          <a:p>
            <a:pPr lvl="2"/>
            <a:r>
              <a:rPr lang="en-US" sz="2000" dirty="0"/>
              <a:t>GTG long-term “vision” for GoldSim</a:t>
            </a:r>
          </a:p>
          <a:p>
            <a:endParaRPr lang="en-US" dirty="0"/>
          </a:p>
        </p:txBody>
      </p:sp>
    </p:spTree>
    <p:extLst>
      <p:ext uri="{BB962C8B-B14F-4D97-AF65-F5344CB8AC3E}">
        <p14:creationId xmlns:p14="http://schemas.microsoft.com/office/powerpoint/2010/main" val="30532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630415"/>
            <a:ext cx="10435620" cy="4567404"/>
          </a:xfrm>
        </p:spPr>
        <p:txBody>
          <a:bodyPr/>
          <a:lstStyle/>
          <a:p>
            <a:r>
              <a:rPr lang="en-AU" sz="2800" dirty="0"/>
              <a:t>Final Value results are used to carry out side-by-side </a:t>
            </a:r>
            <a:r>
              <a:rPr lang="en-AU" sz="2800" b="1" i="1" dirty="0"/>
              <a:t>comparisons</a:t>
            </a:r>
            <a:r>
              <a:rPr lang="en-AU" sz="2800" dirty="0"/>
              <a:t> of the final values (and Capture Times) of outputs for different types of simulations. </a:t>
            </a:r>
          </a:p>
          <a:p>
            <a:r>
              <a:rPr lang="en-AU" sz="2800" dirty="0"/>
              <a:t>You need to carefully specify </a:t>
            </a:r>
            <a:r>
              <a:rPr lang="en-AU" sz="2800" u="sng" dirty="0"/>
              <a:t>what</a:t>
            </a:r>
            <a:r>
              <a:rPr lang="en-AU" sz="2800" dirty="0"/>
              <a:t> you wish to compare and </a:t>
            </a:r>
            <a:r>
              <a:rPr lang="en-AU" sz="2800" u="sng" dirty="0"/>
              <a:t>how</a:t>
            </a:r>
            <a:r>
              <a:rPr lang="en-AU" sz="2800" dirty="0"/>
              <a:t> you want to display that comparison. </a:t>
            </a:r>
          </a:p>
          <a:p>
            <a:r>
              <a:rPr lang="en-AU" sz="2800" dirty="0"/>
              <a:t>Depending on how your model has been run (e.g., multiple realizations, multiple scenarios, multiple Capture Times) and the outputs you have specified to compare (e.g., one output, multiple outputs, vector results, matrix results), there can be a large variety of ways to display the comparison. </a:t>
            </a:r>
            <a:endParaRPr lang="en-US" sz="2800" dirty="0"/>
          </a:p>
          <a:p>
            <a:pPr marL="0" indent="0">
              <a:buNone/>
            </a:pPr>
            <a:endParaRPr lang="en-US" dirty="0"/>
          </a:p>
        </p:txBody>
      </p:sp>
    </p:spTree>
    <p:extLst>
      <p:ext uri="{BB962C8B-B14F-4D97-AF65-F5344CB8AC3E}">
        <p14:creationId xmlns:p14="http://schemas.microsoft.com/office/powerpoint/2010/main" val="41202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a:xfrm>
            <a:off x="480234" y="114604"/>
            <a:ext cx="10515600" cy="1325563"/>
          </a:xfrm>
        </p:spPr>
        <p:txBody>
          <a:bodyPr/>
          <a:lstStyle/>
          <a:p>
            <a:r>
              <a:rPr lang="en-US" dirty="0"/>
              <a:t>Final Value Results</a:t>
            </a:r>
          </a:p>
        </p:txBody>
      </p:sp>
      <p:pic>
        <p:nvPicPr>
          <p:cNvPr id="1026" name="Picture 7">
            <a:extLst>
              <a:ext uri="{FF2B5EF4-FFF2-40B4-BE49-F238E27FC236}">
                <a16:creationId xmlns:a16="http://schemas.microsoft.com/office/drawing/2014/main" id="{AC20B6F7-0C5E-4890-BDF3-C3F3A7F1C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62" y="1406064"/>
            <a:ext cx="7560310" cy="527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with medium confidence">
            <a:extLst>
              <a:ext uri="{FF2B5EF4-FFF2-40B4-BE49-F238E27FC236}">
                <a16:creationId xmlns:a16="http://schemas.microsoft.com/office/drawing/2014/main" id="{03536C53-463A-413F-A6A3-0B3482206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36" y="1252028"/>
            <a:ext cx="8437757" cy="5470634"/>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16530C8-1F6E-43E0-8101-0FD887332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74" y="1164129"/>
            <a:ext cx="7841768" cy="5500521"/>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D99F4A41-0C06-4465-A567-3F8C74A20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663" y="1203075"/>
            <a:ext cx="7293663" cy="5554717"/>
          </a:xfrm>
          <a:prstGeom prst="rect">
            <a:avLst/>
          </a:prstGeom>
        </p:spPr>
      </p:pic>
      <p:pic>
        <p:nvPicPr>
          <p:cNvPr id="10" name="Picture 9" descr="Graphical user interface, chart, application, table, Excel&#10;&#10;Description automatically generated">
            <a:extLst>
              <a:ext uri="{FF2B5EF4-FFF2-40B4-BE49-F238E27FC236}">
                <a16:creationId xmlns:a16="http://schemas.microsoft.com/office/drawing/2014/main" id="{DB847012-10C5-43F7-9435-8F4BEEE615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206" y="1144908"/>
            <a:ext cx="8337007" cy="5512676"/>
          </a:xfrm>
          <a:prstGeom prst="rect">
            <a:avLst/>
          </a:prstGeom>
        </p:spPr>
      </p:pic>
    </p:spTree>
    <p:extLst>
      <p:ext uri="{BB962C8B-B14F-4D97-AF65-F5344CB8AC3E}">
        <p14:creationId xmlns:p14="http://schemas.microsoft.com/office/powerpoint/2010/main" val="31025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“One-Dimensional Data”</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630415"/>
            <a:ext cx="10435620" cy="5109604"/>
          </a:xfrm>
        </p:spPr>
        <p:txBody>
          <a:bodyPr/>
          <a:lstStyle/>
          <a:p>
            <a:r>
              <a:rPr lang="en-US" sz="2800" dirty="0"/>
              <a:t>One of the simplest Final Value results you might want to display is the comparison of </a:t>
            </a:r>
            <a:r>
              <a:rPr lang="en-US" sz="2800" u="sng" dirty="0"/>
              <a:t>multiple outputs</a:t>
            </a:r>
            <a:r>
              <a:rPr lang="en-US" sz="2800" dirty="0"/>
              <a:t> for a </a:t>
            </a:r>
            <a:r>
              <a:rPr lang="en-US" sz="2800" u="sng" dirty="0"/>
              <a:t>deterministic run or a single realization</a:t>
            </a:r>
            <a:r>
              <a:rPr lang="en-US" sz="2800" dirty="0"/>
              <a:t>. </a:t>
            </a:r>
          </a:p>
          <a:p>
            <a:r>
              <a:rPr lang="en-AU" sz="2800" dirty="0"/>
              <a:t>There are three ways to display this:</a:t>
            </a:r>
          </a:p>
          <a:p>
            <a:pPr lvl="1"/>
            <a:r>
              <a:rPr lang="en-AU" sz="2400" dirty="0"/>
              <a:t>Column chart</a:t>
            </a:r>
          </a:p>
          <a:p>
            <a:pPr lvl="1"/>
            <a:r>
              <a:rPr lang="en-AU" sz="2400" dirty="0"/>
              <a:t>Bar chart</a:t>
            </a:r>
          </a:p>
          <a:p>
            <a:pPr lvl="1"/>
            <a:r>
              <a:rPr lang="en-AU" sz="2400" dirty="0"/>
              <a:t>Pie chart</a:t>
            </a:r>
          </a:p>
          <a:p>
            <a:r>
              <a:rPr lang="en-US" sz="2800" dirty="0"/>
              <a:t>There are two possible ways to view this same data in tabular form, either as </a:t>
            </a:r>
            <a:r>
              <a:rPr lang="en-US" sz="2800" u="sng" dirty="0"/>
              <a:t>rows</a:t>
            </a:r>
            <a:r>
              <a:rPr lang="en-US" sz="2800" dirty="0"/>
              <a:t> or </a:t>
            </a:r>
            <a:r>
              <a:rPr lang="en-US" sz="2800" u="sng" dirty="0"/>
              <a:t>columns</a:t>
            </a:r>
            <a:r>
              <a:rPr lang="en-US" sz="2800" dirty="0"/>
              <a:t> of values.</a:t>
            </a:r>
          </a:p>
          <a:p>
            <a:r>
              <a:rPr lang="en-US" sz="2800" dirty="0"/>
              <a:t>We can think of this as a “one-dimensional” set of results: the one dimension being the different outputs</a:t>
            </a:r>
            <a:endParaRPr lang="en-AU" sz="2800" dirty="0"/>
          </a:p>
          <a:p>
            <a:pPr marL="0" indent="0">
              <a:buNone/>
            </a:pPr>
            <a:endParaRPr lang="en-US" dirty="0"/>
          </a:p>
        </p:txBody>
      </p:sp>
    </p:spTree>
    <p:extLst>
      <p:ext uri="{BB962C8B-B14F-4D97-AF65-F5344CB8AC3E}">
        <p14:creationId xmlns:p14="http://schemas.microsoft.com/office/powerpoint/2010/main" val="34987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“Two-Dimensional Data”</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6182089"/>
          </a:xfrm>
        </p:spPr>
        <p:txBody>
          <a:bodyPr/>
          <a:lstStyle/>
          <a:p>
            <a:r>
              <a:rPr lang="en-US" sz="2800" dirty="0"/>
              <a:t>We can make this “one-dimensional” data set “two-dimensional” by running a Monte Carlo simulation. In this case, the final values we would want to look at would likely be </a:t>
            </a:r>
            <a:r>
              <a:rPr lang="en-US" sz="2800" u="sng" dirty="0"/>
              <a:t>statistics</a:t>
            </a:r>
            <a:r>
              <a:rPr lang="en-US" sz="2800" dirty="0"/>
              <a:t> (e.g., the mean or some percentile) for each of the </a:t>
            </a:r>
            <a:r>
              <a:rPr lang="en-US" sz="2800" u="sng" dirty="0"/>
              <a:t>multiple outputs</a:t>
            </a:r>
            <a:r>
              <a:rPr lang="en-US" sz="2800" dirty="0"/>
              <a:t>.</a:t>
            </a:r>
          </a:p>
          <a:p>
            <a:r>
              <a:rPr lang="en-US" sz="2800" dirty="0"/>
              <a:t>Again, there are two possible ways to view this same data in tabular form, either as </a:t>
            </a:r>
            <a:r>
              <a:rPr lang="en-US" sz="2800" u="sng" dirty="0"/>
              <a:t>rows</a:t>
            </a:r>
            <a:r>
              <a:rPr lang="en-US" sz="2800" dirty="0"/>
              <a:t> or </a:t>
            </a:r>
            <a:r>
              <a:rPr lang="en-US" sz="2800" u="sng" dirty="0"/>
              <a:t>columns</a:t>
            </a:r>
            <a:r>
              <a:rPr lang="en-US" sz="2800" dirty="0"/>
              <a:t> of values.</a:t>
            </a:r>
          </a:p>
          <a:p>
            <a:r>
              <a:rPr lang="en-AU" sz="2800" dirty="0"/>
              <a:t>There are a much wider variety of ways to display this information as a chart (in fact, 14!):</a:t>
            </a:r>
          </a:p>
          <a:p>
            <a:pPr lvl="1"/>
            <a:r>
              <a:rPr lang="en-AU" sz="2400" dirty="0"/>
              <a:t>Clustered Column chart (two types)</a:t>
            </a:r>
          </a:p>
          <a:p>
            <a:pPr lvl="1"/>
            <a:r>
              <a:rPr lang="en-AU" sz="2400" dirty="0"/>
              <a:t>Clustered Bar chart (two types)</a:t>
            </a:r>
          </a:p>
          <a:p>
            <a:pPr lvl="1"/>
            <a:r>
              <a:rPr lang="en-AU" sz="2400" dirty="0"/>
              <a:t>Pie chart (two types)</a:t>
            </a:r>
          </a:p>
          <a:p>
            <a:pPr lvl="1"/>
            <a:r>
              <a:rPr lang="en-AU" sz="2400" dirty="0"/>
              <a:t>Stacked Column and Stacked Bar charts (two types) </a:t>
            </a:r>
          </a:p>
          <a:p>
            <a:pPr lvl="1"/>
            <a:r>
              <a:rPr lang="en-AU" sz="2400" dirty="0"/>
              <a:t>100% Stacked Column and Stacked Bar charts (two types)</a:t>
            </a:r>
          </a:p>
          <a:p>
            <a:pPr lvl="1"/>
            <a:endParaRPr lang="en-AU" sz="2400" dirty="0"/>
          </a:p>
          <a:p>
            <a:pPr marL="0" indent="0">
              <a:buNone/>
            </a:pPr>
            <a:endParaRPr lang="en-US" dirty="0"/>
          </a:p>
        </p:txBody>
      </p:sp>
    </p:spTree>
    <p:extLst>
      <p:ext uri="{BB962C8B-B14F-4D97-AF65-F5344CB8AC3E}">
        <p14:creationId xmlns:p14="http://schemas.microsoft.com/office/powerpoint/2010/main" val="22031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“Three-Dimensional Data”</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4917244"/>
          </a:xfrm>
        </p:spPr>
        <p:txBody>
          <a:bodyPr/>
          <a:lstStyle/>
          <a:p>
            <a:r>
              <a:rPr lang="en-US" sz="2800" dirty="0"/>
              <a:t>We can make this “two-dimensional” data set “three-dimensional” by running multiple scenarios. In this case, the final values we would want to look at would be </a:t>
            </a:r>
            <a:r>
              <a:rPr lang="en-US" sz="2800" u="sng" dirty="0"/>
              <a:t>statistics</a:t>
            </a:r>
            <a:r>
              <a:rPr lang="en-US" sz="2800" dirty="0"/>
              <a:t> (e.g., the mean or some percentile) for each of the </a:t>
            </a:r>
            <a:r>
              <a:rPr lang="en-US" sz="2800" u="sng" dirty="0"/>
              <a:t>multiple outputs</a:t>
            </a:r>
            <a:r>
              <a:rPr lang="en-US" sz="2800" dirty="0"/>
              <a:t> for each </a:t>
            </a:r>
            <a:r>
              <a:rPr lang="en-US" sz="2800" u="sng" dirty="0"/>
              <a:t>scenario</a:t>
            </a:r>
            <a:r>
              <a:rPr lang="en-US" sz="2800" dirty="0"/>
              <a:t>.</a:t>
            </a:r>
          </a:p>
          <a:p>
            <a:r>
              <a:rPr lang="en-US" sz="2800" dirty="0"/>
              <a:t>Now there are multiple ways to view this same data in tabular form, either as </a:t>
            </a:r>
            <a:r>
              <a:rPr lang="en-US" sz="2800" u="sng" dirty="0"/>
              <a:t>rows</a:t>
            </a:r>
            <a:r>
              <a:rPr lang="en-US" sz="2800" dirty="0"/>
              <a:t> or </a:t>
            </a:r>
            <a:r>
              <a:rPr lang="en-US" sz="2800" u="sng" dirty="0"/>
              <a:t>columns</a:t>
            </a:r>
            <a:r>
              <a:rPr lang="en-US" sz="2800" dirty="0"/>
              <a:t> of values.</a:t>
            </a:r>
          </a:p>
          <a:p>
            <a:r>
              <a:rPr lang="en-AU" sz="2800" dirty="0"/>
              <a:t>There are even more ways to display this information as a chart (in fact, well over 40!)</a:t>
            </a:r>
          </a:p>
          <a:p>
            <a:pPr lvl="1"/>
            <a:r>
              <a:rPr lang="en-AU" sz="2400" dirty="0"/>
              <a:t>Because charts can only be “two-dimensional”, we need to select a “layer” to display (e.g., all results and all statistic for a particular scenario)</a:t>
            </a:r>
          </a:p>
          <a:p>
            <a:pPr lvl="1"/>
            <a:endParaRPr lang="en-AU" sz="2400" dirty="0"/>
          </a:p>
          <a:p>
            <a:pPr marL="0" indent="0">
              <a:buNone/>
            </a:pPr>
            <a:endParaRPr lang="en-US" dirty="0"/>
          </a:p>
        </p:txBody>
      </p:sp>
    </p:spTree>
    <p:extLst>
      <p:ext uri="{BB962C8B-B14F-4D97-AF65-F5344CB8AC3E}">
        <p14:creationId xmlns:p14="http://schemas.microsoft.com/office/powerpoint/2010/main" val="361283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99DA2-265E-4D9C-8D38-21B5C4A7B751}"/>
              </a:ext>
            </a:extLst>
          </p:cNvPr>
          <p:cNvSpPr>
            <a:spLocks noGrp="1"/>
          </p:cNvSpPr>
          <p:nvPr>
            <p:ph type="title"/>
          </p:nvPr>
        </p:nvSpPr>
        <p:spPr/>
        <p:txBody>
          <a:bodyPr/>
          <a:lstStyle/>
          <a:p>
            <a:r>
              <a:rPr lang="en-US" dirty="0"/>
              <a:t>Final Value Results: “Three-Dimensional Data”</a:t>
            </a:r>
          </a:p>
        </p:txBody>
      </p:sp>
      <p:sp>
        <p:nvSpPr>
          <p:cNvPr id="5" name="Content Placeholder 4">
            <a:extLst>
              <a:ext uri="{FF2B5EF4-FFF2-40B4-BE49-F238E27FC236}">
                <a16:creationId xmlns:a16="http://schemas.microsoft.com/office/drawing/2014/main" id="{72B3A550-28D5-4AD3-97B8-F618838F47AC}"/>
              </a:ext>
            </a:extLst>
          </p:cNvPr>
          <p:cNvSpPr>
            <a:spLocks noGrp="1"/>
          </p:cNvSpPr>
          <p:nvPr>
            <p:ph idx="1"/>
          </p:nvPr>
        </p:nvSpPr>
        <p:spPr>
          <a:xfrm>
            <a:off x="513347" y="1437911"/>
            <a:ext cx="10435620" cy="2768450"/>
          </a:xfrm>
        </p:spPr>
        <p:txBody>
          <a:bodyPr/>
          <a:lstStyle/>
          <a:p>
            <a:r>
              <a:rPr lang="en-US" sz="2800" dirty="0"/>
              <a:t>Another way we can create a “three-dimensional” data set is by creating and viewing multiple Capture Times. In this case, the final values we would want to look at would be </a:t>
            </a:r>
            <a:r>
              <a:rPr lang="en-US" sz="2800" u="sng" dirty="0"/>
              <a:t>statistics</a:t>
            </a:r>
            <a:r>
              <a:rPr lang="en-US" sz="2800" dirty="0"/>
              <a:t> (e.g., the mean or some percentile) for each of the </a:t>
            </a:r>
            <a:r>
              <a:rPr lang="en-US" sz="2800" u="sng" dirty="0"/>
              <a:t>multiple outputs</a:t>
            </a:r>
            <a:r>
              <a:rPr lang="en-US" sz="2800" dirty="0"/>
              <a:t> for each </a:t>
            </a:r>
            <a:r>
              <a:rPr lang="en-US" sz="2800" u="sng" dirty="0"/>
              <a:t>Capture Time</a:t>
            </a:r>
            <a:r>
              <a:rPr lang="en-US" sz="2800" dirty="0"/>
              <a:t>.</a:t>
            </a:r>
          </a:p>
          <a:p>
            <a:pPr lvl="1"/>
            <a:endParaRPr lang="en-AU" sz="2400" dirty="0"/>
          </a:p>
          <a:p>
            <a:pPr marL="0" indent="0">
              <a:buNone/>
            </a:pPr>
            <a:endParaRPr lang="en-US" dirty="0"/>
          </a:p>
        </p:txBody>
      </p:sp>
    </p:spTree>
    <p:extLst>
      <p:ext uri="{BB962C8B-B14F-4D97-AF65-F5344CB8AC3E}">
        <p14:creationId xmlns:p14="http://schemas.microsoft.com/office/powerpoint/2010/main" val="33435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ustom 35">
      <a:dk1>
        <a:srgbClr val="212121"/>
      </a:dk1>
      <a:lt1>
        <a:srgbClr val="FFFFFF"/>
      </a:lt1>
      <a:dk2>
        <a:srgbClr val="CC9A2E"/>
      </a:dk2>
      <a:lt2>
        <a:srgbClr val="0089C3"/>
      </a:lt2>
      <a:accent1>
        <a:srgbClr val="005487"/>
      </a:accent1>
      <a:accent2>
        <a:srgbClr val="E6792B"/>
      </a:accent2>
      <a:accent3>
        <a:srgbClr val="70A742"/>
      </a:accent3>
      <a:accent4>
        <a:srgbClr val="F1B128"/>
      </a:accent4>
      <a:accent5>
        <a:srgbClr val="00A3D9"/>
      </a:accent5>
      <a:accent6>
        <a:srgbClr val="009E8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6B54DB4-0DC1-4AF8-BB3A-AEE2EE62ED33}" vid="{00F77E3F-B824-4764-86DB-5D5F39DA8B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3" ma:contentTypeDescription="Create a new document." ma:contentTypeScope="" ma:versionID="82c721395edff4ac9933775f5473fc26">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1cacddd97a166a00d788b215fdab914b"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2DE3E-0198-4CF8-90A8-C3D9794585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38CF18-B909-4063-A964-8ED2CCECC7FF}"/>
</file>

<file path=customXml/itemProps3.xml><?xml version="1.0" encoding="utf-8"?>
<ds:datastoreItem xmlns:ds="http://schemas.openxmlformats.org/officeDocument/2006/customXml" ds:itemID="{2FBFFC6A-3A4B-42C0-AA01-25FBB9D293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2764</TotalTime>
  <Words>2061</Words>
  <Application>Microsoft Office PowerPoint</Application>
  <PresentationFormat>Widescreen</PresentationFormat>
  <Paragraphs>200</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Calibri Light</vt:lpstr>
      <vt:lpstr>Source Sans Pro</vt:lpstr>
      <vt:lpstr>Symbol</vt:lpstr>
      <vt:lpstr>Times New Roman</vt:lpstr>
      <vt:lpstr>Theme1</vt:lpstr>
      <vt:lpstr>GoldSim 14 Overview</vt:lpstr>
      <vt:lpstr>Recent GoldSim Releases</vt:lpstr>
      <vt:lpstr>What is in GoldSim 14?</vt:lpstr>
      <vt:lpstr>Final Value Results</vt:lpstr>
      <vt:lpstr>Final Value Results</vt:lpstr>
      <vt:lpstr>Final Value Results: “One-Dimensional Data”</vt:lpstr>
      <vt:lpstr>Final Value Results: “Two-Dimensional Data”</vt:lpstr>
      <vt:lpstr>Final Value Results: “Three-Dimensional Data”</vt:lpstr>
      <vt:lpstr>Final Value Results: “Three-Dimensional Data”</vt:lpstr>
      <vt:lpstr>Final Value Results: Arrays</vt:lpstr>
      <vt:lpstr>Final Value Results: Handling Negative Values</vt:lpstr>
      <vt:lpstr>Final Value Results: Dashboards</vt:lpstr>
      <vt:lpstr>Final Value Results: Summary</vt:lpstr>
      <vt:lpstr>Logic Tree Element</vt:lpstr>
      <vt:lpstr>Logic Tree Element: Example</vt:lpstr>
      <vt:lpstr>New Color Palette and Managing Custom Colors</vt:lpstr>
      <vt:lpstr>Date Functions</vt:lpstr>
      <vt:lpstr>Lookup Table Functions</vt:lpstr>
      <vt:lpstr>New Dashboard Features</vt:lpstr>
      <vt:lpstr>CT Improvements to Support Emptying Cells</vt:lpstr>
      <vt:lpstr>Lots of Other Minor Changes…</vt:lpstr>
      <vt:lpstr>Converting Older Files</vt:lpstr>
      <vt:lpstr>What’s Cooking?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Training Course</dc:title>
  <dc:creator>Jason Lillywhite</dc:creator>
  <cp:lastModifiedBy>Rick Kossik</cp:lastModifiedBy>
  <cp:revision>106</cp:revision>
  <dcterms:created xsi:type="dcterms:W3CDTF">2021-02-19T19:40:37Z</dcterms:created>
  <dcterms:modified xsi:type="dcterms:W3CDTF">2021-10-27T17:05:41Z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0x0101004A4924310D11B244A5F6AAA98A9D07D1</vt:lpwstr>
  </property>
</Properties>
</file>