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21" r:id="rId4"/>
  </p:sldMasterIdLst>
  <p:notesMasterIdLst>
    <p:notesMasterId r:id="rId35"/>
  </p:notesMasterIdLst>
  <p:handoutMasterIdLst>
    <p:handoutMasterId r:id="rId36"/>
  </p:handoutMasterIdLst>
  <p:sldIdLst>
    <p:sldId id="288" r:id="rId5"/>
    <p:sldId id="476" r:id="rId6"/>
    <p:sldId id="1258" r:id="rId7"/>
    <p:sldId id="353" r:id="rId8"/>
    <p:sldId id="477" r:id="rId9"/>
    <p:sldId id="357" r:id="rId10"/>
    <p:sldId id="363" r:id="rId11"/>
    <p:sldId id="366" r:id="rId12"/>
    <p:sldId id="364" r:id="rId13"/>
    <p:sldId id="365" r:id="rId14"/>
    <p:sldId id="1259" r:id="rId15"/>
    <p:sldId id="1260" r:id="rId16"/>
    <p:sldId id="1261" r:id="rId17"/>
    <p:sldId id="1262" r:id="rId18"/>
    <p:sldId id="1263" r:id="rId19"/>
    <p:sldId id="1265" r:id="rId20"/>
    <p:sldId id="1270" r:id="rId21"/>
    <p:sldId id="438" r:id="rId22"/>
    <p:sldId id="1264" r:id="rId23"/>
    <p:sldId id="1268" r:id="rId24"/>
    <p:sldId id="1269" r:id="rId25"/>
    <p:sldId id="1271" r:id="rId26"/>
    <p:sldId id="294" r:id="rId27"/>
    <p:sldId id="1257" r:id="rId28"/>
    <p:sldId id="351" r:id="rId29"/>
    <p:sldId id="433" r:id="rId30"/>
    <p:sldId id="479" r:id="rId31"/>
    <p:sldId id="303" r:id="rId32"/>
    <p:sldId id="297" r:id="rId33"/>
    <p:sldId id="1256" r:id="rId34"/>
  </p:sldIdLst>
  <p:sldSz cx="9144000" cy="6858000" type="screen4x3"/>
  <p:notesSz cx="7019925" cy="93059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 id="{33A7BC36-237A-40D5-82CC-9D60B5D8B0A5}">
          <p14:sldIdLst>
            <p14:sldId id="288"/>
            <p14:sldId id="476"/>
            <p14:sldId id="1258"/>
            <p14:sldId id="353"/>
            <p14:sldId id="477"/>
            <p14:sldId id="357"/>
            <p14:sldId id="363"/>
            <p14:sldId id="366"/>
            <p14:sldId id="364"/>
            <p14:sldId id="365"/>
            <p14:sldId id="1259"/>
            <p14:sldId id="1260"/>
            <p14:sldId id="1261"/>
            <p14:sldId id="1262"/>
            <p14:sldId id="1263"/>
            <p14:sldId id="1265"/>
            <p14:sldId id="1270"/>
            <p14:sldId id="438"/>
            <p14:sldId id="1264"/>
            <p14:sldId id="1268"/>
            <p14:sldId id="1269"/>
            <p14:sldId id="1271"/>
            <p14:sldId id="294"/>
            <p14:sldId id="1257"/>
            <p14:sldId id="351"/>
            <p14:sldId id="433"/>
            <p14:sldId id="479"/>
            <p14:sldId id="303"/>
            <p14:sldId id="297"/>
            <p14:sldId id="1256"/>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2E8EE"/>
    <a:srgbClr val="412837"/>
    <a:srgbClr val="816777"/>
    <a:srgbClr val="C89600"/>
    <a:srgbClr val="9B7439"/>
    <a:srgbClr val="2D3E59"/>
    <a:srgbClr val="6C7C9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091" autoAdjust="0"/>
    <p:restoredTop sz="94660"/>
  </p:normalViewPr>
  <p:slideViewPr>
    <p:cSldViewPr snapToGrid="0">
      <p:cViewPr varScale="1">
        <p:scale>
          <a:sx n="76" d="100"/>
          <a:sy n="76" d="100"/>
        </p:scale>
        <p:origin x="744" y="96"/>
      </p:cViewPr>
      <p:guideLst/>
    </p:cSldViewPr>
  </p:slideViewPr>
  <p:notesTextViewPr>
    <p:cViewPr>
      <p:scale>
        <a:sx n="1" d="1"/>
        <a:sy n="1" d="1"/>
      </p:scale>
      <p:origin x="0" y="0"/>
    </p:cViewPr>
  </p:notesTextViewPr>
  <p:sorterViewPr>
    <p:cViewPr varScale="1">
      <p:scale>
        <a:sx n="100" d="100"/>
        <a:sy n="100" d="100"/>
      </p:scale>
      <p:origin x="0" y="-6624"/>
    </p:cViewPr>
  </p:sorterViewPr>
  <p:notesViewPr>
    <p:cSldViewPr snapToGrid="0">
      <p:cViewPr varScale="1">
        <p:scale>
          <a:sx n="76" d="100"/>
          <a:sy n="76" d="100"/>
        </p:scale>
        <p:origin x="666" y="9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 Id="rId8" Type="http://schemas.openxmlformats.org/officeDocument/2006/relationships/slide" Target="slides/slide4.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1650"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6688" y="0"/>
            <a:ext cx="3041650" cy="466725"/>
          </a:xfrm>
          <a:prstGeom prst="rect">
            <a:avLst/>
          </a:prstGeom>
        </p:spPr>
        <p:txBody>
          <a:bodyPr vert="horz" lIns="91440" tIns="45720" rIns="91440" bIns="45720" rtlCol="0"/>
          <a:lstStyle>
            <a:lvl1pPr algn="r">
              <a:defRPr sz="1200"/>
            </a:lvl1pPr>
          </a:lstStyle>
          <a:p>
            <a:fld id="{556F0B2A-A9EA-40F9-8190-7E9C822BF07E}" type="datetimeFigureOut">
              <a:rPr lang="en-US" smtClean="0"/>
              <a:t>8/26/2021</a:t>
            </a:fld>
            <a:endParaRPr lang="en-US"/>
          </a:p>
        </p:txBody>
      </p:sp>
      <p:sp>
        <p:nvSpPr>
          <p:cNvPr id="4" name="Footer Placeholder 3"/>
          <p:cNvSpPr>
            <a:spLocks noGrp="1"/>
          </p:cNvSpPr>
          <p:nvPr>
            <p:ph type="ftr" sz="quarter" idx="2"/>
          </p:nvPr>
        </p:nvSpPr>
        <p:spPr>
          <a:xfrm>
            <a:off x="0" y="8839200"/>
            <a:ext cx="3041650" cy="466725"/>
          </a:xfrm>
          <a:prstGeom prst="rect">
            <a:avLst/>
          </a:prstGeom>
        </p:spPr>
        <p:txBody>
          <a:bodyPr vert="horz" lIns="91440" tIns="45720" rIns="91440" bIns="45720" rtlCol="0" anchor="b"/>
          <a:lstStyle>
            <a:lvl1pPr algn="l">
              <a:defRPr sz="1200"/>
            </a:lvl1pPr>
          </a:lstStyle>
          <a:p>
            <a:r>
              <a:rPr lang="en-US" dirty="0"/>
              <a:t>© GoldSim Technology Group LLC, 2018</a:t>
            </a:r>
          </a:p>
          <a:p>
            <a:endParaRPr lang="en-US" dirty="0"/>
          </a:p>
        </p:txBody>
      </p:sp>
      <p:sp>
        <p:nvSpPr>
          <p:cNvPr id="5" name="Slide Number Placeholder 4"/>
          <p:cNvSpPr>
            <a:spLocks noGrp="1"/>
          </p:cNvSpPr>
          <p:nvPr>
            <p:ph type="sldNum" sz="quarter" idx="3"/>
          </p:nvPr>
        </p:nvSpPr>
        <p:spPr>
          <a:xfrm>
            <a:off x="3976688" y="8839200"/>
            <a:ext cx="3041650" cy="466725"/>
          </a:xfrm>
          <a:prstGeom prst="rect">
            <a:avLst/>
          </a:prstGeom>
        </p:spPr>
        <p:txBody>
          <a:bodyPr vert="horz" lIns="91440" tIns="45720" rIns="91440" bIns="45720" rtlCol="0" anchor="b"/>
          <a:lstStyle>
            <a:lvl1pPr algn="r">
              <a:defRPr sz="1200"/>
            </a:lvl1pPr>
          </a:lstStyle>
          <a:p>
            <a:fld id="{ACFFE037-2EF6-4C63-A5F5-47CFED663B8F}" type="slidenum">
              <a:rPr lang="en-US" smtClean="0"/>
              <a:t>‹#›</a:t>
            </a:fld>
            <a:endParaRPr lang="en-US"/>
          </a:p>
        </p:txBody>
      </p:sp>
    </p:spTree>
    <p:extLst>
      <p:ext uri="{BB962C8B-B14F-4D97-AF65-F5344CB8AC3E}">
        <p14:creationId xmlns:p14="http://schemas.microsoft.com/office/powerpoint/2010/main" val="12286686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1968" cy="466912"/>
          </a:xfrm>
          <a:prstGeom prst="rect">
            <a:avLst/>
          </a:prstGeom>
        </p:spPr>
        <p:txBody>
          <a:bodyPr vert="horz" lIns="93287" tIns="46644" rIns="93287" bIns="46644" rtlCol="0"/>
          <a:lstStyle>
            <a:lvl1pPr algn="l">
              <a:defRPr sz="1200"/>
            </a:lvl1pPr>
          </a:lstStyle>
          <a:p>
            <a:endParaRPr lang="en-US"/>
          </a:p>
        </p:txBody>
      </p:sp>
      <p:sp>
        <p:nvSpPr>
          <p:cNvPr id="3" name="Date Placeholder 2"/>
          <p:cNvSpPr>
            <a:spLocks noGrp="1"/>
          </p:cNvSpPr>
          <p:nvPr>
            <p:ph type="dt" idx="1"/>
          </p:nvPr>
        </p:nvSpPr>
        <p:spPr>
          <a:xfrm>
            <a:off x="3976333" y="0"/>
            <a:ext cx="3041968" cy="466912"/>
          </a:xfrm>
          <a:prstGeom prst="rect">
            <a:avLst/>
          </a:prstGeom>
        </p:spPr>
        <p:txBody>
          <a:bodyPr vert="horz" lIns="93287" tIns="46644" rIns="93287" bIns="46644" rtlCol="0"/>
          <a:lstStyle>
            <a:lvl1pPr algn="r">
              <a:defRPr sz="1200"/>
            </a:lvl1pPr>
          </a:lstStyle>
          <a:p>
            <a:fld id="{3658E477-09F2-4C73-808C-A23658D67584}" type="datetimeFigureOut">
              <a:rPr lang="en-US" smtClean="0"/>
              <a:t>8/26/2021</a:t>
            </a:fld>
            <a:endParaRPr lang="en-US"/>
          </a:p>
        </p:txBody>
      </p:sp>
      <p:sp>
        <p:nvSpPr>
          <p:cNvPr id="4" name="Slide Image Placeholder 3"/>
          <p:cNvSpPr>
            <a:spLocks noGrp="1" noRot="1" noChangeAspect="1"/>
          </p:cNvSpPr>
          <p:nvPr>
            <p:ph type="sldImg" idx="2"/>
          </p:nvPr>
        </p:nvSpPr>
        <p:spPr>
          <a:xfrm>
            <a:off x="1416050" y="1163638"/>
            <a:ext cx="4187825" cy="3140075"/>
          </a:xfrm>
          <a:prstGeom prst="rect">
            <a:avLst/>
          </a:prstGeom>
          <a:noFill/>
          <a:ln w="12700">
            <a:solidFill>
              <a:prstClr val="black"/>
            </a:solidFill>
          </a:ln>
        </p:spPr>
        <p:txBody>
          <a:bodyPr vert="horz" lIns="93287" tIns="46644" rIns="93287" bIns="46644" rtlCol="0" anchor="ctr"/>
          <a:lstStyle/>
          <a:p>
            <a:endParaRPr lang="en-US"/>
          </a:p>
        </p:txBody>
      </p:sp>
      <p:sp>
        <p:nvSpPr>
          <p:cNvPr id="5" name="Notes Placeholder 4"/>
          <p:cNvSpPr>
            <a:spLocks noGrp="1"/>
          </p:cNvSpPr>
          <p:nvPr>
            <p:ph type="body" sz="quarter" idx="3"/>
          </p:nvPr>
        </p:nvSpPr>
        <p:spPr>
          <a:xfrm>
            <a:off x="701993" y="4478476"/>
            <a:ext cx="5615940" cy="3664208"/>
          </a:xfrm>
          <a:prstGeom prst="rect">
            <a:avLst/>
          </a:prstGeom>
        </p:spPr>
        <p:txBody>
          <a:bodyPr vert="horz" lIns="93287" tIns="46644" rIns="93287" bIns="46644"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39014"/>
            <a:ext cx="3041968" cy="466911"/>
          </a:xfrm>
          <a:prstGeom prst="rect">
            <a:avLst/>
          </a:prstGeom>
        </p:spPr>
        <p:txBody>
          <a:bodyPr vert="horz" lIns="93287" tIns="46644" rIns="93287" bIns="46644" rtlCol="0" anchor="b"/>
          <a:lstStyle>
            <a:lvl1pPr algn="l">
              <a:defRPr sz="1200"/>
            </a:lvl1pPr>
          </a:lstStyle>
          <a:p>
            <a:endParaRPr lang="en-US"/>
          </a:p>
        </p:txBody>
      </p:sp>
      <p:sp>
        <p:nvSpPr>
          <p:cNvPr id="7" name="Slide Number Placeholder 6"/>
          <p:cNvSpPr>
            <a:spLocks noGrp="1"/>
          </p:cNvSpPr>
          <p:nvPr>
            <p:ph type="sldNum" sz="quarter" idx="5"/>
          </p:nvPr>
        </p:nvSpPr>
        <p:spPr>
          <a:xfrm>
            <a:off x="3976333" y="8839014"/>
            <a:ext cx="3041968" cy="466911"/>
          </a:xfrm>
          <a:prstGeom prst="rect">
            <a:avLst/>
          </a:prstGeom>
        </p:spPr>
        <p:txBody>
          <a:bodyPr vert="horz" lIns="93287" tIns="46644" rIns="93287" bIns="46644" rtlCol="0" anchor="b"/>
          <a:lstStyle>
            <a:lvl1pPr algn="r">
              <a:defRPr sz="1200"/>
            </a:lvl1pPr>
          </a:lstStyle>
          <a:p>
            <a:fld id="{D50755CB-9B37-40ED-B732-2C15694C1A88}" type="slidenum">
              <a:rPr lang="en-US" smtClean="0"/>
              <a:t>‹#›</a:t>
            </a:fld>
            <a:endParaRPr lang="en-US"/>
          </a:p>
        </p:txBody>
      </p:sp>
    </p:spTree>
    <p:extLst>
      <p:ext uri="{BB962C8B-B14F-4D97-AF65-F5344CB8AC3E}">
        <p14:creationId xmlns:p14="http://schemas.microsoft.com/office/powerpoint/2010/main" val="36292468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C026D1C-2AD4-474D-B077-6F0FEE97B510}" type="slidenum">
              <a:rPr lang="en-US" smtClean="0"/>
              <a:t>5</a:t>
            </a:fld>
            <a:endParaRPr lang="en-US"/>
          </a:p>
        </p:txBody>
      </p:sp>
    </p:spTree>
    <p:extLst>
      <p:ext uri="{BB962C8B-B14F-4D97-AF65-F5344CB8AC3E}">
        <p14:creationId xmlns:p14="http://schemas.microsoft.com/office/powerpoint/2010/main" val="35975567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rgbClr val="13313C"/>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rgbClr val="3F5C6C"/>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44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0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5" name="Footer Placeholder 4"/>
          <p:cNvSpPr>
            <a:spLocks noGrp="1"/>
          </p:cNvSpPr>
          <p:nvPr>
            <p:ph type="ftr" sz="quarter" idx="11"/>
          </p:nvPr>
        </p:nvSpPr>
        <p:spPr/>
        <p:txBody>
          <a:bodyPr/>
          <a:lstStyle/>
          <a:p>
            <a:r>
              <a:rPr lang="en-US"/>
              <a:t>© GoldSim Technology Group LLC, 2018</a:t>
            </a:r>
            <a:endParaRPr lang="en-US" dirty="0"/>
          </a:p>
        </p:txBody>
      </p:sp>
      <p:sp>
        <p:nvSpPr>
          <p:cNvPr id="6" name="Slide Number Placeholder 5"/>
          <p:cNvSpPr>
            <a:spLocks noGrp="1"/>
          </p:cNvSpPr>
          <p:nvPr>
            <p:ph type="sldNum" sz="quarter" idx="12"/>
          </p:nvPr>
        </p:nvSpPr>
        <p:spPr/>
        <p:txBody>
          <a:bodyPr/>
          <a:lstStyle/>
          <a:p>
            <a:fld id="{0F6176D9-9DE5-4AC3-A5DD-5686A4C85902}" type="slidenum">
              <a:rPr lang="en-US" smtClean="0"/>
              <a:pPr/>
              <a:t>‹#›</a:t>
            </a:fld>
            <a:endParaRPr 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0" name="Picture 9">
            <a:extLst>
              <a:ext uri="{FF2B5EF4-FFF2-40B4-BE49-F238E27FC236}">
                <a16:creationId xmlns:a16="http://schemas.microsoft.com/office/drawing/2014/main" id="{CAC3CB8A-7236-40F6-B8D9-693F229A850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783" y="6614606"/>
            <a:ext cx="904071" cy="200700"/>
          </a:xfrm>
          <a:prstGeom prst="rect">
            <a:avLst/>
          </a:prstGeom>
        </p:spPr>
      </p:pic>
    </p:spTree>
    <p:extLst>
      <p:ext uri="{BB962C8B-B14F-4D97-AF65-F5344CB8AC3E}">
        <p14:creationId xmlns:p14="http://schemas.microsoft.com/office/powerpoint/2010/main" val="1301596813"/>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lvl1pPr>
              <a:defRPr/>
            </a:lvl1pPr>
          </a:lstStyle>
          <a:p>
            <a:r>
              <a:rPr lang="en-US" dirty="0"/>
              <a:t>© GoldSim Technology Group LLC, 2020</a:t>
            </a:r>
          </a:p>
        </p:txBody>
      </p:sp>
    </p:spTree>
    <p:extLst>
      <p:ext uri="{BB962C8B-B14F-4D97-AF65-F5344CB8AC3E}">
        <p14:creationId xmlns:p14="http://schemas.microsoft.com/office/powerpoint/2010/main" val="233518508"/>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Example Problem">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lvl1pPr>
              <a:defRPr/>
            </a:lvl1pPr>
          </a:lstStyle>
          <a:p>
            <a:r>
              <a:rPr lang="en-US" cap="none" dirty="0">
                <a:solidFill>
                  <a:schemeClr val="bg1"/>
                </a:solidFill>
                <a:cs typeface="Arial" charset="0"/>
              </a:rPr>
              <a:t>© GoldSim Technology Group LLC, 2020</a:t>
            </a:r>
          </a:p>
        </p:txBody>
      </p:sp>
    </p:spTree>
    <p:extLst>
      <p:ext uri="{BB962C8B-B14F-4D97-AF65-F5344CB8AC3E}">
        <p14:creationId xmlns:p14="http://schemas.microsoft.com/office/powerpoint/2010/main" val="3195760065"/>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5"/>
            <a:ext cx="7543800" cy="78019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822960" y="1142998"/>
            <a:ext cx="3703320" cy="472609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63440" y="1143000"/>
            <a:ext cx="3703320" cy="472609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lvl1pPr>
              <a:defRPr/>
            </a:lvl1pPr>
          </a:lstStyle>
          <a:p>
            <a:r>
              <a:rPr lang="en-US" dirty="0">
                <a:solidFill>
                  <a:schemeClr val="bg1"/>
                </a:solidFill>
                <a:cs typeface="Arial" charset="0"/>
              </a:rPr>
              <a:t>© GoldSim Technology Group LLC, 2020</a:t>
            </a:r>
            <a:endParaRPr lang="en-US" cap="none" dirty="0">
              <a:solidFill>
                <a:schemeClr val="bg1"/>
              </a:solidFill>
              <a:cs typeface="Arial" charset="0"/>
            </a:endParaRPr>
          </a:p>
        </p:txBody>
      </p:sp>
    </p:spTree>
    <p:extLst>
      <p:ext uri="{BB962C8B-B14F-4D97-AF65-F5344CB8AC3E}">
        <p14:creationId xmlns:p14="http://schemas.microsoft.com/office/powerpoint/2010/main" val="2823609131"/>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Footer Placeholder 3"/>
          <p:cNvSpPr>
            <a:spLocks noGrp="1"/>
          </p:cNvSpPr>
          <p:nvPr>
            <p:ph type="ftr" sz="quarter" idx="11"/>
          </p:nvPr>
        </p:nvSpPr>
        <p:spPr/>
        <p:txBody>
          <a:bodyPr/>
          <a:lstStyle>
            <a:lvl1pPr>
              <a:defRPr/>
            </a:lvl1pPr>
          </a:lstStyle>
          <a:p>
            <a:r>
              <a:rPr lang="en-US" dirty="0">
                <a:solidFill>
                  <a:schemeClr val="bg1"/>
                </a:solidFill>
                <a:cs typeface="Arial" charset="0"/>
              </a:rPr>
              <a:t>© GoldSim Technology Group LLC, 2020</a:t>
            </a:r>
            <a:endParaRPr lang="en-US" cap="none" dirty="0">
              <a:solidFill>
                <a:schemeClr val="bg1"/>
              </a:solidFill>
              <a:cs typeface="Arial" charset="0"/>
            </a:endParaRPr>
          </a:p>
        </p:txBody>
      </p:sp>
      <p:sp>
        <p:nvSpPr>
          <p:cNvPr id="5" name="Slide Number Placeholder 4"/>
          <p:cNvSpPr>
            <a:spLocks noGrp="1"/>
          </p:cNvSpPr>
          <p:nvPr>
            <p:ph type="sldNum" sz="quarter" idx="12"/>
          </p:nvPr>
        </p:nvSpPr>
        <p:spPr/>
        <p:txBody>
          <a:bodyPr/>
          <a:lstStyle/>
          <a:p>
            <a:endParaRPr lang="en-US" dirty="0"/>
          </a:p>
        </p:txBody>
      </p:sp>
    </p:spTree>
    <p:extLst>
      <p:ext uri="{BB962C8B-B14F-4D97-AF65-F5344CB8AC3E}">
        <p14:creationId xmlns:p14="http://schemas.microsoft.com/office/powerpoint/2010/main" val="2335401437"/>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1_Picture with Caption">
    <p:bg>
      <p:bgPr>
        <a:blipFill dpi="0" rotWithShape="1">
          <a:blip r:embed="rId2">
            <a:lum/>
          </a:blip>
          <a:srcRect/>
          <a:stretch>
            <a:fillRect t="-7000" b="24000"/>
          </a:stretch>
        </a:blipFill>
        <a:effectLst/>
      </p:bgPr>
    </p:bg>
    <p:spTree>
      <p:nvGrpSpPr>
        <p:cNvPr id="1" name=""/>
        <p:cNvGrpSpPr/>
        <p:nvPr/>
      </p:nvGrpSpPr>
      <p:grpSpPr>
        <a:xfrm>
          <a:off x="0" y="0"/>
          <a:ext cx="0" cy="0"/>
          <a:chOff x="0" y="0"/>
          <a:chExt cx="0" cy="0"/>
        </a:xfrm>
      </p:grpSpPr>
      <p:sp>
        <p:nvSpPr>
          <p:cNvPr id="8" name="Rectangle 7"/>
          <p:cNvSpPr/>
          <p:nvPr/>
        </p:nvSpPr>
        <p:spPr>
          <a:xfrm>
            <a:off x="-2381" y="4960248"/>
            <a:ext cx="9146382" cy="1905000"/>
          </a:xfrm>
          <a:prstGeom prst="rect">
            <a:avLst/>
          </a:prstGeom>
          <a:solidFill>
            <a:srgbClr val="14303C"/>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Rectangle 10"/>
          <p:cNvSpPr/>
          <p:nvPr/>
        </p:nvSpPr>
        <p:spPr>
          <a:xfrm>
            <a:off x="-2382" y="4918771"/>
            <a:ext cx="9144001" cy="65999"/>
          </a:xfrm>
          <a:prstGeom prst="rect">
            <a:avLst/>
          </a:prstGeom>
          <a:solidFill>
            <a:srgbClr val="3B5C6D"/>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879779696"/>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rgbClr val="13313C"/>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rgbClr val="3F5C6C"/>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152401"/>
            <a:ext cx="7543800" cy="838200"/>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822959" y="1143000"/>
            <a:ext cx="7543801" cy="4726094"/>
          </a:xfrm>
          <a:prstGeom prst="rect">
            <a:avLst/>
          </a:prstGeom>
        </p:spPr>
        <p:txBody>
          <a:bodyPr vert="horz" lIns="0" tIns="45720" rIns="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b="0" cap="all" baseline="0">
                <a:solidFill>
                  <a:srgbClr val="FFFFFF"/>
                </a:solidFill>
              </a:defRPr>
            </a:lvl1pPr>
          </a:lstStyle>
          <a:p>
            <a:r>
              <a:rPr lang="en-US" cap="none">
                <a:solidFill>
                  <a:schemeClr val="bg1"/>
                </a:solidFill>
                <a:cs typeface="Arial" charset="0"/>
              </a:rPr>
              <a:t>© GoldSim Technology Group LLC, 2018</a:t>
            </a:r>
            <a:endParaRPr lang="en-US" cap="none" dirty="0">
              <a:solidFill>
                <a:schemeClr val="bg1"/>
              </a:solidFill>
              <a:cs typeface="Arial" charset="0"/>
            </a:endParaRPr>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0F6176D9-9DE5-4AC3-A5DD-5686A4C85902}" type="slidenum">
              <a:rPr lang="en-US" smtClean="0"/>
              <a:pPr/>
              <a:t>‹#›</a:t>
            </a:fld>
            <a:endParaRPr lang="en-US"/>
          </a:p>
        </p:txBody>
      </p:sp>
      <p:cxnSp>
        <p:nvCxnSpPr>
          <p:cNvPr id="10" name="Straight Connector 9"/>
          <p:cNvCxnSpPr/>
          <p:nvPr/>
        </p:nvCxnSpPr>
        <p:spPr>
          <a:xfrm>
            <a:off x="822959" y="990601"/>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26" name="Picture 25">
            <a:extLst>
              <a:ext uri="{FF2B5EF4-FFF2-40B4-BE49-F238E27FC236}">
                <a16:creationId xmlns:a16="http://schemas.microsoft.com/office/drawing/2014/main" id="{9810248E-D399-4B60-9AAC-9E9AEC2F3B31}"/>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3783" y="6614606"/>
            <a:ext cx="904071" cy="200700"/>
          </a:xfrm>
          <a:prstGeom prst="rect">
            <a:avLst/>
          </a:prstGeom>
        </p:spPr>
      </p:pic>
    </p:spTree>
    <p:extLst>
      <p:ext uri="{BB962C8B-B14F-4D97-AF65-F5344CB8AC3E}">
        <p14:creationId xmlns:p14="http://schemas.microsoft.com/office/powerpoint/2010/main" val="2286165166"/>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Lst>
  <p:transition>
    <p:wipe dir="r"/>
  </p:transition>
  <p:hf sldNum="0" hdr="0" dt="0"/>
  <p:txStyles>
    <p:titleStyle>
      <a:lvl1pPr algn="l" defTabSz="914400" rtl="0" eaLnBrk="1" latinLnBrk="0" hangingPunct="1">
        <a:lnSpc>
          <a:spcPct val="85000"/>
        </a:lnSpc>
        <a:spcBef>
          <a:spcPct val="0"/>
        </a:spcBef>
        <a:buNone/>
        <a:defRPr sz="44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Tx/>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Tx/>
        <a:buFont typeface="Arial" panose="020B0604020202020204"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https://media.GoldSim.com/Images/Courses/Contaminant_Transport/Unit9/Equation2.jpg" TargetMode="External"/><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5534" y="4840817"/>
            <a:ext cx="7777970" cy="1195939"/>
          </a:xfrm>
        </p:spPr>
        <p:txBody>
          <a:bodyPr/>
          <a:lstStyle/>
          <a:p>
            <a:pPr algn="ctr"/>
            <a:r>
              <a:rPr lang="en-US" dirty="0"/>
              <a:t>Simulating One-Dimensional Advective-Dispersive Mass Transport</a:t>
            </a:r>
          </a:p>
        </p:txBody>
      </p:sp>
      <p:sp>
        <p:nvSpPr>
          <p:cNvPr id="5" name="Text Placeholder 4"/>
          <p:cNvSpPr>
            <a:spLocks noGrp="1"/>
          </p:cNvSpPr>
          <p:nvPr>
            <p:ph type="body" sz="half" idx="2"/>
          </p:nvPr>
        </p:nvSpPr>
        <p:spPr>
          <a:xfrm>
            <a:off x="3635845" y="6184236"/>
            <a:ext cx="2252311" cy="594360"/>
          </a:xfrm>
        </p:spPr>
        <p:txBody>
          <a:bodyPr>
            <a:normAutofit/>
          </a:bodyPr>
          <a:lstStyle/>
          <a:p>
            <a:pPr algn="ctr"/>
            <a:r>
              <a:rPr lang="en-US" sz="1800" dirty="0"/>
              <a:t>Rick Kossik</a:t>
            </a:r>
          </a:p>
          <a:p>
            <a:pPr algn="ctr"/>
            <a:r>
              <a:rPr lang="en-US" sz="1800" dirty="0"/>
              <a:t>rkossik@goldsim.com</a:t>
            </a:r>
          </a:p>
        </p:txBody>
      </p:sp>
      <p:pic>
        <p:nvPicPr>
          <p:cNvPr id="6" name="Picture 5">
            <a:extLst>
              <a:ext uri="{FF2B5EF4-FFF2-40B4-BE49-F238E27FC236}">
                <a16:creationId xmlns:a16="http://schemas.microsoft.com/office/drawing/2014/main" id="{9EF545A5-B3D9-4494-8884-F5B6341B17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45818" y="376584"/>
            <a:ext cx="6452363" cy="4298887"/>
          </a:xfrm>
          <a:prstGeom prst="rect">
            <a:avLst/>
          </a:prstGeom>
        </p:spPr>
      </p:pic>
    </p:spTree>
    <p:extLst>
      <p:ext uri="{BB962C8B-B14F-4D97-AF65-F5344CB8AC3E}">
        <p14:creationId xmlns:p14="http://schemas.microsoft.com/office/powerpoint/2010/main" val="27009932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Transport Pathways</a:t>
            </a:r>
          </a:p>
        </p:txBody>
      </p:sp>
      <p:sp>
        <p:nvSpPr>
          <p:cNvPr id="3" name="Content Placeholder 2"/>
          <p:cNvSpPr>
            <a:spLocks noGrp="1"/>
          </p:cNvSpPr>
          <p:nvPr>
            <p:ph idx="1"/>
          </p:nvPr>
        </p:nvSpPr>
        <p:spPr>
          <a:xfrm>
            <a:off x="822959" y="1142999"/>
            <a:ext cx="7543801" cy="1331259"/>
          </a:xfrm>
        </p:spPr>
        <p:txBody>
          <a:bodyPr>
            <a:normAutofit/>
          </a:bodyPr>
          <a:lstStyle/>
          <a:p>
            <a:r>
              <a:rPr lang="en-US" altLang="en-US" sz="2400" dirty="0"/>
              <a:t>You create a mass transport system by defining a </a:t>
            </a:r>
            <a:r>
              <a:rPr lang="en-US" altLang="en-US" sz="2400" dirty="0">
                <a:solidFill>
                  <a:srgbClr val="FF0000"/>
                </a:solidFill>
              </a:rPr>
              <a:t>network of transport pathways </a:t>
            </a:r>
            <a:r>
              <a:rPr lang="en-US" altLang="en-US" sz="2400" dirty="0"/>
              <a:t>using </a:t>
            </a:r>
            <a:r>
              <a:rPr lang="en-US" altLang="en-US" sz="2400" dirty="0">
                <a:solidFill>
                  <a:srgbClr val="FF0000"/>
                </a:solidFill>
              </a:rPr>
              <a:t>mass flux links</a:t>
            </a:r>
            <a:r>
              <a:rPr lang="en-US" altLang="en-US" sz="2400" dirty="0"/>
              <a:t> among the pathways.</a:t>
            </a:r>
          </a:p>
          <a:p>
            <a:pPr marL="0" indent="0">
              <a:buNone/>
            </a:pPr>
            <a:endParaRPr lang="en-US" dirty="0"/>
          </a:p>
        </p:txBody>
      </p:sp>
      <p:pic>
        <p:nvPicPr>
          <p:cNvPr id="5" name="Picture 4"/>
          <p:cNvPicPr>
            <a:picLocks noChangeAspect="1"/>
          </p:cNvPicPr>
          <p:nvPr/>
        </p:nvPicPr>
        <p:blipFill>
          <a:blip r:embed="rId2"/>
          <a:stretch>
            <a:fillRect/>
          </a:stretch>
        </p:blipFill>
        <p:spPr>
          <a:xfrm>
            <a:off x="2366682" y="2915279"/>
            <a:ext cx="3709819" cy="2674216"/>
          </a:xfrm>
          <a:prstGeom prst="rect">
            <a:avLst/>
          </a:prstGeom>
        </p:spPr>
      </p:pic>
    </p:spTree>
    <p:extLst>
      <p:ext uri="{BB962C8B-B14F-4D97-AF65-F5344CB8AC3E}">
        <p14:creationId xmlns:p14="http://schemas.microsoft.com/office/powerpoint/2010/main" val="38115541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4146" y="5240173"/>
            <a:ext cx="7589520" cy="822960"/>
          </a:xfrm>
        </p:spPr>
        <p:txBody>
          <a:bodyPr/>
          <a:lstStyle/>
          <a:p>
            <a:pPr algn="ctr"/>
            <a:r>
              <a:rPr lang="en-US" dirty="0"/>
              <a:t>Implications of the One-Dimensional Transport Assumption</a:t>
            </a:r>
          </a:p>
        </p:txBody>
      </p:sp>
      <p:pic>
        <p:nvPicPr>
          <p:cNvPr id="6" name="Picture 5">
            <a:extLst>
              <a:ext uri="{FF2B5EF4-FFF2-40B4-BE49-F238E27FC236}">
                <a16:creationId xmlns:a16="http://schemas.microsoft.com/office/drawing/2014/main" id="{C52D7BA9-6B23-4A48-AF48-FE2EEB440F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45818" y="376584"/>
            <a:ext cx="6452363" cy="4298887"/>
          </a:xfrm>
          <a:prstGeom prst="rect">
            <a:avLst/>
          </a:prstGeom>
        </p:spPr>
      </p:pic>
    </p:spTree>
    <p:extLst>
      <p:ext uri="{BB962C8B-B14F-4D97-AF65-F5344CB8AC3E}">
        <p14:creationId xmlns:p14="http://schemas.microsoft.com/office/powerpoint/2010/main" val="35963624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Contaminant Plumes</a:t>
            </a:r>
          </a:p>
        </p:txBody>
      </p:sp>
      <p:sp>
        <p:nvSpPr>
          <p:cNvPr id="3" name="Content Placeholder 2"/>
          <p:cNvSpPr>
            <a:spLocks noGrp="1"/>
          </p:cNvSpPr>
          <p:nvPr>
            <p:ph idx="1"/>
          </p:nvPr>
        </p:nvSpPr>
        <p:spPr>
          <a:xfrm>
            <a:off x="822959" y="1065953"/>
            <a:ext cx="7543801" cy="4726094"/>
          </a:xfrm>
        </p:spPr>
        <p:txBody>
          <a:bodyPr>
            <a:normAutofit/>
          </a:bodyPr>
          <a:lstStyle/>
          <a:p>
            <a:pPr marL="0" indent="0">
              <a:buNone/>
            </a:pPr>
            <a:r>
              <a:rPr lang="en-US" sz="2600" dirty="0"/>
              <a:t>Plumes spread longitudinally and transversely:</a:t>
            </a:r>
            <a:endParaRPr lang="en-US" sz="2600" dirty="0">
              <a:solidFill>
                <a:srgbClr val="FF0000"/>
              </a:solidFill>
            </a:endParaRPr>
          </a:p>
          <a:p>
            <a:endParaRPr lang="en-US" sz="2400" dirty="0"/>
          </a:p>
          <a:p>
            <a:endParaRPr lang="en-US" sz="2400" dirty="0"/>
          </a:p>
          <a:p>
            <a:endParaRPr lang="en-US" sz="2400" dirty="0"/>
          </a:p>
          <a:p>
            <a:pPr marL="0" indent="0">
              <a:spcAft>
                <a:spcPts val="600"/>
              </a:spcAft>
              <a:buNone/>
            </a:pPr>
            <a:endParaRPr lang="en-US" sz="2400" dirty="0"/>
          </a:p>
          <a:p>
            <a:pPr marL="0" indent="0">
              <a:spcAft>
                <a:spcPts val="600"/>
              </a:spcAft>
              <a:buNone/>
            </a:pPr>
            <a:r>
              <a:rPr lang="en-US" sz="2600" dirty="0"/>
              <a:t>They also spread vertically:</a:t>
            </a:r>
          </a:p>
          <a:p>
            <a:endParaRPr lang="en-US" dirty="0"/>
          </a:p>
        </p:txBody>
      </p:sp>
      <p:pic>
        <p:nvPicPr>
          <p:cNvPr id="7" name="Picture 6" descr="A picture containing screenshot, monitor&#10;&#10;Description automatically generated">
            <a:extLst>
              <a:ext uri="{FF2B5EF4-FFF2-40B4-BE49-F238E27FC236}">
                <a16:creationId xmlns:a16="http://schemas.microsoft.com/office/drawing/2014/main" id="{7BD595BD-AD88-4B3A-91DB-E26D6C2819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89112" y="1515571"/>
            <a:ext cx="5704762" cy="1990476"/>
          </a:xfrm>
          <a:prstGeom prst="rect">
            <a:avLst/>
          </a:prstGeom>
        </p:spPr>
      </p:pic>
      <p:pic>
        <p:nvPicPr>
          <p:cNvPr id="10" name="Picture 9">
            <a:extLst>
              <a:ext uri="{FF2B5EF4-FFF2-40B4-BE49-F238E27FC236}">
                <a16:creationId xmlns:a16="http://schemas.microsoft.com/office/drawing/2014/main" id="{84991D73-EECA-4C17-8A37-09373D56217F}"/>
              </a:ext>
            </a:extLst>
          </p:cNvPr>
          <p:cNvPicPr>
            <a:picLocks noChangeAspect="1"/>
          </p:cNvPicPr>
          <p:nvPr/>
        </p:nvPicPr>
        <p:blipFill>
          <a:blip r:embed="rId3"/>
          <a:stretch>
            <a:fillRect/>
          </a:stretch>
        </p:blipFill>
        <p:spPr>
          <a:xfrm>
            <a:off x="1571187" y="4159300"/>
            <a:ext cx="4961816" cy="2105386"/>
          </a:xfrm>
          <a:prstGeom prst="rect">
            <a:avLst/>
          </a:prstGeom>
        </p:spPr>
      </p:pic>
    </p:spTree>
    <p:extLst>
      <p:ext uri="{BB962C8B-B14F-4D97-AF65-F5344CB8AC3E}">
        <p14:creationId xmlns:p14="http://schemas.microsoft.com/office/powerpoint/2010/main" val="2395275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animEffect transition="in" filter="fade">
                                      <p:cBhvr>
                                        <p:cTn id="15" dur="500"/>
                                        <p:tgtEl>
                                          <p:spTgt spid="3">
                                            <p:txEl>
                                              <p:pRg st="5" end="5"/>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Contaminant Plumes</a:t>
            </a:r>
          </a:p>
        </p:txBody>
      </p:sp>
      <p:sp>
        <p:nvSpPr>
          <p:cNvPr id="3" name="Content Placeholder 2"/>
          <p:cNvSpPr>
            <a:spLocks noGrp="1"/>
          </p:cNvSpPr>
          <p:nvPr>
            <p:ph idx="1"/>
          </p:nvPr>
        </p:nvSpPr>
        <p:spPr>
          <a:xfrm>
            <a:off x="730294" y="1087987"/>
            <a:ext cx="7377487" cy="4244177"/>
          </a:xfrm>
        </p:spPr>
        <p:txBody>
          <a:bodyPr>
            <a:normAutofit/>
          </a:bodyPr>
          <a:lstStyle/>
          <a:p>
            <a:pPr marL="0" indent="0">
              <a:buNone/>
            </a:pPr>
            <a:r>
              <a:rPr lang="en-US" sz="2400" dirty="0"/>
              <a:t>What are we typically trying to model when evaluating contaminant transport in a longitudinal feature such as an aquifer?</a:t>
            </a:r>
          </a:p>
          <a:p>
            <a:pPr marL="0" indent="0">
              <a:buNone/>
            </a:pPr>
            <a:r>
              <a:rPr lang="en-US" sz="2400" dirty="0"/>
              <a:t>Are we interesting in predicting a concentration at some specific location? </a:t>
            </a:r>
          </a:p>
          <a:p>
            <a:pPr marL="635508" lvl="1" indent="-342900"/>
            <a:r>
              <a:rPr lang="en-US" sz="2400" dirty="0">
                <a:solidFill>
                  <a:schemeClr val="accent4"/>
                </a:solidFill>
              </a:rPr>
              <a:t>Typically, it is not realistic to do so (since actual plumes are extremely complex)</a:t>
            </a:r>
          </a:p>
          <a:p>
            <a:pPr marL="635508" lvl="1" indent="-342900"/>
            <a:r>
              <a:rPr lang="en-US" sz="2400" dirty="0">
                <a:solidFill>
                  <a:schemeClr val="accent4"/>
                </a:solidFill>
              </a:rPr>
              <a:t>Usually not necessary</a:t>
            </a:r>
            <a:endParaRPr lang="en-US" sz="2400" dirty="0"/>
          </a:p>
          <a:p>
            <a:pPr marL="0" indent="0">
              <a:buNone/>
            </a:pPr>
            <a:endParaRPr lang="en-US" sz="2600" dirty="0">
              <a:solidFill>
                <a:srgbClr val="FF0000"/>
              </a:solidFill>
            </a:endParaRPr>
          </a:p>
          <a:p>
            <a:endParaRPr lang="en-US" sz="2400" dirty="0"/>
          </a:p>
          <a:p>
            <a:endParaRPr lang="en-US" sz="2400" dirty="0"/>
          </a:p>
          <a:p>
            <a:endParaRPr lang="en-US" sz="2400" dirty="0"/>
          </a:p>
          <a:p>
            <a:pPr marL="0" indent="0">
              <a:spcAft>
                <a:spcPts val="600"/>
              </a:spcAft>
              <a:buNone/>
            </a:pPr>
            <a:endParaRPr lang="en-US" sz="2400" dirty="0"/>
          </a:p>
          <a:p>
            <a:endParaRPr lang="en-US" dirty="0"/>
          </a:p>
        </p:txBody>
      </p:sp>
      <p:pic>
        <p:nvPicPr>
          <p:cNvPr id="5" name="Picture 4" descr="A close up of a map&#10;&#10;Description automatically generated">
            <a:extLst>
              <a:ext uri="{FF2B5EF4-FFF2-40B4-BE49-F238E27FC236}">
                <a16:creationId xmlns:a16="http://schemas.microsoft.com/office/drawing/2014/main" id="{D51E3131-E7D6-47BC-85A4-C8C17A7C83B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24963" y="4073434"/>
            <a:ext cx="4196862" cy="2173975"/>
          </a:xfrm>
          <a:prstGeom prst="rect">
            <a:avLst/>
          </a:prstGeom>
        </p:spPr>
      </p:pic>
      <p:sp>
        <p:nvSpPr>
          <p:cNvPr id="9" name="Content Placeholder 2">
            <a:extLst>
              <a:ext uri="{FF2B5EF4-FFF2-40B4-BE49-F238E27FC236}">
                <a16:creationId xmlns:a16="http://schemas.microsoft.com/office/drawing/2014/main" id="{914BFDCD-7EB4-434C-A42B-8C1173C4FF9B}"/>
              </a:ext>
            </a:extLst>
          </p:cNvPr>
          <p:cNvSpPr txBox="1">
            <a:spLocks/>
          </p:cNvSpPr>
          <p:nvPr/>
        </p:nvSpPr>
        <p:spPr>
          <a:xfrm>
            <a:off x="656460" y="4073435"/>
            <a:ext cx="3852039" cy="2327365"/>
          </a:xfrm>
          <a:prstGeom prst="rect">
            <a:avLst/>
          </a:prstGeom>
        </p:spPr>
        <p:txBody>
          <a:bodyPr vert="horz" lIns="0" tIns="45720" rIns="0" bIns="45720" rtlCol="0">
            <a:normAutofit lnSpcReduction="10000"/>
          </a:bodyPr>
          <a:lstStyle>
            <a:lvl1pPr marL="91440" indent="-91440" algn="l" defTabSz="914400" rtl="0" eaLnBrk="1" latinLnBrk="0" hangingPunct="1">
              <a:lnSpc>
                <a:spcPct val="90000"/>
              </a:lnSpc>
              <a:spcBef>
                <a:spcPts val="1200"/>
              </a:spcBef>
              <a:spcAft>
                <a:spcPts val="200"/>
              </a:spcAft>
              <a:buClrTx/>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Tx/>
              <a:buFont typeface="Arial" panose="020B0604020202020204"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r>
              <a:rPr lang="en-US" sz="2400" dirty="0"/>
              <a:t>Instead, we are often interested in a </a:t>
            </a:r>
            <a:r>
              <a:rPr lang="en-US" sz="2400" u="sng" dirty="0"/>
              <a:t>mass discharge rate </a:t>
            </a:r>
            <a:r>
              <a:rPr lang="en-US" sz="2400" dirty="0"/>
              <a:t>(e.g., mass rate of discharge to a river, lake or well), </a:t>
            </a:r>
            <a:r>
              <a:rPr lang="en-US" sz="2400" u="sng" dirty="0"/>
              <a:t>and the subsequent concentration in that well-mixed location</a:t>
            </a:r>
            <a:r>
              <a:rPr lang="en-US" sz="2400" dirty="0"/>
              <a:t>. </a:t>
            </a:r>
          </a:p>
          <a:p>
            <a:endParaRPr lang="en-US" sz="2400" dirty="0"/>
          </a:p>
          <a:p>
            <a:endParaRPr lang="en-US" sz="2400" dirty="0"/>
          </a:p>
          <a:p>
            <a:pPr marL="0" indent="0">
              <a:spcAft>
                <a:spcPts val="600"/>
              </a:spcAft>
              <a:buFont typeface="Calibri" panose="020F0502020204030204" pitchFamily="34" charset="0"/>
              <a:buNone/>
            </a:pPr>
            <a:endParaRPr lang="en-US" sz="2400" dirty="0"/>
          </a:p>
          <a:p>
            <a:endParaRPr lang="en-US" dirty="0"/>
          </a:p>
        </p:txBody>
      </p:sp>
    </p:spTree>
    <p:extLst>
      <p:ext uri="{BB962C8B-B14F-4D97-AF65-F5344CB8AC3E}">
        <p14:creationId xmlns:p14="http://schemas.microsoft.com/office/powerpoint/2010/main" val="336586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fade">
                                      <p:cBhvr>
                                        <p:cTn id="22" dur="500"/>
                                        <p:tgtEl>
                                          <p:spTgt spid="9">
                                            <p:txEl>
                                              <p:pRg st="0" end="0"/>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Contaminant Plumes</a:t>
            </a:r>
          </a:p>
        </p:txBody>
      </p:sp>
      <p:sp>
        <p:nvSpPr>
          <p:cNvPr id="3" name="Content Placeholder 2"/>
          <p:cNvSpPr>
            <a:spLocks noGrp="1"/>
          </p:cNvSpPr>
          <p:nvPr>
            <p:ph idx="1"/>
          </p:nvPr>
        </p:nvSpPr>
        <p:spPr>
          <a:xfrm>
            <a:off x="822959" y="1065953"/>
            <a:ext cx="7543801" cy="4726094"/>
          </a:xfrm>
        </p:spPr>
        <p:txBody>
          <a:bodyPr>
            <a:normAutofit/>
          </a:bodyPr>
          <a:lstStyle/>
          <a:p>
            <a:pPr marL="0" indent="0">
              <a:buNone/>
            </a:pPr>
            <a:r>
              <a:rPr lang="en-US" sz="2600" dirty="0"/>
              <a:t>A 1-D approach treats the system as a “tube”</a:t>
            </a:r>
          </a:p>
          <a:p>
            <a:pPr marL="0" indent="0">
              <a:buNone/>
            </a:pPr>
            <a:r>
              <a:rPr lang="en-US" sz="2600" dirty="0"/>
              <a:t>It only treats longitudinal dispersion</a:t>
            </a:r>
          </a:p>
          <a:p>
            <a:pPr marL="0" indent="0">
              <a:buNone/>
            </a:pPr>
            <a:r>
              <a:rPr lang="en-US" sz="2600" dirty="0"/>
              <a:t>But as such can be used to determine:</a:t>
            </a:r>
          </a:p>
          <a:p>
            <a:pPr marL="635508" lvl="1" indent="-342900"/>
            <a:r>
              <a:rPr lang="en-US" sz="2400" dirty="0"/>
              <a:t>When (and at what rate) does mass reach the discharge point</a:t>
            </a:r>
          </a:p>
          <a:p>
            <a:pPr marL="635508" lvl="1" indent="-342900"/>
            <a:r>
              <a:rPr lang="en-US" sz="2400" dirty="0"/>
              <a:t>The peak discharge rate, which determines peak concentrations in the discharge location (e.g., lake , pond)</a:t>
            </a:r>
          </a:p>
          <a:p>
            <a:pPr marL="0" indent="0">
              <a:buNone/>
            </a:pPr>
            <a:r>
              <a:rPr lang="en-US" sz="2600" dirty="0">
                <a:solidFill>
                  <a:srgbClr val="FF0000"/>
                </a:solidFill>
              </a:rPr>
              <a:t>Most appropriate if there is a primary discharge feature for the pathway (a river, a pond, a well) into which </a:t>
            </a:r>
            <a:r>
              <a:rPr lang="en-US" sz="2600">
                <a:solidFill>
                  <a:srgbClr val="FF0000"/>
                </a:solidFill>
              </a:rPr>
              <a:t>the plume </a:t>
            </a:r>
            <a:r>
              <a:rPr lang="en-US" sz="2600" dirty="0">
                <a:solidFill>
                  <a:srgbClr val="FF0000"/>
                </a:solidFill>
              </a:rPr>
              <a:t>discharges</a:t>
            </a:r>
          </a:p>
          <a:p>
            <a:endParaRPr lang="en-US" sz="2400" dirty="0"/>
          </a:p>
          <a:p>
            <a:endParaRPr lang="en-US" dirty="0"/>
          </a:p>
        </p:txBody>
      </p:sp>
    </p:spTree>
    <p:extLst>
      <p:ext uri="{BB962C8B-B14F-4D97-AF65-F5344CB8AC3E}">
        <p14:creationId xmlns:p14="http://schemas.microsoft.com/office/powerpoint/2010/main" val="303627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4146" y="5240173"/>
            <a:ext cx="7589520" cy="822960"/>
          </a:xfrm>
        </p:spPr>
        <p:txBody>
          <a:bodyPr/>
          <a:lstStyle/>
          <a:p>
            <a:pPr algn="ctr"/>
            <a:r>
              <a:rPr lang="en-US" dirty="0"/>
              <a:t>Aquifers and Pipes</a:t>
            </a:r>
          </a:p>
        </p:txBody>
      </p:sp>
      <p:pic>
        <p:nvPicPr>
          <p:cNvPr id="6" name="Picture 5">
            <a:extLst>
              <a:ext uri="{FF2B5EF4-FFF2-40B4-BE49-F238E27FC236}">
                <a16:creationId xmlns:a16="http://schemas.microsoft.com/office/drawing/2014/main" id="{C52D7BA9-6B23-4A48-AF48-FE2EEB440F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45818" y="376584"/>
            <a:ext cx="6452363" cy="4298887"/>
          </a:xfrm>
          <a:prstGeom prst="rect">
            <a:avLst/>
          </a:prstGeom>
        </p:spPr>
      </p:pic>
    </p:spTree>
    <p:extLst>
      <p:ext uri="{BB962C8B-B14F-4D97-AF65-F5344CB8AC3E}">
        <p14:creationId xmlns:p14="http://schemas.microsoft.com/office/powerpoint/2010/main" val="34399305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Aquifer Pathway Element</a:t>
            </a:r>
          </a:p>
        </p:txBody>
      </p:sp>
      <p:sp>
        <p:nvSpPr>
          <p:cNvPr id="3" name="Content Placeholder 2"/>
          <p:cNvSpPr>
            <a:spLocks noGrp="1"/>
          </p:cNvSpPr>
          <p:nvPr>
            <p:ph idx="1"/>
          </p:nvPr>
        </p:nvSpPr>
        <p:spPr>
          <a:xfrm>
            <a:off x="822959" y="1143000"/>
            <a:ext cx="3903277" cy="4726094"/>
          </a:xfrm>
        </p:spPr>
        <p:txBody>
          <a:bodyPr>
            <a:normAutofit/>
          </a:bodyPr>
          <a:lstStyle/>
          <a:p>
            <a:r>
              <a:rPr lang="en-US" altLang="en-US" sz="2400" dirty="0"/>
              <a:t>The Aquifer Pathway represents:</a:t>
            </a:r>
          </a:p>
          <a:p>
            <a:pPr lvl="1"/>
            <a:r>
              <a:rPr lang="en-US" dirty="0"/>
              <a:t>one-dimensional advection, longitudinal dispersion, retardation, decay and ingrowth, transport on suspended particulates</a:t>
            </a:r>
          </a:p>
        </p:txBody>
      </p:sp>
      <p:pic>
        <p:nvPicPr>
          <p:cNvPr id="5" name="Picture 4"/>
          <p:cNvPicPr>
            <a:picLocks noChangeAspect="1"/>
          </p:cNvPicPr>
          <p:nvPr/>
        </p:nvPicPr>
        <p:blipFill>
          <a:blip r:embed="rId2"/>
          <a:stretch>
            <a:fillRect/>
          </a:stretch>
        </p:blipFill>
        <p:spPr>
          <a:xfrm>
            <a:off x="7620000" y="152400"/>
            <a:ext cx="617273" cy="754445"/>
          </a:xfrm>
          <a:prstGeom prst="rect">
            <a:avLst/>
          </a:prstGeom>
        </p:spPr>
      </p:pic>
      <p:pic>
        <p:nvPicPr>
          <p:cNvPr id="4" name="Picture 3">
            <a:extLst>
              <a:ext uri="{FF2B5EF4-FFF2-40B4-BE49-F238E27FC236}">
                <a16:creationId xmlns:a16="http://schemas.microsoft.com/office/drawing/2014/main" id="{57DC03D0-C091-4817-A2C2-EFACC481E860}"/>
              </a:ext>
            </a:extLst>
          </p:cNvPr>
          <p:cNvPicPr>
            <a:picLocks noChangeAspect="1"/>
          </p:cNvPicPr>
          <p:nvPr/>
        </p:nvPicPr>
        <p:blipFill>
          <a:blip r:embed="rId3"/>
          <a:stretch>
            <a:fillRect/>
          </a:stretch>
        </p:blipFill>
        <p:spPr>
          <a:xfrm>
            <a:off x="4884694" y="1143000"/>
            <a:ext cx="3754957" cy="4955522"/>
          </a:xfrm>
          <a:prstGeom prst="rect">
            <a:avLst/>
          </a:prstGeom>
        </p:spPr>
      </p:pic>
    </p:spTree>
    <p:extLst>
      <p:ext uri="{BB962C8B-B14F-4D97-AF65-F5344CB8AC3E}">
        <p14:creationId xmlns:p14="http://schemas.microsoft.com/office/powerpoint/2010/main" val="38279900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Aquifer Pathway Element</a:t>
            </a:r>
          </a:p>
        </p:txBody>
      </p:sp>
      <p:sp>
        <p:nvSpPr>
          <p:cNvPr id="3" name="Content Placeholder 2"/>
          <p:cNvSpPr>
            <a:spLocks noGrp="1"/>
          </p:cNvSpPr>
          <p:nvPr>
            <p:ph idx="1"/>
          </p:nvPr>
        </p:nvSpPr>
        <p:spPr>
          <a:xfrm>
            <a:off x="822959" y="1143001"/>
            <a:ext cx="7532476" cy="4284676"/>
          </a:xfrm>
        </p:spPr>
        <p:txBody>
          <a:bodyPr>
            <a:normAutofit/>
          </a:bodyPr>
          <a:lstStyle/>
          <a:p>
            <a:r>
              <a:rPr lang="en-US" altLang="en-US" sz="2400" dirty="0"/>
              <a:t>Internally, GoldSim uses a series of Cells to create the Aquifer Pathway.</a:t>
            </a:r>
          </a:p>
          <a:p>
            <a:endParaRPr lang="en-US" altLang="en-US" sz="2400" dirty="0"/>
          </a:p>
          <a:p>
            <a:endParaRPr lang="en-US" altLang="en-US" sz="2400" dirty="0"/>
          </a:p>
          <a:p>
            <a:r>
              <a:rPr lang="en-US" altLang="en-US" sz="2400" dirty="0"/>
              <a:t>The advective links are automatically generated in such a way to properly represent longitudinal dispersion (using a finite difference approximation)</a:t>
            </a:r>
          </a:p>
        </p:txBody>
      </p:sp>
      <p:pic>
        <p:nvPicPr>
          <p:cNvPr id="5" name="Picture 4"/>
          <p:cNvPicPr>
            <a:picLocks noChangeAspect="1"/>
          </p:cNvPicPr>
          <p:nvPr/>
        </p:nvPicPr>
        <p:blipFill>
          <a:blip r:embed="rId2"/>
          <a:stretch>
            <a:fillRect/>
          </a:stretch>
        </p:blipFill>
        <p:spPr>
          <a:xfrm>
            <a:off x="7620000" y="152400"/>
            <a:ext cx="617273" cy="754445"/>
          </a:xfrm>
          <a:prstGeom prst="rect">
            <a:avLst/>
          </a:prstGeom>
        </p:spPr>
      </p:pic>
      <p:pic>
        <p:nvPicPr>
          <p:cNvPr id="1026" name="Picture 2">
            <a:extLst>
              <a:ext uri="{FF2B5EF4-FFF2-40B4-BE49-F238E27FC236}">
                <a16:creationId xmlns:a16="http://schemas.microsoft.com/office/drawing/2014/main" id="{FFAD7FFC-4DB6-4975-8431-ED4A3B1DA984}"/>
              </a:ext>
            </a:extLst>
          </p:cNvPr>
          <p:cNvPicPr>
            <a:picLocks noChangeAspect="1" noChangeArrowheads="1"/>
          </p:cNvPicPr>
          <p:nvPr/>
        </p:nvPicPr>
        <p:blipFill>
          <a:blip r:link="rId3">
            <a:extLst>
              <a:ext uri="{28A0092B-C50C-407E-A947-70E740481C1C}">
                <a14:useLocalDpi xmlns:a14="http://schemas.microsoft.com/office/drawing/2010/main" val="0"/>
              </a:ext>
            </a:extLst>
          </a:blip>
          <a:srcRect/>
          <a:stretch>
            <a:fillRect/>
          </a:stretch>
        </p:blipFill>
        <p:spPr bwMode="auto">
          <a:xfrm>
            <a:off x="1060029" y="4394302"/>
            <a:ext cx="6738192" cy="7229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a:extLst>
              <a:ext uri="{FF2B5EF4-FFF2-40B4-BE49-F238E27FC236}">
                <a16:creationId xmlns:a16="http://schemas.microsoft.com/office/drawing/2014/main" id="{C32A3CCA-1FC7-4ACA-9F95-2BA1A98BBE65}"/>
              </a:ext>
            </a:extLst>
          </p:cNvPr>
          <p:cNvPicPr>
            <a:picLocks noChangeAspect="1"/>
          </p:cNvPicPr>
          <p:nvPr/>
        </p:nvPicPr>
        <p:blipFill>
          <a:blip r:embed="rId4"/>
          <a:stretch>
            <a:fillRect/>
          </a:stretch>
        </p:blipFill>
        <p:spPr>
          <a:xfrm>
            <a:off x="579415" y="2122416"/>
            <a:ext cx="7792798" cy="583548"/>
          </a:xfrm>
          <a:prstGeom prst="rect">
            <a:avLst/>
          </a:prstGeom>
        </p:spPr>
      </p:pic>
    </p:spTree>
    <p:extLst>
      <p:ext uri="{BB962C8B-B14F-4D97-AF65-F5344CB8AC3E}">
        <p14:creationId xmlns:p14="http://schemas.microsoft.com/office/powerpoint/2010/main" val="27413232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US" dirty="0"/>
              <a:t>Pipe Pathways</a:t>
            </a:r>
          </a:p>
        </p:txBody>
      </p:sp>
      <p:sp>
        <p:nvSpPr>
          <p:cNvPr id="53251" name="Rectangle 3"/>
          <p:cNvSpPr>
            <a:spLocks noGrp="1" noChangeArrowheads="1"/>
          </p:cNvSpPr>
          <p:nvPr>
            <p:ph idx="1"/>
          </p:nvPr>
        </p:nvSpPr>
        <p:spPr>
          <a:xfrm>
            <a:off x="822959" y="1143000"/>
            <a:ext cx="3550609" cy="4726094"/>
          </a:xfrm>
        </p:spPr>
        <p:txBody>
          <a:bodyPr>
            <a:normAutofit/>
          </a:bodyPr>
          <a:lstStyle/>
          <a:p>
            <a:r>
              <a:rPr lang="en-US" sz="2400" dirty="0"/>
              <a:t>Uses Laplace transforms to represent:</a:t>
            </a:r>
          </a:p>
          <a:p>
            <a:pPr lvl="1"/>
            <a:r>
              <a:rPr lang="en-US" sz="2000" dirty="0"/>
              <a:t>one-dimensional advection, longitudinal dispersion, retardation, decay and ingrowth, transport on suspended particulates</a:t>
            </a:r>
          </a:p>
          <a:p>
            <a:pPr lvl="1"/>
            <a:r>
              <a:rPr lang="en-US" sz="2000" dirty="0">
                <a:solidFill>
                  <a:srgbClr val="FF0000"/>
                </a:solidFill>
              </a:rPr>
              <a:t>Can model matrix diffusion</a:t>
            </a:r>
          </a:p>
        </p:txBody>
      </p:sp>
      <p:pic>
        <p:nvPicPr>
          <p:cNvPr id="2" name="Picture 1">
            <a:extLst>
              <a:ext uri="{FF2B5EF4-FFF2-40B4-BE49-F238E27FC236}">
                <a16:creationId xmlns:a16="http://schemas.microsoft.com/office/drawing/2014/main" id="{0F2B1BB9-007C-44EC-B927-817AA9968F81}"/>
              </a:ext>
            </a:extLst>
          </p:cNvPr>
          <p:cNvPicPr>
            <a:picLocks noChangeAspect="1"/>
          </p:cNvPicPr>
          <p:nvPr/>
        </p:nvPicPr>
        <p:blipFill>
          <a:blip r:embed="rId2"/>
          <a:stretch>
            <a:fillRect/>
          </a:stretch>
        </p:blipFill>
        <p:spPr>
          <a:xfrm>
            <a:off x="4770430" y="1222721"/>
            <a:ext cx="3550610" cy="4726095"/>
          </a:xfrm>
          <a:prstGeom prst="rect">
            <a:avLst/>
          </a:prstGeom>
        </p:spPr>
      </p:pic>
      <p:pic>
        <p:nvPicPr>
          <p:cNvPr id="3" name="Picture 2">
            <a:extLst>
              <a:ext uri="{FF2B5EF4-FFF2-40B4-BE49-F238E27FC236}">
                <a16:creationId xmlns:a16="http://schemas.microsoft.com/office/drawing/2014/main" id="{F962F8EF-5F2C-409E-9E10-7E5D28B94765}"/>
              </a:ext>
            </a:extLst>
          </p:cNvPr>
          <p:cNvPicPr>
            <a:picLocks noChangeAspect="1"/>
          </p:cNvPicPr>
          <p:nvPr/>
        </p:nvPicPr>
        <p:blipFill>
          <a:blip r:embed="rId3"/>
          <a:stretch>
            <a:fillRect/>
          </a:stretch>
        </p:blipFill>
        <p:spPr>
          <a:xfrm>
            <a:off x="7435334" y="156803"/>
            <a:ext cx="619048" cy="752381"/>
          </a:xfrm>
          <a:prstGeom prst="rect">
            <a:avLst/>
          </a:prstGeom>
        </p:spPr>
      </p:pic>
      <p:pic>
        <p:nvPicPr>
          <p:cNvPr id="5" name="Picture 4">
            <a:extLst>
              <a:ext uri="{FF2B5EF4-FFF2-40B4-BE49-F238E27FC236}">
                <a16:creationId xmlns:a16="http://schemas.microsoft.com/office/drawing/2014/main" id="{B9052EF8-F877-4A73-B136-8196E79FD778}"/>
              </a:ext>
            </a:extLst>
          </p:cNvPr>
          <p:cNvPicPr>
            <a:picLocks noChangeAspect="1"/>
          </p:cNvPicPr>
          <p:nvPr/>
        </p:nvPicPr>
        <p:blipFill>
          <a:blip r:embed="rId4"/>
          <a:stretch>
            <a:fillRect/>
          </a:stretch>
        </p:blipFill>
        <p:spPr>
          <a:xfrm>
            <a:off x="748511" y="3949926"/>
            <a:ext cx="3699504" cy="1919168"/>
          </a:xfrm>
          <a:prstGeom prst="rect">
            <a:avLst/>
          </a:prstGeom>
        </p:spPr>
      </p:pic>
    </p:spTree>
    <p:extLst>
      <p:ext uri="{BB962C8B-B14F-4D97-AF65-F5344CB8AC3E}">
        <p14:creationId xmlns:p14="http://schemas.microsoft.com/office/powerpoint/2010/main" val="37734333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3251">
                                            <p:txEl>
                                              <p:pRg st="2" end="2"/>
                                            </p:txEl>
                                          </p:spTgt>
                                        </p:tgtEl>
                                        <p:attrNameLst>
                                          <p:attrName>style.visibility</p:attrName>
                                        </p:attrNameLst>
                                      </p:cBhvr>
                                      <p:to>
                                        <p:strVal val="visible"/>
                                      </p:to>
                                    </p:set>
                                    <p:animEffect transition="in" filter="fade">
                                      <p:cBhvr>
                                        <p:cTn id="7" dur="500"/>
                                        <p:tgtEl>
                                          <p:spTgt spid="53251">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US" dirty="0"/>
              <a:t>Comparison of Approaches</a:t>
            </a:r>
          </a:p>
        </p:txBody>
      </p:sp>
      <p:sp>
        <p:nvSpPr>
          <p:cNvPr id="53251" name="Rectangle 3"/>
          <p:cNvSpPr>
            <a:spLocks noGrp="1" noChangeArrowheads="1"/>
          </p:cNvSpPr>
          <p:nvPr>
            <p:ph idx="1"/>
          </p:nvPr>
        </p:nvSpPr>
        <p:spPr>
          <a:xfrm>
            <a:off x="822959" y="1143000"/>
            <a:ext cx="7543801" cy="5158648"/>
          </a:xfrm>
        </p:spPr>
        <p:txBody>
          <a:bodyPr>
            <a:normAutofit/>
          </a:bodyPr>
          <a:lstStyle/>
          <a:p>
            <a:r>
              <a:rPr lang="en-US" dirty="0">
                <a:solidFill>
                  <a:schemeClr val="tx1"/>
                </a:solidFill>
              </a:rPr>
              <a:t>Pipes</a:t>
            </a:r>
          </a:p>
          <a:p>
            <a:pPr lvl="1"/>
            <a:r>
              <a:rPr lang="en-US" dirty="0">
                <a:solidFill>
                  <a:schemeClr val="tx1"/>
                </a:solidFill>
              </a:rPr>
              <a:t>Can model matrix diffusion</a:t>
            </a:r>
          </a:p>
          <a:p>
            <a:pPr lvl="1"/>
            <a:r>
              <a:rPr lang="en-US" dirty="0">
                <a:solidFill>
                  <a:srgbClr val="00B050"/>
                </a:solidFill>
              </a:rPr>
              <a:t>Cannot apply solubility limits within pathway</a:t>
            </a:r>
          </a:p>
          <a:p>
            <a:pPr lvl="1"/>
            <a:r>
              <a:rPr lang="en-US" dirty="0">
                <a:solidFill>
                  <a:srgbClr val="00B0F0"/>
                </a:solidFill>
              </a:rPr>
              <a:t>Time-varying flow rates cannot be accurately modeled</a:t>
            </a:r>
            <a:endParaRPr lang="en-US" u="sng" dirty="0">
              <a:solidFill>
                <a:srgbClr val="00B0F0"/>
              </a:solidFill>
            </a:endParaRPr>
          </a:p>
          <a:p>
            <a:r>
              <a:rPr lang="en-US" dirty="0">
                <a:solidFill>
                  <a:schemeClr val="tx1"/>
                </a:solidFill>
              </a:rPr>
              <a:t>Aquifers</a:t>
            </a:r>
          </a:p>
          <a:p>
            <a:pPr lvl="1"/>
            <a:r>
              <a:rPr lang="en-US" dirty="0">
                <a:solidFill>
                  <a:schemeClr val="tx1"/>
                </a:solidFill>
              </a:rPr>
              <a:t>Cannot model matrix diffusion</a:t>
            </a:r>
          </a:p>
          <a:p>
            <a:pPr lvl="1"/>
            <a:r>
              <a:rPr lang="en-US" dirty="0">
                <a:solidFill>
                  <a:srgbClr val="00B050"/>
                </a:solidFill>
              </a:rPr>
              <a:t>Can apply solubility limits within pathway</a:t>
            </a:r>
          </a:p>
          <a:p>
            <a:pPr lvl="1"/>
            <a:r>
              <a:rPr lang="en-US" dirty="0">
                <a:solidFill>
                  <a:srgbClr val="00B0F0"/>
                </a:solidFill>
              </a:rPr>
              <a:t>All properties can change with time</a:t>
            </a:r>
            <a:endParaRPr lang="en-US" u="sng" dirty="0">
              <a:solidFill>
                <a:srgbClr val="00B0F0"/>
              </a:solidFill>
            </a:endParaRPr>
          </a:p>
          <a:p>
            <a:r>
              <a:rPr lang="en-US" dirty="0">
                <a:solidFill>
                  <a:srgbClr val="FF0000"/>
                </a:solidFill>
              </a:rPr>
              <a:t>As a general rule, </a:t>
            </a:r>
          </a:p>
          <a:p>
            <a:pPr marL="749808" lvl="1" indent="-457200">
              <a:buFont typeface="+mj-lt"/>
              <a:buAutoNum type="arabicPeriod"/>
            </a:pPr>
            <a:r>
              <a:rPr lang="en-US" dirty="0">
                <a:solidFill>
                  <a:srgbClr val="FF0000"/>
                </a:solidFill>
              </a:rPr>
              <a:t>Use Aquifer unless you need to simulate matrix diffusion</a:t>
            </a:r>
          </a:p>
          <a:p>
            <a:pPr marL="749808" lvl="1" indent="-457200">
              <a:buFont typeface="+mj-lt"/>
              <a:buAutoNum type="arabicPeriod"/>
            </a:pPr>
            <a:r>
              <a:rPr lang="en-US" dirty="0">
                <a:solidFill>
                  <a:srgbClr val="FF0000"/>
                </a:solidFill>
              </a:rPr>
              <a:t>Use Pipe if matrix diffusion is important</a:t>
            </a:r>
          </a:p>
          <a:p>
            <a:pPr marL="749808" lvl="1" indent="-457200">
              <a:buFont typeface="+mj-lt"/>
              <a:buAutoNum type="arabicPeriod"/>
            </a:pPr>
            <a:endParaRPr lang="en-US" dirty="0">
              <a:solidFill>
                <a:srgbClr val="FF0000"/>
              </a:solidFill>
            </a:endParaRPr>
          </a:p>
          <a:p>
            <a:r>
              <a:rPr lang="en-US" dirty="0">
                <a:solidFill>
                  <a:schemeClr val="tx1"/>
                </a:solidFill>
              </a:rPr>
              <a:t>Limitations of both</a:t>
            </a:r>
          </a:p>
          <a:p>
            <a:pPr lvl="1"/>
            <a:r>
              <a:rPr lang="en-US" dirty="0">
                <a:solidFill>
                  <a:schemeClr val="tx1"/>
                </a:solidFill>
              </a:rPr>
              <a:t>Flows should not change rapidly (best suited for steady flows)</a:t>
            </a:r>
          </a:p>
          <a:p>
            <a:pPr marL="201168" lvl="1" indent="0">
              <a:buNone/>
            </a:pPr>
            <a:endParaRPr lang="en-US" u="sng" dirty="0">
              <a:solidFill>
                <a:srgbClr val="00B0F0"/>
              </a:solidFill>
            </a:endParaRPr>
          </a:p>
          <a:p>
            <a:pPr marL="749808" lvl="1" indent="-457200">
              <a:buFont typeface="+mj-lt"/>
              <a:buAutoNum type="arabicPeriod"/>
            </a:pPr>
            <a:endParaRPr lang="en-US" dirty="0">
              <a:solidFill>
                <a:srgbClr val="FF0000"/>
              </a:solidFill>
            </a:endParaRPr>
          </a:p>
        </p:txBody>
      </p:sp>
    </p:spTree>
    <p:extLst>
      <p:ext uri="{BB962C8B-B14F-4D97-AF65-F5344CB8AC3E}">
        <p14:creationId xmlns:p14="http://schemas.microsoft.com/office/powerpoint/2010/main" val="20110435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3251">
                                            <p:txEl>
                                              <p:pRg st="4" end="4"/>
                                            </p:txEl>
                                          </p:spTgt>
                                        </p:tgtEl>
                                        <p:attrNameLst>
                                          <p:attrName>style.visibility</p:attrName>
                                        </p:attrNameLst>
                                      </p:cBhvr>
                                      <p:to>
                                        <p:strVal val="visible"/>
                                      </p:to>
                                    </p:set>
                                    <p:animEffect transition="in" filter="fade">
                                      <p:cBhvr>
                                        <p:cTn id="7" dur="500"/>
                                        <p:tgtEl>
                                          <p:spTgt spid="53251">
                                            <p:txEl>
                                              <p:pRg st="4" end="4"/>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3251">
                                            <p:txEl>
                                              <p:pRg st="5" end="5"/>
                                            </p:txEl>
                                          </p:spTgt>
                                        </p:tgtEl>
                                        <p:attrNameLst>
                                          <p:attrName>style.visibility</p:attrName>
                                        </p:attrNameLst>
                                      </p:cBhvr>
                                      <p:to>
                                        <p:strVal val="visible"/>
                                      </p:to>
                                    </p:set>
                                    <p:animEffect transition="in" filter="fade">
                                      <p:cBhvr>
                                        <p:cTn id="10" dur="500"/>
                                        <p:tgtEl>
                                          <p:spTgt spid="53251">
                                            <p:txEl>
                                              <p:pRg st="5" end="5"/>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53251">
                                            <p:txEl>
                                              <p:pRg st="6" end="6"/>
                                            </p:txEl>
                                          </p:spTgt>
                                        </p:tgtEl>
                                        <p:attrNameLst>
                                          <p:attrName>style.visibility</p:attrName>
                                        </p:attrNameLst>
                                      </p:cBhvr>
                                      <p:to>
                                        <p:strVal val="visible"/>
                                      </p:to>
                                    </p:set>
                                    <p:animEffect transition="in" filter="fade">
                                      <p:cBhvr>
                                        <p:cTn id="13" dur="500"/>
                                        <p:tgtEl>
                                          <p:spTgt spid="53251">
                                            <p:txEl>
                                              <p:pRg st="6" end="6"/>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53251">
                                            <p:txEl>
                                              <p:pRg st="7" end="7"/>
                                            </p:txEl>
                                          </p:spTgt>
                                        </p:tgtEl>
                                        <p:attrNameLst>
                                          <p:attrName>style.visibility</p:attrName>
                                        </p:attrNameLst>
                                      </p:cBhvr>
                                      <p:to>
                                        <p:strVal val="visible"/>
                                      </p:to>
                                    </p:set>
                                    <p:animEffect transition="in" filter="fade">
                                      <p:cBhvr>
                                        <p:cTn id="16" dur="500"/>
                                        <p:tgtEl>
                                          <p:spTgt spid="53251">
                                            <p:txEl>
                                              <p:pRg st="7" end="7"/>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53251">
                                            <p:txEl>
                                              <p:pRg st="8" end="8"/>
                                            </p:txEl>
                                          </p:spTgt>
                                        </p:tgtEl>
                                        <p:attrNameLst>
                                          <p:attrName>style.visibility</p:attrName>
                                        </p:attrNameLst>
                                      </p:cBhvr>
                                      <p:to>
                                        <p:strVal val="visible"/>
                                      </p:to>
                                    </p:set>
                                    <p:animEffect transition="in" filter="fade">
                                      <p:cBhvr>
                                        <p:cTn id="21" dur="500"/>
                                        <p:tgtEl>
                                          <p:spTgt spid="53251">
                                            <p:txEl>
                                              <p:pRg st="8" end="8"/>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53251">
                                            <p:txEl>
                                              <p:pRg st="9" end="9"/>
                                            </p:txEl>
                                          </p:spTgt>
                                        </p:tgtEl>
                                        <p:attrNameLst>
                                          <p:attrName>style.visibility</p:attrName>
                                        </p:attrNameLst>
                                      </p:cBhvr>
                                      <p:to>
                                        <p:strVal val="visible"/>
                                      </p:to>
                                    </p:set>
                                    <p:animEffect transition="in" filter="fade">
                                      <p:cBhvr>
                                        <p:cTn id="24" dur="500"/>
                                        <p:tgtEl>
                                          <p:spTgt spid="53251">
                                            <p:txEl>
                                              <p:pRg st="9" end="9"/>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53251">
                                            <p:txEl>
                                              <p:pRg st="10" end="10"/>
                                            </p:txEl>
                                          </p:spTgt>
                                        </p:tgtEl>
                                        <p:attrNameLst>
                                          <p:attrName>style.visibility</p:attrName>
                                        </p:attrNameLst>
                                      </p:cBhvr>
                                      <p:to>
                                        <p:strVal val="visible"/>
                                      </p:to>
                                    </p:set>
                                    <p:animEffect transition="in" filter="fade">
                                      <p:cBhvr>
                                        <p:cTn id="27" dur="500"/>
                                        <p:tgtEl>
                                          <p:spTgt spid="53251">
                                            <p:txEl>
                                              <p:pRg st="10" end="10"/>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53251">
                                            <p:txEl>
                                              <p:pRg st="12" end="12"/>
                                            </p:txEl>
                                          </p:spTgt>
                                        </p:tgtEl>
                                        <p:attrNameLst>
                                          <p:attrName>style.visibility</p:attrName>
                                        </p:attrNameLst>
                                      </p:cBhvr>
                                      <p:to>
                                        <p:strVal val="visible"/>
                                      </p:to>
                                    </p:set>
                                    <p:animEffect transition="in" filter="fade">
                                      <p:cBhvr>
                                        <p:cTn id="30" dur="500"/>
                                        <p:tgtEl>
                                          <p:spTgt spid="53251">
                                            <p:txEl>
                                              <p:pRg st="12" end="12"/>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53251">
                                            <p:txEl>
                                              <p:pRg st="13" end="13"/>
                                            </p:txEl>
                                          </p:spTgt>
                                        </p:tgtEl>
                                        <p:attrNameLst>
                                          <p:attrName>style.visibility</p:attrName>
                                        </p:attrNameLst>
                                      </p:cBhvr>
                                      <p:to>
                                        <p:strVal val="visible"/>
                                      </p:to>
                                    </p:set>
                                    <p:animEffect transition="in" filter="fade">
                                      <p:cBhvr>
                                        <p:cTn id="33" dur="500"/>
                                        <p:tgtEl>
                                          <p:spTgt spid="53251">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285751"/>
            <a:ext cx="7185414" cy="838200"/>
          </a:xfrm>
        </p:spPr>
        <p:txBody>
          <a:bodyPr>
            <a:normAutofit fontScale="90000"/>
          </a:bodyPr>
          <a:lstStyle/>
          <a:p>
            <a:pPr algn="ctr"/>
            <a:r>
              <a:rPr lang="en-US" dirty="0"/>
              <a:t>The GoldSim Contaminant Transport Module</a:t>
            </a:r>
          </a:p>
        </p:txBody>
      </p:sp>
      <p:sp>
        <p:nvSpPr>
          <p:cNvPr id="3" name="Content Placeholder 2"/>
          <p:cNvSpPr>
            <a:spLocks noGrp="1"/>
          </p:cNvSpPr>
          <p:nvPr>
            <p:ph idx="1"/>
          </p:nvPr>
        </p:nvSpPr>
        <p:spPr>
          <a:xfrm>
            <a:off x="822959" y="1142999"/>
            <a:ext cx="7543801" cy="5019675"/>
          </a:xfrm>
        </p:spPr>
        <p:txBody>
          <a:bodyPr>
            <a:normAutofit/>
          </a:bodyPr>
          <a:lstStyle/>
          <a:p>
            <a:pPr lvl="1"/>
            <a:r>
              <a:rPr lang="en-US" sz="2400" dirty="0"/>
              <a:t>The module is used to simulate the movement of mass (typically contaminants) through natural (and engineered) systems</a:t>
            </a:r>
          </a:p>
          <a:p>
            <a:pPr lvl="1"/>
            <a:r>
              <a:rPr lang="en-US" sz="2400" dirty="0"/>
              <a:t>Produces predictions of </a:t>
            </a:r>
            <a:r>
              <a:rPr lang="en-US" sz="2400" dirty="0">
                <a:solidFill>
                  <a:srgbClr val="FF0000"/>
                </a:solidFill>
              </a:rPr>
              <a:t>mass transport rates </a:t>
            </a:r>
            <a:r>
              <a:rPr lang="en-US" sz="2400" dirty="0"/>
              <a:t>at defined locations, </a:t>
            </a:r>
            <a:r>
              <a:rPr lang="en-US" sz="2400" dirty="0">
                <a:solidFill>
                  <a:srgbClr val="FF0000"/>
                </a:solidFill>
              </a:rPr>
              <a:t>concentrations</a:t>
            </a:r>
            <a:r>
              <a:rPr lang="en-US" sz="2400" dirty="0"/>
              <a:t> in specified environmental media (e.g., water, soil), and </a:t>
            </a:r>
            <a:r>
              <a:rPr lang="en-US" sz="2400" dirty="0">
                <a:solidFill>
                  <a:srgbClr val="FF0000"/>
                </a:solidFill>
              </a:rPr>
              <a:t>impacts</a:t>
            </a:r>
            <a:r>
              <a:rPr lang="en-US" sz="2400" dirty="0"/>
              <a:t> to defined human receptors (e.g., dose, health risk)</a:t>
            </a:r>
            <a:endParaRPr lang="en-US" sz="2000" dirty="0"/>
          </a:p>
          <a:p>
            <a:pPr lvl="1"/>
            <a:r>
              <a:rPr lang="en-US" sz="2400" dirty="0"/>
              <a:t>Processes that can be simulated include </a:t>
            </a:r>
            <a:r>
              <a:rPr lang="en-US" sz="2400" dirty="0">
                <a:solidFill>
                  <a:srgbClr val="FF0000"/>
                </a:solidFill>
              </a:rPr>
              <a:t>mixing</a:t>
            </a:r>
            <a:r>
              <a:rPr lang="en-US" sz="2400" dirty="0"/>
              <a:t>, </a:t>
            </a:r>
            <a:r>
              <a:rPr lang="en-US" sz="2400" dirty="0">
                <a:solidFill>
                  <a:srgbClr val="FF0000"/>
                </a:solidFill>
              </a:rPr>
              <a:t>solubility</a:t>
            </a:r>
            <a:r>
              <a:rPr lang="en-US" sz="2400" dirty="0"/>
              <a:t> constraints, </a:t>
            </a:r>
            <a:r>
              <a:rPr lang="en-US" sz="2400" dirty="0">
                <a:solidFill>
                  <a:srgbClr val="FF0000"/>
                </a:solidFill>
              </a:rPr>
              <a:t>sorption</a:t>
            </a:r>
            <a:r>
              <a:rPr lang="en-US" sz="2400" dirty="0"/>
              <a:t>, </a:t>
            </a:r>
            <a:r>
              <a:rPr lang="en-US" sz="2400" dirty="0">
                <a:solidFill>
                  <a:srgbClr val="FF0000"/>
                </a:solidFill>
              </a:rPr>
              <a:t>advection</a:t>
            </a:r>
            <a:r>
              <a:rPr lang="en-US" sz="2400" dirty="0"/>
              <a:t>, </a:t>
            </a:r>
            <a:r>
              <a:rPr lang="en-US" sz="2400" dirty="0">
                <a:solidFill>
                  <a:srgbClr val="FF0000"/>
                </a:solidFill>
              </a:rPr>
              <a:t>dispersion</a:t>
            </a:r>
            <a:r>
              <a:rPr lang="en-US" sz="2400" dirty="0"/>
              <a:t>, </a:t>
            </a:r>
            <a:r>
              <a:rPr lang="en-US" sz="2400" dirty="0">
                <a:solidFill>
                  <a:srgbClr val="FF0000"/>
                </a:solidFill>
              </a:rPr>
              <a:t>diffusion</a:t>
            </a:r>
            <a:r>
              <a:rPr lang="en-US" sz="2400" dirty="0"/>
              <a:t>, and chemical </a:t>
            </a:r>
            <a:r>
              <a:rPr lang="en-US" sz="2400" dirty="0">
                <a:solidFill>
                  <a:srgbClr val="FF0000"/>
                </a:solidFill>
              </a:rPr>
              <a:t>reactions</a:t>
            </a:r>
            <a:r>
              <a:rPr lang="en-US" sz="2400" dirty="0"/>
              <a:t> and radioactive </a:t>
            </a:r>
            <a:r>
              <a:rPr lang="en-US" sz="2400" dirty="0">
                <a:solidFill>
                  <a:srgbClr val="FF0000"/>
                </a:solidFill>
              </a:rPr>
              <a:t>decay and ingrowth</a:t>
            </a:r>
          </a:p>
          <a:p>
            <a:pPr lvl="1"/>
            <a:r>
              <a:rPr lang="en-US" sz="2400" dirty="0">
                <a:solidFill>
                  <a:schemeClr val="accent5">
                    <a:lumMod val="50000"/>
                  </a:schemeClr>
                </a:solidFill>
              </a:rPr>
              <a:t>This webinar focuses on those features that can be used to simulate one-dimensional advective-dispersive transport (e.g., in aquifers or streams)</a:t>
            </a:r>
          </a:p>
        </p:txBody>
      </p:sp>
    </p:spTree>
    <p:extLst>
      <p:ext uri="{BB962C8B-B14F-4D97-AF65-F5344CB8AC3E}">
        <p14:creationId xmlns:p14="http://schemas.microsoft.com/office/powerpoint/2010/main" val="22843811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normAutofit fontScale="90000"/>
          </a:bodyPr>
          <a:lstStyle/>
          <a:p>
            <a:r>
              <a:rPr lang="en-US" dirty="0"/>
              <a:t>How Do You Define the Flow Area?</a:t>
            </a:r>
          </a:p>
        </p:txBody>
      </p:sp>
      <p:sp>
        <p:nvSpPr>
          <p:cNvPr id="53251" name="Rectangle 3"/>
          <p:cNvSpPr>
            <a:spLocks noGrp="1" noChangeArrowheads="1"/>
          </p:cNvSpPr>
          <p:nvPr>
            <p:ph idx="1"/>
          </p:nvPr>
        </p:nvSpPr>
        <p:spPr>
          <a:xfrm>
            <a:off x="822959" y="1143000"/>
            <a:ext cx="7543801" cy="5092700"/>
          </a:xfrm>
        </p:spPr>
        <p:txBody>
          <a:bodyPr>
            <a:normAutofit fontScale="92500" lnSpcReduction="20000"/>
          </a:bodyPr>
          <a:lstStyle/>
          <a:p>
            <a:pPr>
              <a:buFont typeface="Arial" panose="020B0604020202020204" pitchFamily="34" charset="0"/>
              <a:buChar char="•"/>
            </a:pPr>
            <a:r>
              <a:rPr lang="en-US" sz="2400" dirty="0">
                <a:solidFill>
                  <a:schemeClr val="tx1"/>
                </a:solidFill>
              </a:rPr>
              <a:t>A 1-D pathway is essentially a tube.</a:t>
            </a:r>
          </a:p>
          <a:p>
            <a:pPr>
              <a:buFont typeface="Arial" panose="020B0604020202020204" pitchFamily="34" charset="0"/>
              <a:buChar char="•"/>
            </a:pPr>
            <a:r>
              <a:rPr lang="en-US" sz="2400" dirty="0">
                <a:solidFill>
                  <a:schemeClr val="tx1"/>
                </a:solidFill>
              </a:rPr>
              <a:t>But a plume is not a stream tube.  That is, the cross-sectional area of the plume (and the flow rate in the plume) changes (generally increasing) with distance from source</a:t>
            </a:r>
          </a:p>
          <a:p>
            <a:pPr>
              <a:buFont typeface="Arial" panose="020B0604020202020204" pitchFamily="34" charset="0"/>
              <a:buChar char="•"/>
            </a:pPr>
            <a:endParaRPr lang="en-US" dirty="0">
              <a:solidFill>
                <a:schemeClr val="tx1"/>
              </a:solidFill>
            </a:endParaRPr>
          </a:p>
          <a:p>
            <a:pPr>
              <a:buFont typeface="Arial" panose="020B0604020202020204" pitchFamily="34" charset="0"/>
              <a:buChar char="•"/>
            </a:pPr>
            <a:endParaRPr lang="en-US" dirty="0">
              <a:solidFill>
                <a:schemeClr val="tx1"/>
              </a:solidFill>
            </a:endParaRPr>
          </a:p>
          <a:p>
            <a:pPr>
              <a:buFont typeface="Arial" panose="020B0604020202020204" pitchFamily="34" charset="0"/>
              <a:buChar char="•"/>
            </a:pPr>
            <a:endParaRPr lang="en-US" dirty="0">
              <a:solidFill>
                <a:schemeClr val="tx1"/>
              </a:solidFill>
            </a:endParaRPr>
          </a:p>
          <a:p>
            <a:pPr>
              <a:buFont typeface="Arial" panose="020B0604020202020204" pitchFamily="34" charset="0"/>
              <a:buChar char="•"/>
            </a:pPr>
            <a:endParaRPr lang="en-US" dirty="0">
              <a:solidFill>
                <a:schemeClr val="tx1"/>
              </a:solidFill>
            </a:endParaRPr>
          </a:p>
          <a:p>
            <a:pPr>
              <a:buFont typeface="Arial" panose="020B0604020202020204" pitchFamily="34" charset="0"/>
              <a:buChar char="•"/>
            </a:pPr>
            <a:endParaRPr lang="en-US" dirty="0">
              <a:solidFill>
                <a:schemeClr val="tx1"/>
              </a:solidFill>
            </a:endParaRPr>
          </a:p>
          <a:p>
            <a:pPr>
              <a:buFont typeface="Arial" panose="020B0604020202020204" pitchFamily="34" charset="0"/>
              <a:buChar char="•"/>
            </a:pPr>
            <a:r>
              <a:rPr lang="en-US" sz="2400" dirty="0">
                <a:solidFill>
                  <a:schemeClr val="tx1"/>
                </a:solidFill>
              </a:rPr>
              <a:t>So what values should we use for the Flow Area? </a:t>
            </a:r>
          </a:p>
          <a:p>
            <a:pPr>
              <a:buFont typeface="Arial" panose="020B0604020202020204" pitchFamily="34" charset="0"/>
              <a:buChar char="•"/>
            </a:pPr>
            <a:r>
              <a:rPr lang="en-US" sz="2400" dirty="0">
                <a:solidFill>
                  <a:schemeClr val="tx1"/>
                </a:solidFill>
              </a:rPr>
              <a:t>The Flow Area is actually somewhat arbitrary.  As long as the Flow Rate and Flow Area are defined consistently (Q = </a:t>
            </a:r>
            <a:r>
              <a:rPr lang="en-US" sz="2400" dirty="0" err="1">
                <a:solidFill>
                  <a:schemeClr val="tx1"/>
                </a:solidFill>
              </a:rPr>
              <a:t>KiA</a:t>
            </a:r>
            <a:r>
              <a:rPr lang="en-US" sz="2400" dirty="0">
                <a:solidFill>
                  <a:schemeClr val="tx1"/>
                </a:solidFill>
              </a:rPr>
              <a:t>), they do not affect the mass breakthrough</a:t>
            </a:r>
          </a:p>
          <a:p>
            <a:pPr lvl="1"/>
            <a:r>
              <a:rPr lang="en-US" dirty="0">
                <a:solidFill>
                  <a:schemeClr val="tx1"/>
                </a:solidFill>
              </a:rPr>
              <a:t>They do, however, affect the “average concentration” (which is almost never of interest).</a:t>
            </a:r>
          </a:p>
        </p:txBody>
      </p:sp>
      <p:pic>
        <p:nvPicPr>
          <p:cNvPr id="4" name="Picture 3" descr="A picture containing screenshot, monitor&#10;&#10;Description automatically generated">
            <a:extLst>
              <a:ext uri="{FF2B5EF4-FFF2-40B4-BE49-F238E27FC236}">
                <a16:creationId xmlns:a16="http://schemas.microsoft.com/office/drawing/2014/main" id="{DE2BAC34-54C0-464F-9AB4-518338556E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23011" y="2346886"/>
            <a:ext cx="5704762" cy="1990476"/>
          </a:xfrm>
          <a:prstGeom prst="rect">
            <a:avLst/>
          </a:prstGeom>
        </p:spPr>
      </p:pic>
    </p:spTree>
    <p:extLst>
      <p:ext uri="{BB962C8B-B14F-4D97-AF65-F5344CB8AC3E}">
        <p14:creationId xmlns:p14="http://schemas.microsoft.com/office/powerpoint/2010/main" val="36859487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3251">
                                            <p:txEl>
                                              <p:pRg st="7" end="7"/>
                                            </p:txEl>
                                          </p:spTgt>
                                        </p:tgtEl>
                                        <p:attrNameLst>
                                          <p:attrName>style.visibility</p:attrName>
                                        </p:attrNameLst>
                                      </p:cBhvr>
                                      <p:to>
                                        <p:strVal val="visible"/>
                                      </p:to>
                                    </p:set>
                                    <p:animEffect transition="in" filter="fade">
                                      <p:cBhvr>
                                        <p:cTn id="12" dur="500"/>
                                        <p:tgtEl>
                                          <p:spTgt spid="53251">
                                            <p:txEl>
                                              <p:pRg st="7" end="7"/>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3251">
                                            <p:txEl>
                                              <p:pRg st="8" end="8"/>
                                            </p:txEl>
                                          </p:spTgt>
                                        </p:tgtEl>
                                        <p:attrNameLst>
                                          <p:attrName>style.visibility</p:attrName>
                                        </p:attrNameLst>
                                      </p:cBhvr>
                                      <p:to>
                                        <p:strVal val="visible"/>
                                      </p:to>
                                    </p:set>
                                    <p:animEffect transition="in" filter="fade">
                                      <p:cBhvr>
                                        <p:cTn id="17" dur="500"/>
                                        <p:tgtEl>
                                          <p:spTgt spid="53251">
                                            <p:txEl>
                                              <p:pRg st="8" end="8"/>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3251">
                                            <p:txEl>
                                              <p:pRg st="9" end="9"/>
                                            </p:txEl>
                                          </p:spTgt>
                                        </p:tgtEl>
                                        <p:attrNameLst>
                                          <p:attrName>style.visibility</p:attrName>
                                        </p:attrNameLst>
                                      </p:cBhvr>
                                      <p:to>
                                        <p:strVal val="visible"/>
                                      </p:to>
                                    </p:set>
                                    <p:animEffect transition="in" filter="fade">
                                      <p:cBhvr>
                                        <p:cTn id="22" dur="500"/>
                                        <p:tgtEl>
                                          <p:spTgt spid="53251">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US" dirty="0"/>
              <a:t>Computing Concentrations</a:t>
            </a:r>
          </a:p>
        </p:txBody>
      </p:sp>
      <p:sp>
        <p:nvSpPr>
          <p:cNvPr id="53251" name="Rectangle 3"/>
          <p:cNvSpPr>
            <a:spLocks noGrp="1" noChangeArrowheads="1"/>
          </p:cNvSpPr>
          <p:nvPr>
            <p:ph idx="1"/>
          </p:nvPr>
        </p:nvSpPr>
        <p:spPr/>
        <p:txBody>
          <a:bodyPr>
            <a:normAutofit/>
          </a:bodyPr>
          <a:lstStyle/>
          <a:p>
            <a:pPr>
              <a:buFont typeface="Arial" panose="020B0604020202020204" pitchFamily="34" charset="0"/>
              <a:buChar char="•"/>
            </a:pPr>
            <a:r>
              <a:rPr lang="en-US" sz="2400" dirty="0">
                <a:solidFill>
                  <a:schemeClr val="tx1"/>
                </a:solidFill>
              </a:rPr>
              <a:t>Concentrations represent spatially-averaged concentration exiting the pathway</a:t>
            </a:r>
          </a:p>
          <a:p>
            <a:pPr>
              <a:buFont typeface="Arial" panose="020B0604020202020204" pitchFamily="34" charset="0"/>
              <a:buChar char="•"/>
            </a:pPr>
            <a:r>
              <a:rPr lang="en-US" sz="2400" dirty="0">
                <a:solidFill>
                  <a:schemeClr val="tx1"/>
                </a:solidFill>
              </a:rPr>
              <a:t>What if you want a concentration at a specific point?</a:t>
            </a:r>
          </a:p>
          <a:p>
            <a:pPr lvl="1"/>
            <a:r>
              <a:rPr lang="en-US" sz="2200" dirty="0">
                <a:solidFill>
                  <a:schemeClr val="tx1"/>
                </a:solidFill>
              </a:rPr>
              <a:t>Of questionable value, but you can do this…</a:t>
            </a:r>
          </a:p>
        </p:txBody>
      </p:sp>
      <p:sp>
        <p:nvSpPr>
          <p:cNvPr id="6" name="Rectangle 3">
            <a:extLst>
              <a:ext uri="{FF2B5EF4-FFF2-40B4-BE49-F238E27FC236}">
                <a16:creationId xmlns:a16="http://schemas.microsoft.com/office/drawing/2014/main" id="{C0B031CD-5D13-4A07-9645-5DC73178CA7A}"/>
              </a:ext>
            </a:extLst>
          </p:cNvPr>
          <p:cNvSpPr txBox="1">
            <a:spLocks noChangeArrowheads="1"/>
          </p:cNvSpPr>
          <p:nvPr/>
        </p:nvSpPr>
        <p:spPr>
          <a:xfrm>
            <a:off x="812800" y="3189760"/>
            <a:ext cx="7454900" cy="2334740"/>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Tx/>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Tx/>
              <a:buFont typeface="Arial" panose="020B0604020202020204"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buFont typeface="Arial" panose="020B0604020202020204" pitchFamily="34" charset="0"/>
              <a:buChar char="•"/>
            </a:pPr>
            <a:r>
              <a:rPr lang="en-US" sz="2400" dirty="0">
                <a:solidFill>
                  <a:srgbClr val="FF0000"/>
                </a:solidFill>
              </a:rPr>
              <a:t>Plume function </a:t>
            </a:r>
            <a:r>
              <a:rPr lang="en-US" sz="2400" dirty="0">
                <a:solidFill>
                  <a:schemeClr val="tx1"/>
                </a:solidFill>
              </a:rPr>
              <a:t>has eleven arguments</a:t>
            </a:r>
          </a:p>
          <a:p>
            <a:pPr lvl="1"/>
            <a:r>
              <a:rPr lang="en-US" sz="2000" dirty="0"/>
              <a:t>Uses analytical solution to return a correction factor which can be used to multiply the Aquifer and Pipe concentration output </a:t>
            </a:r>
          </a:p>
          <a:p>
            <a:pPr lvl="1"/>
            <a:r>
              <a:rPr lang="en-US" sz="2000" dirty="0"/>
              <a:t>This converts the spatially-averaged concentration to a concentration at an observation point</a:t>
            </a:r>
            <a:endParaRPr lang="en-US" sz="2000" dirty="0">
              <a:solidFill>
                <a:schemeClr val="tx1"/>
              </a:solidFill>
            </a:endParaRPr>
          </a:p>
        </p:txBody>
      </p:sp>
    </p:spTree>
    <p:extLst>
      <p:ext uri="{BB962C8B-B14F-4D97-AF65-F5344CB8AC3E}">
        <p14:creationId xmlns:p14="http://schemas.microsoft.com/office/powerpoint/2010/main" val="35081817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US" dirty="0"/>
              <a:t>Plume Function</a:t>
            </a:r>
          </a:p>
        </p:txBody>
      </p:sp>
      <p:pic>
        <p:nvPicPr>
          <p:cNvPr id="2" name="Picture 1">
            <a:extLst>
              <a:ext uri="{FF2B5EF4-FFF2-40B4-BE49-F238E27FC236}">
                <a16:creationId xmlns:a16="http://schemas.microsoft.com/office/drawing/2014/main" id="{28EF55D2-8E18-4A63-859C-65E89D643F99}"/>
              </a:ext>
            </a:extLst>
          </p:cNvPr>
          <p:cNvPicPr>
            <a:picLocks noChangeAspect="1"/>
          </p:cNvPicPr>
          <p:nvPr/>
        </p:nvPicPr>
        <p:blipFill>
          <a:blip r:embed="rId2"/>
          <a:stretch>
            <a:fillRect/>
          </a:stretch>
        </p:blipFill>
        <p:spPr>
          <a:xfrm>
            <a:off x="372622" y="1879967"/>
            <a:ext cx="4590476" cy="2933333"/>
          </a:xfrm>
          <a:prstGeom prst="rect">
            <a:avLst/>
          </a:prstGeom>
        </p:spPr>
      </p:pic>
      <p:sp>
        <p:nvSpPr>
          <p:cNvPr id="9" name="TextBox 8">
            <a:extLst>
              <a:ext uri="{FF2B5EF4-FFF2-40B4-BE49-F238E27FC236}">
                <a16:creationId xmlns:a16="http://schemas.microsoft.com/office/drawing/2014/main" id="{6F2B4A6B-BE98-4F2F-9838-04A8A53E4B56}"/>
              </a:ext>
            </a:extLst>
          </p:cNvPr>
          <p:cNvSpPr txBox="1"/>
          <p:nvPr/>
        </p:nvSpPr>
        <p:spPr>
          <a:xfrm>
            <a:off x="5003800" y="1384300"/>
            <a:ext cx="3898900" cy="4555093"/>
          </a:xfrm>
          <a:prstGeom prst="rect">
            <a:avLst/>
          </a:prstGeom>
          <a:noFill/>
        </p:spPr>
        <p:txBody>
          <a:bodyPr wrap="square">
            <a:spAutoFit/>
          </a:bodyPr>
          <a:lstStyle/>
          <a:p>
            <a:pPr marL="342900" marR="0" lvl="0" indent="-342900">
              <a:spcBef>
                <a:spcPts val="575"/>
              </a:spcBef>
              <a:spcAft>
                <a:spcPts val="0"/>
              </a:spcAft>
              <a:buFont typeface="Symbol" panose="05050102010706020507" pitchFamily="18" charset="2"/>
              <a:buChar char=""/>
              <a:tabLst>
                <a:tab pos="228600" algn="l"/>
                <a:tab pos="457200" algn="l"/>
              </a:tabLst>
            </a:pPr>
            <a:r>
              <a:rPr lang="en-US" sz="1600" dirty="0">
                <a:effectLst/>
                <a:latin typeface="Times New Roman" panose="02020603050405020304" pitchFamily="18" charset="0"/>
                <a:ea typeface="Times New Roman" panose="02020603050405020304" pitchFamily="18" charset="0"/>
              </a:rPr>
              <a:t>Pathway Length (1)</a:t>
            </a:r>
          </a:p>
          <a:p>
            <a:pPr marL="342900" marR="0" lvl="0" indent="-342900">
              <a:spcBef>
                <a:spcPts val="575"/>
              </a:spcBef>
              <a:spcAft>
                <a:spcPts val="0"/>
              </a:spcAft>
              <a:buFont typeface="Symbol" panose="05050102010706020507" pitchFamily="18" charset="2"/>
              <a:buChar char=""/>
              <a:tabLst>
                <a:tab pos="228600" algn="l"/>
                <a:tab pos="457200" algn="l"/>
              </a:tabLst>
            </a:pPr>
            <a:r>
              <a:rPr lang="en-US" sz="1600" dirty="0">
                <a:effectLst/>
                <a:latin typeface="Times New Roman" panose="02020603050405020304" pitchFamily="18" charset="0"/>
                <a:ea typeface="Times New Roman" panose="02020603050405020304" pitchFamily="18" charset="0"/>
              </a:rPr>
              <a:t>Pathway cross-sectional Area</a:t>
            </a:r>
          </a:p>
          <a:p>
            <a:pPr marL="342900" marR="0" lvl="0" indent="-342900">
              <a:spcBef>
                <a:spcPts val="575"/>
              </a:spcBef>
              <a:spcAft>
                <a:spcPts val="0"/>
              </a:spcAft>
              <a:buFont typeface="Symbol" panose="05050102010706020507" pitchFamily="18" charset="2"/>
              <a:buChar char=""/>
              <a:tabLst>
                <a:tab pos="228600" algn="l"/>
                <a:tab pos="457200" algn="l"/>
              </a:tabLst>
            </a:pPr>
            <a:r>
              <a:rPr lang="en-US" sz="1600" dirty="0">
                <a:effectLst/>
                <a:latin typeface="Times New Roman" panose="02020603050405020304" pitchFamily="18" charset="0"/>
                <a:ea typeface="Times New Roman" panose="02020603050405020304" pitchFamily="18" charset="0"/>
              </a:rPr>
              <a:t>Source Length (2)</a:t>
            </a:r>
          </a:p>
          <a:p>
            <a:pPr marL="342900" marR="0" lvl="0" indent="-342900">
              <a:spcBef>
                <a:spcPts val="575"/>
              </a:spcBef>
              <a:spcAft>
                <a:spcPts val="0"/>
              </a:spcAft>
              <a:buFont typeface="Symbol" panose="05050102010706020507" pitchFamily="18" charset="2"/>
              <a:buChar char=""/>
              <a:tabLst>
                <a:tab pos="228600" algn="l"/>
                <a:tab pos="457200" algn="l"/>
              </a:tabLst>
            </a:pPr>
            <a:r>
              <a:rPr lang="en-US" sz="1600" dirty="0">
                <a:effectLst/>
                <a:latin typeface="Times New Roman" panose="02020603050405020304" pitchFamily="18" charset="0"/>
                <a:ea typeface="Times New Roman" panose="02020603050405020304" pitchFamily="18" charset="0"/>
              </a:rPr>
              <a:t>Depth (vertical distance) from the ground surface (or top of the flowing zone) to the observation point (3)</a:t>
            </a:r>
          </a:p>
          <a:p>
            <a:pPr marL="342900" marR="0" lvl="0" indent="-342900">
              <a:spcBef>
                <a:spcPts val="575"/>
              </a:spcBef>
              <a:spcAft>
                <a:spcPts val="0"/>
              </a:spcAft>
              <a:buFont typeface="Symbol" panose="05050102010706020507" pitchFamily="18" charset="2"/>
              <a:buChar char=""/>
              <a:tabLst>
                <a:tab pos="228600" algn="l"/>
                <a:tab pos="457200" algn="l"/>
              </a:tabLst>
            </a:pPr>
            <a:r>
              <a:rPr lang="en-US" sz="1600" dirty="0">
                <a:effectLst/>
                <a:latin typeface="Times New Roman" panose="02020603050405020304" pitchFamily="18" charset="0"/>
                <a:ea typeface="Times New Roman" panose="02020603050405020304" pitchFamily="18" charset="0"/>
              </a:rPr>
              <a:t>Horizontal (transverse) distance from the source center to the observation point (4)</a:t>
            </a:r>
          </a:p>
          <a:p>
            <a:pPr marL="342900" marR="0" lvl="0" indent="-342900">
              <a:spcBef>
                <a:spcPts val="575"/>
              </a:spcBef>
              <a:spcAft>
                <a:spcPts val="0"/>
              </a:spcAft>
              <a:buFont typeface="Symbol" panose="05050102010706020507" pitchFamily="18" charset="2"/>
              <a:buChar char=""/>
              <a:tabLst>
                <a:tab pos="228600" algn="l"/>
                <a:tab pos="457200" algn="l"/>
              </a:tabLst>
            </a:pPr>
            <a:r>
              <a:rPr lang="en-US" sz="1600" dirty="0">
                <a:effectLst/>
                <a:latin typeface="Times New Roman" panose="02020603050405020304" pitchFamily="18" charset="0"/>
                <a:ea typeface="Times New Roman" panose="02020603050405020304" pitchFamily="18" charset="0"/>
              </a:rPr>
              <a:t>Depth of the top of the source (5)</a:t>
            </a:r>
          </a:p>
          <a:p>
            <a:pPr marL="342900" marR="0" lvl="0" indent="-342900">
              <a:spcBef>
                <a:spcPts val="575"/>
              </a:spcBef>
              <a:spcAft>
                <a:spcPts val="0"/>
              </a:spcAft>
              <a:buFont typeface="Symbol" panose="05050102010706020507" pitchFamily="18" charset="2"/>
              <a:buChar char=""/>
              <a:tabLst>
                <a:tab pos="228600" algn="l"/>
                <a:tab pos="457200" algn="l"/>
              </a:tabLst>
            </a:pPr>
            <a:r>
              <a:rPr lang="en-US" sz="1600" dirty="0">
                <a:effectLst/>
                <a:latin typeface="Times New Roman" panose="02020603050405020304" pitchFamily="18" charset="0"/>
                <a:ea typeface="Times New Roman" panose="02020603050405020304" pitchFamily="18" charset="0"/>
              </a:rPr>
              <a:t>Width of the source (6)</a:t>
            </a:r>
          </a:p>
          <a:p>
            <a:pPr marL="342900" marR="0" lvl="0" indent="-342900">
              <a:spcBef>
                <a:spcPts val="575"/>
              </a:spcBef>
              <a:spcAft>
                <a:spcPts val="0"/>
              </a:spcAft>
              <a:buFont typeface="Symbol" panose="05050102010706020507" pitchFamily="18" charset="2"/>
              <a:buChar char=""/>
              <a:tabLst>
                <a:tab pos="228600" algn="l"/>
                <a:tab pos="457200" algn="l"/>
              </a:tabLst>
            </a:pPr>
            <a:r>
              <a:rPr lang="en-US" sz="1600" dirty="0">
                <a:effectLst/>
                <a:latin typeface="Times New Roman" panose="02020603050405020304" pitchFamily="18" charset="0"/>
                <a:ea typeface="Times New Roman" panose="02020603050405020304" pitchFamily="18" charset="0"/>
              </a:rPr>
              <a:t>Vertical thickness of the source (7)</a:t>
            </a:r>
          </a:p>
          <a:p>
            <a:pPr marL="342900" marR="0" lvl="0" indent="-342900">
              <a:spcBef>
                <a:spcPts val="575"/>
              </a:spcBef>
              <a:spcAft>
                <a:spcPts val="0"/>
              </a:spcAft>
              <a:buFont typeface="Symbol" panose="05050102010706020507" pitchFamily="18" charset="2"/>
              <a:buChar char=""/>
              <a:tabLst>
                <a:tab pos="228600" algn="l"/>
                <a:tab pos="457200" algn="l"/>
              </a:tabLst>
            </a:pPr>
            <a:r>
              <a:rPr lang="en-US" sz="1600" dirty="0">
                <a:effectLst/>
                <a:latin typeface="Times New Roman" panose="02020603050405020304" pitchFamily="18" charset="0"/>
                <a:ea typeface="Times New Roman" panose="02020603050405020304" pitchFamily="18" charset="0"/>
              </a:rPr>
              <a:t>Total thickness of the pathway being simulated (8)</a:t>
            </a:r>
          </a:p>
          <a:p>
            <a:pPr marL="342900" marR="0" lvl="0" indent="-342900">
              <a:spcBef>
                <a:spcPts val="575"/>
              </a:spcBef>
              <a:spcAft>
                <a:spcPts val="0"/>
              </a:spcAft>
              <a:buFont typeface="Symbol" panose="05050102010706020507" pitchFamily="18" charset="2"/>
              <a:buChar char=""/>
              <a:tabLst>
                <a:tab pos="228600" algn="l"/>
                <a:tab pos="457200" algn="l"/>
              </a:tabLst>
            </a:pPr>
            <a:r>
              <a:rPr lang="en-US" sz="1600" dirty="0">
                <a:effectLst/>
                <a:latin typeface="Times New Roman" panose="02020603050405020304" pitchFamily="18" charset="0"/>
                <a:ea typeface="Times New Roman" panose="02020603050405020304" pitchFamily="18" charset="0"/>
              </a:rPr>
              <a:t>Horizontal dispersivity</a:t>
            </a:r>
          </a:p>
          <a:p>
            <a:pPr marL="342900" marR="0" lvl="0" indent="-342900">
              <a:spcBef>
                <a:spcPts val="575"/>
              </a:spcBef>
              <a:spcAft>
                <a:spcPts val="0"/>
              </a:spcAft>
              <a:buFont typeface="Symbol" panose="05050102010706020507" pitchFamily="18" charset="2"/>
              <a:buChar char=""/>
              <a:tabLst>
                <a:tab pos="228600" algn="l"/>
                <a:tab pos="457200" algn="l"/>
              </a:tabLst>
            </a:pPr>
            <a:r>
              <a:rPr lang="en-US" sz="1600" dirty="0">
                <a:effectLst/>
                <a:latin typeface="Times New Roman" panose="02020603050405020304" pitchFamily="18" charset="0"/>
                <a:ea typeface="Times New Roman" panose="02020603050405020304" pitchFamily="18" charset="0"/>
              </a:rPr>
              <a:t>Vertical dispersivity</a:t>
            </a:r>
          </a:p>
        </p:txBody>
      </p:sp>
    </p:spTree>
    <p:extLst>
      <p:ext uri="{BB962C8B-B14F-4D97-AF65-F5344CB8AC3E}">
        <p14:creationId xmlns:p14="http://schemas.microsoft.com/office/powerpoint/2010/main" val="39714023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Modeling Multi-Dimensional Systems</a:t>
            </a:r>
          </a:p>
        </p:txBody>
      </p:sp>
      <p:pic>
        <p:nvPicPr>
          <p:cNvPr id="6" name="Picture 5">
            <a:extLst>
              <a:ext uri="{FF2B5EF4-FFF2-40B4-BE49-F238E27FC236}">
                <a16:creationId xmlns:a16="http://schemas.microsoft.com/office/drawing/2014/main" id="{C52D7BA9-6B23-4A48-AF48-FE2EEB440F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45818" y="376584"/>
            <a:ext cx="6452363" cy="4298887"/>
          </a:xfrm>
          <a:prstGeom prst="rect">
            <a:avLst/>
          </a:prstGeom>
        </p:spPr>
      </p:pic>
    </p:spTree>
    <p:extLst>
      <p:ext uri="{BB962C8B-B14F-4D97-AF65-F5344CB8AC3E}">
        <p14:creationId xmlns:p14="http://schemas.microsoft.com/office/powerpoint/2010/main" val="32833489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altLang="en-US" sz="3200" dirty="0"/>
              <a:t>How Detailed and Highly Discretized Should Your Contaminant Transport Model Be?</a:t>
            </a:r>
            <a:endParaRPr lang="en-US" sz="3200" dirty="0"/>
          </a:p>
        </p:txBody>
      </p:sp>
      <p:sp>
        <p:nvSpPr>
          <p:cNvPr id="5" name="Content Placeholder 4"/>
          <p:cNvSpPr>
            <a:spLocks noGrp="1"/>
          </p:cNvSpPr>
          <p:nvPr>
            <p:ph idx="1"/>
          </p:nvPr>
        </p:nvSpPr>
        <p:spPr/>
        <p:txBody>
          <a:bodyPr>
            <a:normAutofit/>
          </a:bodyPr>
          <a:lstStyle/>
          <a:p>
            <a:pPr marL="398463" indent="-280988">
              <a:buFont typeface="Courier New" panose="02070309020205020404" pitchFamily="49" charset="0"/>
              <a:buChar char="o"/>
            </a:pPr>
            <a:r>
              <a:rPr lang="en-US" sz="2400" dirty="0"/>
              <a:t>Just because you </a:t>
            </a:r>
            <a:r>
              <a:rPr lang="en-US" sz="2400" dirty="0">
                <a:solidFill>
                  <a:srgbClr val="FF0000"/>
                </a:solidFill>
              </a:rPr>
              <a:t>can</a:t>
            </a:r>
            <a:r>
              <a:rPr lang="en-US" sz="2400" dirty="0"/>
              <a:t> build a large, highly discretized model does not mean you </a:t>
            </a:r>
            <a:r>
              <a:rPr lang="en-US" sz="2400" dirty="0">
                <a:solidFill>
                  <a:srgbClr val="FF0000"/>
                </a:solidFill>
              </a:rPr>
              <a:t>should</a:t>
            </a:r>
          </a:p>
          <a:p>
            <a:pPr marL="691071" lvl="1" indent="-280988">
              <a:buFont typeface="Courier New" panose="02070309020205020404" pitchFamily="49" charset="0"/>
              <a:buChar char="o"/>
            </a:pPr>
            <a:r>
              <a:rPr lang="en-US" sz="2200" dirty="0"/>
              <a:t>How much uncertainty do you have in the source?</a:t>
            </a:r>
          </a:p>
          <a:p>
            <a:pPr marL="691071" lvl="1" indent="-280988">
              <a:buFont typeface="Courier New" panose="02070309020205020404" pitchFamily="49" charset="0"/>
              <a:buChar char="o"/>
            </a:pPr>
            <a:r>
              <a:rPr lang="en-US" sz="2200" dirty="0"/>
              <a:t>How much uncertainty do you have in the key transport properties (e.g., partition coefficients, solubilities)?</a:t>
            </a:r>
          </a:p>
          <a:p>
            <a:pPr marL="691071" lvl="1" indent="-280988">
              <a:buFont typeface="Courier New" panose="02070309020205020404" pitchFamily="49" charset="0"/>
              <a:buChar char="o"/>
            </a:pPr>
            <a:r>
              <a:rPr lang="en-US" sz="2200" dirty="0"/>
              <a:t>Do you really understand the dispersive characteristics of the system?</a:t>
            </a:r>
          </a:p>
          <a:p>
            <a:pPr marL="398463" indent="-280988">
              <a:buFont typeface="Courier New" panose="02070309020205020404" pitchFamily="49" charset="0"/>
              <a:buChar char="o"/>
            </a:pPr>
            <a:r>
              <a:rPr lang="en-US" sz="2400" dirty="0"/>
              <a:t>As a general rule, our ability to predict mass transport is much poorer (i.e., subject to greater uncertainty) than our ability to predict flows</a:t>
            </a:r>
          </a:p>
          <a:p>
            <a:endParaRPr lang="en-US" dirty="0"/>
          </a:p>
        </p:txBody>
      </p:sp>
    </p:spTree>
    <p:extLst>
      <p:ext uri="{BB962C8B-B14F-4D97-AF65-F5344CB8AC3E}">
        <p14:creationId xmlns:p14="http://schemas.microsoft.com/office/powerpoint/2010/main" val="16663010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8553" y="4791635"/>
            <a:ext cx="7772400" cy="1066800"/>
          </a:xfrm>
        </p:spPr>
        <p:txBody>
          <a:bodyPr>
            <a:normAutofit fontScale="90000"/>
          </a:bodyPr>
          <a:lstStyle/>
          <a:p>
            <a:r>
              <a:rPr lang="en-US" sz="4000" dirty="0"/>
              <a:t> </a:t>
            </a:r>
            <a:br>
              <a:rPr lang="en-US" sz="4000" dirty="0"/>
            </a:br>
            <a:r>
              <a:rPr lang="en-US" sz="4000" dirty="0"/>
              <a:t>Since all models are wrong the scientist cannot obtain a "correct" one by excessive elaboration… Just as the ability to devise simple but evocative models is the signature of the great scientist, so overelaboration and </a:t>
            </a:r>
            <a:r>
              <a:rPr lang="en-US" sz="4000" dirty="0" err="1"/>
              <a:t>overparameterization</a:t>
            </a:r>
            <a:r>
              <a:rPr lang="en-US" sz="4000" dirty="0"/>
              <a:t> is often the mark of mediocrity.</a:t>
            </a:r>
            <a:br>
              <a:rPr lang="en-US" sz="4000" dirty="0"/>
            </a:br>
            <a:r>
              <a:rPr lang="en-US" sz="4000" dirty="0"/>
              <a:t> </a:t>
            </a:r>
            <a:br>
              <a:rPr lang="en-US" sz="4000" dirty="0"/>
            </a:br>
            <a:r>
              <a:rPr lang="en-US" sz="4000" dirty="0"/>
              <a:t>George Box, </a:t>
            </a:r>
            <a:r>
              <a:rPr lang="en-US" sz="4000" i="1" dirty="0"/>
              <a:t>Science and Statistics</a:t>
            </a:r>
            <a:r>
              <a:rPr lang="en-US" sz="4000" dirty="0"/>
              <a:t> (1976)</a:t>
            </a:r>
            <a:br>
              <a:rPr lang="en-US" sz="2400" dirty="0"/>
            </a:br>
            <a:endParaRPr lang="en-US" sz="2400" dirty="0"/>
          </a:p>
        </p:txBody>
      </p:sp>
    </p:spTree>
    <p:extLst>
      <p:ext uri="{BB962C8B-B14F-4D97-AF65-F5344CB8AC3E}">
        <p14:creationId xmlns:p14="http://schemas.microsoft.com/office/powerpoint/2010/main" val="26843827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4674" name="Rectangle 2"/>
          <p:cNvSpPr>
            <a:spLocks noGrp="1" noChangeArrowheads="1"/>
          </p:cNvSpPr>
          <p:nvPr>
            <p:ph type="title"/>
          </p:nvPr>
        </p:nvSpPr>
        <p:spPr>
          <a:xfrm>
            <a:off x="736979" y="0"/>
            <a:ext cx="7615451" cy="1066800"/>
          </a:xfrm>
        </p:spPr>
        <p:txBody>
          <a:bodyPr>
            <a:normAutofit/>
          </a:bodyPr>
          <a:lstStyle/>
          <a:p>
            <a:pPr algn="ctr"/>
            <a:r>
              <a:rPr lang="en-US" altLang="en-US" dirty="0"/>
              <a:t>Simple Multi-Dimensional System</a:t>
            </a:r>
          </a:p>
        </p:txBody>
      </p:sp>
      <p:pic>
        <p:nvPicPr>
          <p:cNvPr id="3" name="Picture 2"/>
          <p:cNvPicPr>
            <a:picLocks noChangeAspect="1"/>
          </p:cNvPicPr>
          <p:nvPr/>
        </p:nvPicPr>
        <p:blipFill>
          <a:blip r:embed="rId2"/>
          <a:stretch>
            <a:fillRect/>
          </a:stretch>
        </p:blipFill>
        <p:spPr>
          <a:xfrm>
            <a:off x="189134" y="1152467"/>
            <a:ext cx="8847619" cy="4771429"/>
          </a:xfrm>
          <a:prstGeom prst="rect">
            <a:avLst/>
          </a:prstGeom>
        </p:spPr>
      </p:pic>
    </p:spTree>
    <p:extLst>
      <p:ext uri="{BB962C8B-B14F-4D97-AF65-F5344CB8AC3E}">
        <p14:creationId xmlns:p14="http://schemas.microsoft.com/office/powerpoint/2010/main" val="2863211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Shallow Disposal Facility</a:t>
            </a:r>
          </a:p>
        </p:txBody>
      </p:sp>
      <p:pic>
        <p:nvPicPr>
          <p:cNvPr id="10242" name="Picture 2" descr="Shallow Disposal">
            <a:extLst>
              <a:ext uri="{FF2B5EF4-FFF2-40B4-BE49-F238E27FC236}">
                <a16:creationId xmlns:a16="http://schemas.microsoft.com/office/drawing/2014/main" id="{490E4712-B77B-4C79-8FE9-527D6D6BA7E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99502" y="1293633"/>
            <a:ext cx="5082240" cy="49393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31718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Deep Disposal Facility</a:t>
            </a:r>
          </a:p>
        </p:txBody>
      </p:sp>
      <p:grpSp>
        <p:nvGrpSpPr>
          <p:cNvPr id="12" name="Group 11">
            <a:extLst>
              <a:ext uri="{FF2B5EF4-FFF2-40B4-BE49-F238E27FC236}">
                <a16:creationId xmlns:a16="http://schemas.microsoft.com/office/drawing/2014/main" id="{1C15D984-4E3D-4AFD-97F7-C76D0A5988E0}"/>
              </a:ext>
            </a:extLst>
          </p:cNvPr>
          <p:cNvGrpSpPr/>
          <p:nvPr/>
        </p:nvGrpSpPr>
        <p:grpSpPr>
          <a:xfrm>
            <a:off x="175557" y="1199626"/>
            <a:ext cx="8896911" cy="5025005"/>
            <a:chOff x="175557" y="1199626"/>
            <a:chExt cx="8896911" cy="5025005"/>
          </a:xfrm>
        </p:grpSpPr>
        <p:pic>
          <p:nvPicPr>
            <p:cNvPr id="8" name="Picture 7"/>
            <p:cNvPicPr>
              <a:picLocks noChangeAspect="1"/>
            </p:cNvPicPr>
            <p:nvPr/>
          </p:nvPicPr>
          <p:blipFill>
            <a:blip r:embed="rId2"/>
            <a:stretch>
              <a:fillRect/>
            </a:stretch>
          </p:blipFill>
          <p:spPr>
            <a:xfrm>
              <a:off x="175557" y="1259601"/>
              <a:ext cx="4716643" cy="3588623"/>
            </a:xfrm>
            <a:prstGeom prst="rect">
              <a:avLst/>
            </a:prstGeom>
          </p:spPr>
        </p:pic>
        <p:cxnSp>
          <p:nvCxnSpPr>
            <p:cNvPr id="14" name="Elbow Connector 13"/>
            <p:cNvCxnSpPr>
              <a:cxnSpLocks/>
            </p:cNvCxnSpPr>
            <p:nvPr/>
          </p:nvCxnSpPr>
          <p:spPr>
            <a:xfrm>
              <a:off x="2181138" y="4924338"/>
              <a:ext cx="2882754" cy="674061"/>
            </a:xfrm>
            <a:prstGeom prst="bentConnector3">
              <a:avLst>
                <a:gd name="adj1" fmla="val 529"/>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4B74098C-9254-43AD-889C-EEEAF705770B}"/>
                </a:ext>
              </a:extLst>
            </p:cNvPr>
            <p:cNvPicPr>
              <a:picLocks noChangeAspect="1"/>
            </p:cNvPicPr>
            <p:nvPr/>
          </p:nvPicPr>
          <p:blipFill>
            <a:blip r:embed="rId3"/>
            <a:stretch>
              <a:fillRect/>
            </a:stretch>
          </p:blipFill>
          <p:spPr>
            <a:xfrm>
              <a:off x="5277061" y="3651251"/>
              <a:ext cx="3675108" cy="2393945"/>
            </a:xfrm>
            <a:prstGeom prst="rect">
              <a:avLst/>
            </a:prstGeom>
          </p:spPr>
        </p:pic>
        <p:pic>
          <p:nvPicPr>
            <p:cNvPr id="9" name="Picture 8">
              <a:extLst>
                <a:ext uri="{FF2B5EF4-FFF2-40B4-BE49-F238E27FC236}">
                  <a16:creationId xmlns:a16="http://schemas.microsoft.com/office/drawing/2014/main" id="{C7DF4EF9-2B9B-41FC-8D6E-97F45403FC31}"/>
                </a:ext>
              </a:extLst>
            </p:cNvPr>
            <p:cNvPicPr>
              <a:picLocks noChangeAspect="1"/>
            </p:cNvPicPr>
            <p:nvPr/>
          </p:nvPicPr>
          <p:blipFill>
            <a:blip r:embed="rId4"/>
            <a:stretch>
              <a:fillRect/>
            </a:stretch>
          </p:blipFill>
          <p:spPr>
            <a:xfrm>
              <a:off x="5156762" y="1851988"/>
              <a:ext cx="3915706" cy="1597985"/>
            </a:xfrm>
            <a:prstGeom prst="rect">
              <a:avLst/>
            </a:prstGeom>
          </p:spPr>
        </p:pic>
        <p:sp>
          <p:nvSpPr>
            <p:cNvPr id="10" name="Rectangle 9">
              <a:extLst>
                <a:ext uri="{FF2B5EF4-FFF2-40B4-BE49-F238E27FC236}">
                  <a16:creationId xmlns:a16="http://schemas.microsoft.com/office/drawing/2014/main" id="{1C858CC6-CA45-4A4D-A074-B71964202AED}"/>
                </a:ext>
              </a:extLst>
            </p:cNvPr>
            <p:cNvSpPr/>
            <p:nvPr/>
          </p:nvSpPr>
          <p:spPr>
            <a:xfrm>
              <a:off x="5066950" y="1619075"/>
              <a:ext cx="4005518" cy="4605556"/>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10C7475B-61EF-4552-8418-6B3A4D72ABA6}"/>
                </a:ext>
              </a:extLst>
            </p:cNvPr>
            <p:cNvSpPr/>
            <p:nvPr/>
          </p:nvSpPr>
          <p:spPr>
            <a:xfrm>
              <a:off x="553673" y="1199626"/>
              <a:ext cx="4085439" cy="2516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462183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0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8733" y="1069501"/>
            <a:ext cx="6928913" cy="51970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0579" name="Rectangle 3"/>
          <p:cNvSpPr>
            <a:spLocks noGrp="1" noChangeArrowheads="1"/>
          </p:cNvSpPr>
          <p:nvPr>
            <p:ph type="title"/>
          </p:nvPr>
        </p:nvSpPr>
        <p:spPr/>
        <p:txBody>
          <a:bodyPr/>
          <a:lstStyle/>
          <a:p>
            <a:r>
              <a:rPr lang="en-US" altLang="en-US"/>
              <a:t>Yucca Mountain</a:t>
            </a:r>
          </a:p>
        </p:txBody>
      </p:sp>
    </p:spTree>
    <p:extLst>
      <p:ext uri="{BB962C8B-B14F-4D97-AF65-F5344CB8AC3E}">
        <p14:creationId xmlns:p14="http://schemas.microsoft.com/office/powerpoint/2010/main" val="1993191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59" y="276226"/>
            <a:ext cx="7185414" cy="838200"/>
          </a:xfrm>
        </p:spPr>
        <p:txBody>
          <a:bodyPr>
            <a:normAutofit/>
          </a:bodyPr>
          <a:lstStyle/>
          <a:p>
            <a:pPr algn="ctr"/>
            <a:r>
              <a:rPr lang="en-US" dirty="0"/>
              <a:t>Outline</a:t>
            </a:r>
          </a:p>
        </p:txBody>
      </p:sp>
      <p:sp>
        <p:nvSpPr>
          <p:cNvPr id="3" name="Content Placeholder 2"/>
          <p:cNvSpPr>
            <a:spLocks noGrp="1"/>
          </p:cNvSpPr>
          <p:nvPr>
            <p:ph idx="1"/>
          </p:nvPr>
        </p:nvSpPr>
        <p:spPr>
          <a:xfrm>
            <a:off x="822959" y="1142999"/>
            <a:ext cx="7543801" cy="5019675"/>
          </a:xfrm>
        </p:spPr>
        <p:txBody>
          <a:bodyPr>
            <a:normAutofit/>
          </a:bodyPr>
          <a:lstStyle/>
          <a:p>
            <a:pPr lvl="1"/>
            <a:r>
              <a:rPr lang="en-US" sz="2400" dirty="0">
                <a:solidFill>
                  <a:schemeClr val="tx1"/>
                </a:solidFill>
              </a:rPr>
              <a:t>Quick Overview of the Contaminant Transport Module</a:t>
            </a:r>
          </a:p>
          <a:p>
            <a:pPr lvl="1"/>
            <a:r>
              <a:rPr lang="en-US" sz="2400" dirty="0">
                <a:solidFill>
                  <a:schemeClr val="tx1"/>
                </a:solidFill>
              </a:rPr>
              <a:t>What are the implications of the assumption of one-dimensional transport?</a:t>
            </a:r>
          </a:p>
          <a:p>
            <a:pPr lvl="1"/>
            <a:r>
              <a:rPr lang="en-US" sz="2400" dirty="0">
                <a:solidFill>
                  <a:schemeClr val="tx1"/>
                </a:solidFill>
              </a:rPr>
              <a:t>Two ways to simulate one-dimensional transport:</a:t>
            </a:r>
          </a:p>
          <a:p>
            <a:pPr lvl="2"/>
            <a:r>
              <a:rPr lang="en-US" sz="2000" dirty="0">
                <a:solidFill>
                  <a:schemeClr val="tx1"/>
                </a:solidFill>
              </a:rPr>
              <a:t>Aquifer Pathway</a:t>
            </a:r>
          </a:p>
          <a:p>
            <a:pPr lvl="2"/>
            <a:r>
              <a:rPr lang="en-US" sz="2000" dirty="0">
                <a:solidFill>
                  <a:schemeClr val="tx1"/>
                </a:solidFill>
              </a:rPr>
              <a:t>Pipe Pathway</a:t>
            </a:r>
          </a:p>
          <a:p>
            <a:pPr lvl="1"/>
            <a:r>
              <a:rPr lang="en-US" sz="2400" dirty="0">
                <a:solidFill>
                  <a:schemeClr val="tx1"/>
                </a:solidFill>
              </a:rPr>
              <a:t>Building Multi-Dimensional Models Using 1-D Pathways</a:t>
            </a:r>
          </a:p>
          <a:p>
            <a:pPr lvl="2"/>
            <a:endParaRPr lang="en-US" sz="2000" dirty="0">
              <a:solidFill>
                <a:schemeClr val="accent5">
                  <a:lumMod val="50000"/>
                </a:schemeClr>
              </a:solidFill>
            </a:endParaRPr>
          </a:p>
        </p:txBody>
      </p:sp>
    </p:spTree>
    <p:extLst>
      <p:ext uri="{BB962C8B-B14F-4D97-AF65-F5344CB8AC3E}">
        <p14:creationId xmlns:p14="http://schemas.microsoft.com/office/powerpoint/2010/main" val="4328799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926758-040B-4C86-8A5E-A6A4C8F8437D}"/>
              </a:ext>
            </a:extLst>
          </p:cNvPr>
          <p:cNvSpPr>
            <a:spLocks noGrp="1"/>
          </p:cNvSpPr>
          <p:nvPr>
            <p:ph type="title"/>
          </p:nvPr>
        </p:nvSpPr>
        <p:spPr/>
        <p:txBody>
          <a:bodyPr/>
          <a:lstStyle/>
          <a:p>
            <a:r>
              <a:rPr lang="en-US" dirty="0"/>
              <a:t>Learn More</a:t>
            </a:r>
          </a:p>
        </p:txBody>
      </p:sp>
      <p:sp>
        <p:nvSpPr>
          <p:cNvPr id="3" name="Content Placeholder 2">
            <a:extLst>
              <a:ext uri="{FF2B5EF4-FFF2-40B4-BE49-F238E27FC236}">
                <a16:creationId xmlns:a16="http://schemas.microsoft.com/office/drawing/2014/main" id="{BCAE47ED-07CF-4F47-AB48-CF66575516CF}"/>
              </a:ext>
            </a:extLst>
          </p:cNvPr>
          <p:cNvSpPr>
            <a:spLocks noGrp="1"/>
          </p:cNvSpPr>
          <p:nvPr>
            <p:ph idx="1"/>
          </p:nvPr>
        </p:nvSpPr>
        <p:spPr>
          <a:xfrm>
            <a:off x="822959" y="1143000"/>
            <a:ext cx="7543801" cy="1969316"/>
          </a:xfrm>
        </p:spPr>
        <p:txBody>
          <a:bodyPr/>
          <a:lstStyle/>
          <a:p>
            <a:pPr lvl="1"/>
            <a:r>
              <a:rPr lang="en-US" dirty="0"/>
              <a:t>User Manual</a:t>
            </a:r>
          </a:p>
          <a:p>
            <a:pPr lvl="1"/>
            <a:r>
              <a:rPr lang="en-US" dirty="0"/>
              <a:t>Example models in Model Library</a:t>
            </a:r>
          </a:p>
          <a:p>
            <a:pPr lvl="1"/>
            <a:r>
              <a:rPr lang="en-US" dirty="0"/>
              <a:t>Send questions to us!</a:t>
            </a:r>
          </a:p>
          <a:p>
            <a:pPr lvl="1"/>
            <a:r>
              <a:rPr lang="en-US" dirty="0">
                <a:solidFill>
                  <a:srgbClr val="FF0000"/>
                </a:solidFill>
              </a:rPr>
              <a:t>Online CT Course (currently under construction)</a:t>
            </a:r>
          </a:p>
        </p:txBody>
      </p:sp>
    </p:spTree>
    <p:extLst>
      <p:ext uri="{BB962C8B-B14F-4D97-AF65-F5344CB8AC3E}">
        <p14:creationId xmlns:p14="http://schemas.microsoft.com/office/powerpoint/2010/main" val="2028507158"/>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7174" y="5274945"/>
            <a:ext cx="8629649" cy="822960"/>
          </a:xfrm>
        </p:spPr>
        <p:txBody>
          <a:bodyPr/>
          <a:lstStyle/>
          <a:p>
            <a:pPr algn="ctr"/>
            <a:r>
              <a:rPr lang="en-US" dirty="0"/>
              <a:t>Overview of the </a:t>
            </a:r>
            <a:br>
              <a:rPr lang="en-US" dirty="0"/>
            </a:br>
            <a:r>
              <a:rPr lang="en-US" dirty="0"/>
              <a:t>Contaminant Transport Module</a:t>
            </a:r>
          </a:p>
        </p:txBody>
      </p:sp>
      <p:pic>
        <p:nvPicPr>
          <p:cNvPr id="6" name="Picture 5">
            <a:extLst>
              <a:ext uri="{FF2B5EF4-FFF2-40B4-BE49-F238E27FC236}">
                <a16:creationId xmlns:a16="http://schemas.microsoft.com/office/drawing/2014/main" id="{609A74E3-996E-44B8-B135-7DAAE3421EE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45818" y="376584"/>
            <a:ext cx="6452363" cy="4298887"/>
          </a:xfrm>
          <a:prstGeom prst="rect">
            <a:avLst/>
          </a:prstGeom>
        </p:spPr>
      </p:pic>
    </p:spTree>
    <p:extLst>
      <p:ext uri="{BB962C8B-B14F-4D97-AF65-F5344CB8AC3E}">
        <p14:creationId xmlns:p14="http://schemas.microsoft.com/office/powerpoint/2010/main" val="20593455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72131B01-30B3-4976-A623-9A029C2FD583}"/>
              </a:ext>
            </a:extLst>
          </p:cNvPr>
          <p:cNvSpPr/>
          <p:nvPr/>
        </p:nvSpPr>
        <p:spPr>
          <a:xfrm>
            <a:off x="6461196" y="3781472"/>
            <a:ext cx="1296237" cy="211015"/>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a:t>
            </a:r>
          </a:p>
        </p:txBody>
      </p:sp>
      <p:pic>
        <p:nvPicPr>
          <p:cNvPr id="3" name="Picture 2"/>
          <p:cNvPicPr>
            <a:picLocks noChangeAspect="1"/>
          </p:cNvPicPr>
          <p:nvPr/>
        </p:nvPicPr>
        <p:blipFill>
          <a:blip r:embed="rId3"/>
          <a:stretch>
            <a:fillRect/>
          </a:stretch>
        </p:blipFill>
        <p:spPr>
          <a:xfrm>
            <a:off x="153265" y="2199395"/>
            <a:ext cx="5053804" cy="3957137"/>
          </a:xfrm>
          <a:prstGeom prst="rect">
            <a:avLst/>
          </a:prstGeom>
        </p:spPr>
      </p:pic>
      <p:sp>
        <p:nvSpPr>
          <p:cNvPr id="10" name="Rectangle 9">
            <a:extLst>
              <a:ext uri="{FF2B5EF4-FFF2-40B4-BE49-F238E27FC236}">
                <a16:creationId xmlns:a16="http://schemas.microsoft.com/office/drawing/2014/main" id="{6DB1C5C6-E7D5-4C39-935B-72AA91D68B61}"/>
              </a:ext>
            </a:extLst>
          </p:cNvPr>
          <p:cNvSpPr/>
          <p:nvPr/>
        </p:nvSpPr>
        <p:spPr>
          <a:xfrm>
            <a:off x="3586329" y="5868425"/>
            <a:ext cx="1296237" cy="21101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p:txBody>
          <a:bodyPr>
            <a:normAutofit fontScale="90000"/>
          </a:bodyPr>
          <a:lstStyle/>
          <a:p>
            <a:r>
              <a:rPr lang="en-US" altLang="en-US" sz="4000" dirty="0"/>
              <a:t>What is the Contaminant Transport Module?</a:t>
            </a:r>
            <a:endParaRPr lang="en-US" sz="4000" dirty="0"/>
          </a:p>
        </p:txBody>
      </p:sp>
      <p:sp>
        <p:nvSpPr>
          <p:cNvPr id="5" name="Content Placeholder 4"/>
          <p:cNvSpPr>
            <a:spLocks noGrp="1"/>
          </p:cNvSpPr>
          <p:nvPr>
            <p:ph idx="1"/>
          </p:nvPr>
        </p:nvSpPr>
        <p:spPr>
          <a:xfrm>
            <a:off x="822959" y="1143000"/>
            <a:ext cx="7645632" cy="796268"/>
          </a:xfrm>
        </p:spPr>
        <p:txBody>
          <a:bodyPr>
            <a:normAutofit/>
          </a:bodyPr>
          <a:lstStyle/>
          <a:p>
            <a:r>
              <a:rPr lang="en-US" dirty="0"/>
              <a:t>A set of specialized elements that are added to GoldSim to support complex contaminant transport simulations</a:t>
            </a:r>
          </a:p>
          <a:p>
            <a:endParaRPr lang="en-US" dirty="0"/>
          </a:p>
        </p:txBody>
      </p:sp>
      <p:sp>
        <p:nvSpPr>
          <p:cNvPr id="2" name="Rectangle 1">
            <a:extLst>
              <a:ext uri="{FF2B5EF4-FFF2-40B4-BE49-F238E27FC236}">
                <a16:creationId xmlns:a16="http://schemas.microsoft.com/office/drawing/2014/main" id="{130C2D1B-CAEB-4492-8B83-D956577F22AA}"/>
              </a:ext>
            </a:extLst>
          </p:cNvPr>
          <p:cNvSpPr/>
          <p:nvPr/>
        </p:nvSpPr>
        <p:spPr>
          <a:xfrm>
            <a:off x="3586329" y="4129873"/>
            <a:ext cx="1296237" cy="21101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F4D3F00-106F-47DD-A646-DA56B1F6ACFC}"/>
              </a:ext>
            </a:extLst>
          </p:cNvPr>
          <p:cNvSpPr/>
          <p:nvPr/>
        </p:nvSpPr>
        <p:spPr>
          <a:xfrm>
            <a:off x="3586329" y="4580791"/>
            <a:ext cx="1296237" cy="21101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7E0FCCB-64A9-44A4-B0F4-3B4D020454FF}"/>
              </a:ext>
            </a:extLst>
          </p:cNvPr>
          <p:cNvSpPr/>
          <p:nvPr/>
        </p:nvSpPr>
        <p:spPr>
          <a:xfrm>
            <a:off x="3586329" y="5397283"/>
            <a:ext cx="1296237" cy="21101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DAE2D28C-C8FE-490A-9FF0-21154E5251F7}"/>
              </a:ext>
            </a:extLst>
          </p:cNvPr>
          <p:cNvSpPr txBox="1"/>
          <p:nvPr/>
        </p:nvSpPr>
        <p:spPr>
          <a:xfrm>
            <a:off x="6508282" y="3750973"/>
            <a:ext cx="1101584" cy="261610"/>
          </a:xfrm>
          <a:prstGeom prst="rect">
            <a:avLst/>
          </a:prstGeom>
          <a:noFill/>
        </p:spPr>
        <p:txBody>
          <a:bodyPr wrap="none" rtlCol="0">
            <a:spAutoFit/>
          </a:bodyPr>
          <a:lstStyle/>
          <a:p>
            <a:r>
              <a:rPr lang="en-US" sz="1100" dirty="0"/>
              <a:t>RT Module Only</a:t>
            </a:r>
          </a:p>
        </p:txBody>
      </p:sp>
      <p:sp>
        <p:nvSpPr>
          <p:cNvPr id="13" name="Content Placeholder 2">
            <a:extLst>
              <a:ext uri="{FF2B5EF4-FFF2-40B4-BE49-F238E27FC236}">
                <a16:creationId xmlns:a16="http://schemas.microsoft.com/office/drawing/2014/main" id="{BC20894F-7054-4DA4-9606-F32EECA4EE78}"/>
              </a:ext>
            </a:extLst>
          </p:cNvPr>
          <p:cNvSpPr txBox="1">
            <a:spLocks/>
          </p:cNvSpPr>
          <p:nvPr/>
        </p:nvSpPr>
        <p:spPr>
          <a:xfrm>
            <a:off x="3586329" y="1939267"/>
            <a:ext cx="4882262" cy="1349623"/>
          </a:xfrm>
          <a:prstGeom prst="rect">
            <a:avLst/>
          </a:prstGeom>
        </p:spPr>
        <p:txBody>
          <a:bodyPr vert="horz" lIns="0" tIns="45720" rIns="0" bIns="45720" rtlCol="0">
            <a:normAutofit fontScale="77500" lnSpcReduction="20000"/>
          </a:bodyPr>
          <a:lstStyle>
            <a:lvl1pPr marL="91440" indent="-91440" algn="l" defTabSz="914400" rtl="0" eaLnBrk="1" latinLnBrk="0" hangingPunct="1">
              <a:lnSpc>
                <a:spcPct val="90000"/>
              </a:lnSpc>
              <a:spcBef>
                <a:spcPts val="1200"/>
              </a:spcBef>
              <a:spcAft>
                <a:spcPts val="200"/>
              </a:spcAft>
              <a:buClrTx/>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Tx/>
              <a:buFont typeface="Arial" panose="020B0604020202020204"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lvl="1"/>
            <a:r>
              <a:rPr lang="en-US" sz="2600" dirty="0"/>
              <a:t>Two versions of module: CT and RT</a:t>
            </a:r>
          </a:p>
          <a:p>
            <a:pPr lvl="1"/>
            <a:r>
              <a:rPr lang="en-US" sz="2600" dirty="0"/>
              <a:t>RT includes several specialized features primarily used to simulate the transport of radionuclides (e.g., simulation of decay chains)</a:t>
            </a:r>
          </a:p>
          <a:p>
            <a:endParaRPr lang="en-US" dirty="0"/>
          </a:p>
        </p:txBody>
      </p:sp>
    </p:spTree>
    <p:extLst>
      <p:ext uri="{BB962C8B-B14F-4D97-AF65-F5344CB8AC3E}">
        <p14:creationId xmlns:p14="http://schemas.microsoft.com/office/powerpoint/2010/main" val="3330626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822959" y="152401"/>
            <a:ext cx="7988531" cy="838200"/>
          </a:xfrm>
        </p:spPr>
        <p:txBody>
          <a:bodyPr>
            <a:normAutofit fontScale="90000"/>
          </a:bodyPr>
          <a:lstStyle/>
          <a:p>
            <a:r>
              <a:rPr lang="en-US" sz="4000" dirty="0"/>
              <a:t>Steps for Modeling Contaminant Transport</a:t>
            </a:r>
          </a:p>
        </p:txBody>
      </p:sp>
      <p:sp>
        <p:nvSpPr>
          <p:cNvPr id="7" name="Content Placeholder 6"/>
          <p:cNvSpPr>
            <a:spLocks noGrp="1"/>
          </p:cNvSpPr>
          <p:nvPr>
            <p:ph idx="1"/>
          </p:nvPr>
        </p:nvSpPr>
        <p:spPr/>
        <p:txBody>
          <a:bodyPr>
            <a:normAutofit/>
          </a:bodyPr>
          <a:lstStyle/>
          <a:p>
            <a:pPr marL="457200" indent="-223838">
              <a:buFont typeface="Courier New" panose="02070309020205020404" pitchFamily="49" charset="0"/>
              <a:buChar char="o"/>
            </a:pPr>
            <a:r>
              <a:rPr lang="en-US" sz="2400" dirty="0"/>
              <a:t>Specify </a:t>
            </a:r>
            <a:r>
              <a:rPr lang="en-US" sz="2400" dirty="0">
                <a:solidFill>
                  <a:srgbClr val="FF0000"/>
                </a:solidFill>
              </a:rPr>
              <a:t>species</a:t>
            </a:r>
            <a:r>
              <a:rPr lang="en-US" sz="2400" dirty="0"/>
              <a:t> to be modeled</a:t>
            </a:r>
          </a:p>
          <a:p>
            <a:pPr marL="457200" indent="-223838">
              <a:buFont typeface="Courier New" panose="02070309020205020404" pitchFamily="49" charset="0"/>
              <a:buChar char="o"/>
            </a:pPr>
            <a:r>
              <a:rPr lang="en-US" sz="2400" dirty="0"/>
              <a:t>Specify the transport and storage </a:t>
            </a:r>
            <a:r>
              <a:rPr lang="en-US" sz="2400" dirty="0">
                <a:solidFill>
                  <a:srgbClr val="FF0000"/>
                </a:solidFill>
              </a:rPr>
              <a:t>media</a:t>
            </a:r>
            <a:r>
              <a:rPr lang="en-US" sz="2400" dirty="0"/>
              <a:t> within the system to be modeled (e.g., water, air, sediment, soil)</a:t>
            </a:r>
          </a:p>
          <a:p>
            <a:pPr marL="457200" indent="-223838">
              <a:buFont typeface="Courier New" panose="02070309020205020404" pitchFamily="49" charset="0"/>
              <a:buChar char="o"/>
            </a:pPr>
            <a:r>
              <a:rPr lang="en-US" sz="2400" dirty="0"/>
              <a:t>Specify the </a:t>
            </a:r>
            <a:r>
              <a:rPr lang="en-US" sz="2400" dirty="0">
                <a:solidFill>
                  <a:srgbClr val="FF0000"/>
                </a:solidFill>
              </a:rPr>
              <a:t>transport pathways </a:t>
            </a:r>
            <a:r>
              <a:rPr lang="en-US" sz="2400" dirty="0"/>
              <a:t>through which mass is transported and stored</a:t>
            </a:r>
          </a:p>
          <a:p>
            <a:pPr marL="457200" indent="-223838">
              <a:buFont typeface="Courier New" panose="02070309020205020404" pitchFamily="49" charset="0"/>
              <a:buChar char="o"/>
            </a:pPr>
            <a:r>
              <a:rPr lang="en-US" sz="2400" dirty="0"/>
              <a:t>Define the </a:t>
            </a:r>
            <a:r>
              <a:rPr lang="en-US" sz="2400" dirty="0">
                <a:solidFill>
                  <a:srgbClr val="FF0000"/>
                </a:solidFill>
              </a:rPr>
              <a:t>source terms </a:t>
            </a:r>
            <a:r>
              <a:rPr lang="en-US" sz="2400" dirty="0"/>
              <a:t>(initial and/or boundary conditions)</a:t>
            </a:r>
          </a:p>
          <a:p>
            <a:pPr marL="457200" indent="-223838">
              <a:buFont typeface="Courier New" panose="02070309020205020404" pitchFamily="49" charset="0"/>
              <a:buChar char="o"/>
            </a:pPr>
            <a:r>
              <a:rPr lang="en-US" sz="2400" dirty="0"/>
              <a:t>Define the impacts of the species (e.g., dose) on defined </a:t>
            </a:r>
            <a:r>
              <a:rPr lang="en-US" sz="2400" dirty="0">
                <a:solidFill>
                  <a:srgbClr val="FF0000"/>
                </a:solidFill>
              </a:rPr>
              <a:t>receptors</a:t>
            </a:r>
            <a:endParaRPr lang="en-US" sz="2800" dirty="0">
              <a:solidFill>
                <a:srgbClr val="FF0000"/>
              </a:solidFill>
            </a:endParaRPr>
          </a:p>
        </p:txBody>
      </p:sp>
      <p:sp>
        <p:nvSpPr>
          <p:cNvPr id="2" name="Rectangle 1">
            <a:extLst>
              <a:ext uri="{FF2B5EF4-FFF2-40B4-BE49-F238E27FC236}">
                <a16:creationId xmlns:a16="http://schemas.microsoft.com/office/drawing/2014/main" id="{AB8082E2-629D-4A97-BB63-B47D8F8DFE1F}"/>
              </a:ext>
            </a:extLst>
          </p:cNvPr>
          <p:cNvSpPr/>
          <p:nvPr/>
        </p:nvSpPr>
        <p:spPr>
          <a:xfrm>
            <a:off x="822959" y="2390862"/>
            <a:ext cx="7389863" cy="889233"/>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71661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Transport Pathways</a:t>
            </a:r>
          </a:p>
        </p:txBody>
      </p:sp>
      <p:sp>
        <p:nvSpPr>
          <p:cNvPr id="3" name="Content Placeholder 2"/>
          <p:cNvSpPr>
            <a:spLocks noGrp="1"/>
          </p:cNvSpPr>
          <p:nvPr>
            <p:ph idx="1"/>
          </p:nvPr>
        </p:nvSpPr>
        <p:spPr>
          <a:xfrm>
            <a:off x="822960" y="1143000"/>
            <a:ext cx="7543799" cy="4495800"/>
          </a:xfrm>
        </p:spPr>
        <p:txBody>
          <a:bodyPr>
            <a:noAutofit/>
          </a:bodyPr>
          <a:lstStyle/>
          <a:p>
            <a:pPr marL="457200" indent="-223838">
              <a:buFont typeface="Courier New" panose="02070309020205020404" pitchFamily="49" charset="0"/>
              <a:buChar char="o"/>
            </a:pPr>
            <a:r>
              <a:rPr lang="en-US" altLang="en-US" sz="2400" dirty="0">
                <a:solidFill>
                  <a:srgbClr val="FF0000"/>
                </a:solidFill>
              </a:rPr>
              <a:t>Transport pathways</a:t>
            </a:r>
            <a:r>
              <a:rPr lang="en-US" altLang="en-US" sz="2400" dirty="0"/>
              <a:t> represent those parts of the system through which species mass is transported and/or in which species mass is stored.</a:t>
            </a:r>
          </a:p>
          <a:p>
            <a:pPr marL="868870" lvl="1" indent="-342900">
              <a:buFont typeface="Wingdings" panose="05000000000000000000" pitchFamily="2" charset="2"/>
              <a:buChar char="§"/>
            </a:pPr>
            <a:r>
              <a:rPr lang="en-US" altLang="en-US" sz="2400" dirty="0"/>
              <a:t>Tanks, ponds, aquifers, lakes, soil columns, streams, etc.</a:t>
            </a:r>
          </a:p>
          <a:p>
            <a:pPr marL="457200" indent="-223838">
              <a:buFont typeface="Courier New" panose="02070309020205020404" pitchFamily="49" charset="0"/>
              <a:buChar char="o"/>
            </a:pPr>
            <a:r>
              <a:rPr lang="en-US" altLang="en-US" sz="2400" dirty="0"/>
              <a:t>You define the properties of the pathways, such as geometry, volume, and pathway discretization.</a:t>
            </a:r>
          </a:p>
          <a:p>
            <a:pPr marL="457200" indent="-223838">
              <a:buFont typeface="Courier New" panose="02070309020205020404" pitchFamily="49" charset="0"/>
              <a:buChar char="o"/>
            </a:pPr>
            <a:r>
              <a:rPr lang="en-US" altLang="en-US" dirty="0"/>
              <a:t>Y</a:t>
            </a:r>
            <a:r>
              <a:rPr lang="en-US" altLang="en-US" sz="2400" dirty="0"/>
              <a:t>ou define which </a:t>
            </a:r>
            <a:r>
              <a:rPr lang="en-US" altLang="en-US" sz="2400" dirty="0">
                <a:solidFill>
                  <a:srgbClr val="FF0000"/>
                </a:solidFill>
              </a:rPr>
              <a:t>media</a:t>
            </a:r>
            <a:r>
              <a:rPr lang="en-US" altLang="en-US" sz="2400" dirty="0"/>
              <a:t> (e.g., air, water, sediments, rock) types are present in the pathway</a:t>
            </a:r>
          </a:p>
        </p:txBody>
      </p:sp>
    </p:spTree>
    <p:extLst>
      <p:ext uri="{BB962C8B-B14F-4D97-AF65-F5344CB8AC3E}">
        <p14:creationId xmlns:p14="http://schemas.microsoft.com/office/powerpoint/2010/main" val="23152542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Transport Pathways</a:t>
            </a:r>
          </a:p>
        </p:txBody>
      </p:sp>
      <p:sp>
        <p:nvSpPr>
          <p:cNvPr id="3" name="Content Placeholder 2"/>
          <p:cNvSpPr>
            <a:spLocks noGrp="1"/>
          </p:cNvSpPr>
          <p:nvPr>
            <p:ph idx="1"/>
          </p:nvPr>
        </p:nvSpPr>
        <p:spPr/>
        <p:txBody>
          <a:bodyPr>
            <a:normAutofit/>
          </a:bodyPr>
          <a:lstStyle/>
          <a:p>
            <a:r>
              <a:rPr lang="en-US" sz="2600" dirty="0"/>
              <a:t>Pathways can be thought of as </a:t>
            </a:r>
            <a:r>
              <a:rPr lang="en-US" sz="2600" dirty="0">
                <a:solidFill>
                  <a:srgbClr val="FF0000"/>
                </a:solidFill>
              </a:rPr>
              <a:t>transfer functions</a:t>
            </a:r>
          </a:p>
          <a:p>
            <a:endParaRPr lang="en-US" sz="2400" dirty="0"/>
          </a:p>
          <a:p>
            <a:endParaRPr lang="en-US" sz="2400" dirty="0"/>
          </a:p>
          <a:p>
            <a:endParaRPr lang="en-US" sz="2400" dirty="0"/>
          </a:p>
          <a:p>
            <a:endParaRPr lang="en-US" sz="2400" dirty="0"/>
          </a:p>
          <a:p>
            <a:pPr marL="0" indent="0">
              <a:buNone/>
            </a:pPr>
            <a:endParaRPr lang="en-US" sz="2400" dirty="0"/>
          </a:p>
          <a:p>
            <a:pPr>
              <a:spcAft>
                <a:spcPts val="600"/>
              </a:spcAft>
            </a:pPr>
            <a:r>
              <a:rPr lang="en-US" sz="2600" dirty="0"/>
              <a:t>Each pathway type (or transfer function) assumes or represents a particular range of physical transport processes.</a:t>
            </a:r>
          </a:p>
          <a:p>
            <a:endParaRPr lang="en-US" dirty="0"/>
          </a:p>
        </p:txBody>
      </p:sp>
      <p:pic>
        <p:nvPicPr>
          <p:cNvPr id="5" name="Picture 4" descr="PATHS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5362" y="1828800"/>
            <a:ext cx="7158038" cy="141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379993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Transport Pathways</a:t>
            </a:r>
          </a:p>
        </p:txBody>
      </p:sp>
      <p:sp>
        <p:nvSpPr>
          <p:cNvPr id="3" name="Content Placeholder 2"/>
          <p:cNvSpPr>
            <a:spLocks noGrp="1"/>
          </p:cNvSpPr>
          <p:nvPr>
            <p:ph idx="1"/>
          </p:nvPr>
        </p:nvSpPr>
        <p:spPr>
          <a:xfrm>
            <a:off x="675043" y="3845859"/>
            <a:ext cx="7543800" cy="1331258"/>
          </a:xfrm>
        </p:spPr>
        <p:txBody>
          <a:bodyPr>
            <a:noAutofit/>
          </a:bodyPr>
          <a:lstStyle/>
          <a:p>
            <a:pPr marL="457200" indent="-223838">
              <a:spcBef>
                <a:spcPts val="1800"/>
              </a:spcBef>
              <a:buFont typeface="Courier New" panose="02070309020205020404" pitchFamily="49" charset="0"/>
              <a:buChar char="o"/>
            </a:pPr>
            <a:r>
              <a:rPr lang="en-US" altLang="en-US" sz="2400" dirty="0"/>
              <a:t>We will focus on Aquifers and Pipes today (but Cells will also make an appearance!)</a:t>
            </a:r>
            <a:endParaRPr lang="en-US" sz="2400" dirty="0"/>
          </a:p>
        </p:txBody>
      </p:sp>
      <p:pic>
        <p:nvPicPr>
          <p:cNvPr id="6" name="Picture 5"/>
          <p:cNvPicPr>
            <a:picLocks noChangeAspect="1"/>
          </p:cNvPicPr>
          <p:nvPr/>
        </p:nvPicPr>
        <p:blipFill>
          <a:blip r:embed="rId2"/>
          <a:stretch>
            <a:fillRect/>
          </a:stretch>
        </p:blipFill>
        <p:spPr>
          <a:xfrm>
            <a:off x="1217559" y="1905000"/>
            <a:ext cx="6783441" cy="1295400"/>
          </a:xfrm>
          <a:prstGeom prst="rect">
            <a:avLst/>
          </a:prstGeom>
        </p:spPr>
      </p:pic>
      <p:sp>
        <p:nvSpPr>
          <p:cNvPr id="5" name="Rectangle 4"/>
          <p:cNvSpPr/>
          <p:nvPr/>
        </p:nvSpPr>
        <p:spPr>
          <a:xfrm>
            <a:off x="2540000" y="1909482"/>
            <a:ext cx="2607186" cy="1344706"/>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2"/>
          <p:cNvSpPr txBox="1">
            <a:spLocks/>
          </p:cNvSpPr>
          <p:nvPr/>
        </p:nvSpPr>
        <p:spPr>
          <a:xfrm>
            <a:off x="854337" y="3482788"/>
            <a:ext cx="7543800" cy="3070412"/>
          </a:xfrm>
          <a:prstGeom prst="rect">
            <a:avLst/>
          </a:prstGeom>
        </p:spPr>
        <p:txBody>
          <a:bodyPr vert="horz" lIns="0" tIns="45720" rIns="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Tx/>
              <a:buNone/>
              <a:defRPr sz="24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ourier New" panose="02070309020205020404" pitchFamily="49" charset="0"/>
              <a:buChar char="o"/>
              <a:defRPr sz="22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20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223838">
              <a:spcBef>
                <a:spcPts val="1800"/>
              </a:spcBef>
              <a:buFont typeface="Courier New" panose="02070309020205020404" pitchFamily="49" charset="0"/>
              <a:buChar char="o"/>
            </a:pPr>
            <a:endParaRPr lang="en-US" dirty="0"/>
          </a:p>
        </p:txBody>
      </p:sp>
      <p:sp>
        <p:nvSpPr>
          <p:cNvPr id="8" name="Content Placeholder 2"/>
          <p:cNvSpPr txBox="1">
            <a:spLocks/>
          </p:cNvSpPr>
          <p:nvPr/>
        </p:nvSpPr>
        <p:spPr>
          <a:xfrm>
            <a:off x="675043" y="1264022"/>
            <a:ext cx="7543800" cy="564777"/>
          </a:xfrm>
          <a:prstGeom prst="rect">
            <a:avLst/>
          </a:prstGeom>
        </p:spPr>
        <p:txBody>
          <a:bodyPr vert="horz" lIns="0" tIns="45720" rIns="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Tx/>
              <a:buNone/>
              <a:defRPr sz="24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ourier New" panose="02070309020205020404" pitchFamily="49" charset="0"/>
              <a:buChar char="o"/>
              <a:defRPr sz="22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20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223838">
              <a:buFont typeface="Courier New" panose="02070309020205020404" pitchFamily="49" charset="0"/>
              <a:buChar char="o"/>
            </a:pPr>
            <a:r>
              <a:rPr lang="en-US" altLang="en-US" dirty="0"/>
              <a:t>GoldSim provides five type of pathways:</a:t>
            </a:r>
          </a:p>
          <a:p>
            <a:pPr marL="457200" indent="-223838">
              <a:spcBef>
                <a:spcPts val="0"/>
              </a:spcBef>
              <a:spcAft>
                <a:spcPts val="0"/>
              </a:spcAft>
              <a:buFont typeface="Courier New" panose="02070309020205020404" pitchFamily="49" charset="0"/>
              <a:buChar char="o"/>
            </a:pPr>
            <a:endParaRPr lang="en-US" altLang="en-US" dirty="0"/>
          </a:p>
          <a:p>
            <a:pPr marL="457200" indent="-223838">
              <a:spcBef>
                <a:spcPts val="0"/>
              </a:spcBef>
              <a:spcAft>
                <a:spcPts val="0"/>
              </a:spcAft>
              <a:buFont typeface="Courier New" panose="02070309020205020404" pitchFamily="49" charset="0"/>
              <a:buChar char="o"/>
            </a:pPr>
            <a:endParaRPr lang="en-US" altLang="en-US" dirty="0"/>
          </a:p>
        </p:txBody>
      </p:sp>
    </p:spTree>
    <p:extLst>
      <p:ext uri="{BB962C8B-B14F-4D97-AF65-F5344CB8AC3E}">
        <p14:creationId xmlns:p14="http://schemas.microsoft.com/office/powerpoint/2010/main" val="2661874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animBg="1"/>
    </p:bldLst>
  </p:timing>
</p:sld>
</file>

<file path=ppt/theme/theme1.xml><?xml version="1.0" encoding="utf-8"?>
<a:theme xmlns:a="http://schemas.openxmlformats.org/drawingml/2006/main" name="Theme1">
  <a:themeElements>
    <a:clrScheme name="GoldSim Website">
      <a:dk1>
        <a:srgbClr val="1E1E1E"/>
      </a:dk1>
      <a:lt1>
        <a:sysClr val="window" lastClr="FFFFFF"/>
      </a:lt1>
      <a:dk2>
        <a:srgbClr val="202020"/>
      </a:dk2>
      <a:lt2>
        <a:srgbClr val="FFFFFF"/>
      </a:lt2>
      <a:accent1>
        <a:srgbClr val="00ADEF"/>
      </a:accent1>
      <a:accent2>
        <a:srgbClr val="66AE3D"/>
      </a:accent2>
      <a:accent3>
        <a:srgbClr val="FEC10D"/>
      </a:accent3>
      <a:accent4>
        <a:srgbClr val="EB5D62"/>
      </a:accent4>
      <a:accent5>
        <a:srgbClr val="A9D5F3"/>
      </a:accent5>
      <a:accent6>
        <a:srgbClr val="C5E0B3"/>
      </a:accent6>
      <a:hlink>
        <a:srgbClr val="FEE599"/>
      </a:hlink>
      <a:folHlink>
        <a:srgbClr val="F7CBAC"/>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Theme1" id="{EF022C51-81AF-435F-A880-3E608A8D7BCB}" vid="{80EFAB80-A438-42D7-83F1-818492C176E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4A4924310D11B244A5F6AAA98A9D07D1" ma:contentTypeVersion="13" ma:contentTypeDescription="Create a new document." ma:contentTypeScope="" ma:versionID="82c721395edff4ac9933775f5473fc26">
  <xsd:schema xmlns:xsd="http://www.w3.org/2001/XMLSchema" xmlns:xs="http://www.w3.org/2001/XMLSchema" xmlns:p="http://schemas.microsoft.com/office/2006/metadata/properties" xmlns:ns2="4eb5bcae-f64f-4747-a8c2-b120e4c13e87" xmlns:ns3="3f9896a8-20b3-411f-aa6c-383e0c4d4710" targetNamespace="http://schemas.microsoft.com/office/2006/metadata/properties" ma:root="true" ma:fieldsID="1cacddd97a166a00d788b215fdab914b" ns2:_="" ns3:_="">
    <xsd:import namespace="4eb5bcae-f64f-4747-a8c2-b120e4c13e87"/>
    <xsd:import namespace="3f9896a8-20b3-411f-aa6c-383e0c4d4710"/>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OCR" minOccurs="0"/>
                <xsd:element ref="ns3:MediaServiceDateTaken" minOccurs="0"/>
                <xsd:element ref="ns3:MediaServiceLocation"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eb5bcae-f64f-4747-a8c2-b120e4c13e87"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f9896a8-20b3-411f-aa6c-383e0c4d4710"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haredWithUsers xmlns="4eb5bcae-f64f-4747-a8c2-b120e4c13e87">
      <UserInfo>
        <DisplayName/>
        <AccountId xsi:nil="true"/>
        <AccountType/>
      </UserInfo>
    </SharedWithUsers>
  </documentManagement>
</p:properties>
</file>

<file path=customXml/itemProps1.xml><?xml version="1.0" encoding="utf-8"?>
<ds:datastoreItem xmlns:ds="http://schemas.openxmlformats.org/officeDocument/2006/customXml" ds:itemID="{4206B146-647C-4150-A45B-81CABEB5CA09}">
  <ds:schemaRefs>
    <ds:schemaRef ds:uri="http://schemas.microsoft.com/sharepoint/v3/contenttype/forms"/>
  </ds:schemaRefs>
</ds:datastoreItem>
</file>

<file path=customXml/itemProps2.xml><?xml version="1.0" encoding="utf-8"?>
<ds:datastoreItem xmlns:ds="http://schemas.openxmlformats.org/officeDocument/2006/customXml" ds:itemID="{CF752454-B807-4C37-9156-FCCABC50831B}"/>
</file>

<file path=customXml/itemProps3.xml><?xml version="1.0" encoding="utf-8"?>
<ds:datastoreItem xmlns:ds="http://schemas.openxmlformats.org/officeDocument/2006/customXml" ds:itemID="{828DB358-FD1C-4A33-8054-364BBABCFC9C}">
  <ds:schemaRefs>
    <ds:schemaRef ds:uri="http://schemas.microsoft.com/office/2006/metadata/properties"/>
    <ds:schemaRef ds:uri="http://schemas.microsoft.com/office/infopath/2007/PartnerControls"/>
    <ds:schemaRef ds:uri="4eb5bcae-f64f-4747-a8c2-b120e4c13e87"/>
  </ds:schemaRefs>
</ds:datastoreItem>
</file>

<file path=docProps/app.xml><?xml version="1.0" encoding="utf-8"?>
<Properties xmlns="http://schemas.openxmlformats.org/officeDocument/2006/extended-properties" xmlns:vt="http://schemas.openxmlformats.org/officeDocument/2006/docPropsVTypes">
  <Template/>
  <TotalTime>3114</TotalTime>
  <Words>1306</Words>
  <Application>Microsoft Office PowerPoint</Application>
  <PresentationFormat>On-screen Show (4:3)</PresentationFormat>
  <Paragraphs>149</Paragraphs>
  <Slides>30</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30</vt:i4>
      </vt:variant>
    </vt:vector>
  </HeadingPairs>
  <TitlesOfParts>
    <vt:vector size="38" baseType="lpstr">
      <vt:lpstr>Arial</vt:lpstr>
      <vt:lpstr>Calibri</vt:lpstr>
      <vt:lpstr>Calibri Light</vt:lpstr>
      <vt:lpstr>Courier New</vt:lpstr>
      <vt:lpstr>Symbol</vt:lpstr>
      <vt:lpstr>Times New Roman</vt:lpstr>
      <vt:lpstr>Wingdings</vt:lpstr>
      <vt:lpstr>Theme1</vt:lpstr>
      <vt:lpstr>Simulating One-Dimensional Advective-Dispersive Mass Transport</vt:lpstr>
      <vt:lpstr>The GoldSim Contaminant Transport Module</vt:lpstr>
      <vt:lpstr>Outline</vt:lpstr>
      <vt:lpstr>Overview of the  Contaminant Transport Module</vt:lpstr>
      <vt:lpstr>What is the Contaminant Transport Module?</vt:lpstr>
      <vt:lpstr>Steps for Modeling Contaminant Transport</vt:lpstr>
      <vt:lpstr>Transport Pathways</vt:lpstr>
      <vt:lpstr>Transport Pathways</vt:lpstr>
      <vt:lpstr>Transport Pathways</vt:lpstr>
      <vt:lpstr>Transport Pathways</vt:lpstr>
      <vt:lpstr>Implications of the One-Dimensional Transport Assumption</vt:lpstr>
      <vt:lpstr>Contaminant Plumes</vt:lpstr>
      <vt:lpstr>Contaminant Plumes</vt:lpstr>
      <vt:lpstr>Contaminant Plumes</vt:lpstr>
      <vt:lpstr>Aquifers and Pipes</vt:lpstr>
      <vt:lpstr>Aquifer Pathway Element</vt:lpstr>
      <vt:lpstr>Aquifer Pathway Element</vt:lpstr>
      <vt:lpstr>Pipe Pathways</vt:lpstr>
      <vt:lpstr>Comparison of Approaches</vt:lpstr>
      <vt:lpstr>How Do You Define the Flow Area?</vt:lpstr>
      <vt:lpstr>Computing Concentrations</vt:lpstr>
      <vt:lpstr>Plume Function</vt:lpstr>
      <vt:lpstr>Modeling Multi-Dimensional Systems</vt:lpstr>
      <vt:lpstr>How Detailed and Highly Discretized Should Your Contaminant Transport Model Be?</vt:lpstr>
      <vt:lpstr>  Since all models are wrong the scientist cannot obtain a "correct" one by excessive elaboration… Just as the ability to devise simple but evocative models is the signature of the great scientist, so overelaboration and overparameterization is often the mark of mediocrity.   George Box, Science and Statistics (1976) </vt:lpstr>
      <vt:lpstr>Simple Multi-Dimensional System</vt:lpstr>
      <vt:lpstr>Shallow Disposal Facility</vt:lpstr>
      <vt:lpstr>Deep Disposal Facility</vt:lpstr>
      <vt:lpstr>Yucca Mountain</vt:lpstr>
      <vt:lpstr>Learn More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GoldSim Training Section</dc:title>
  <dc:creator>Jason Lillywhite</dc:creator>
  <cp:lastModifiedBy>Rick Kossik</cp:lastModifiedBy>
  <cp:revision>288</cp:revision>
  <cp:lastPrinted>2018-01-16T21:13:11Z</cp:lastPrinted>
  <dcterms:created xsi:type="dcterms:W3CDTF">2015-01-26T23:52:11Z</dcterms:created>
  <dcterms:modified xsi:type="dcterms:W3CDTF">2021-08-26T15:54:53Z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0x0101004A4924310D11B244A5F6AAA98A9D07D1</vt:lpwstr>
  </property>
  <property fmtid="{D5CDD505-2E9C-101B-9397-08002B2CF9AE}" pid="3" name="Order">
    <vt:r8>5747500</vt:r8>
  </property>
  <property fmtid="{D5CDD505-2E9C-101B-9397-08002B2CF9AE}" pid="4" name="xd_Signature">
    <vt:bool>false</vt:bool>
  </property>
  <property fmtid="{D5CDD505-2E9C-101B-9397-08002B2CF9AE}" pid="5" name="xd_ProgID">
    <vt:lpwstr/>
  </property>
  <property fmtid="{D5CDD505-2E9C-101B-9397-08002B2CF9AE}" pid="6" name="_SourceUrl">
    <vt:lpwstr/>
  </property>
  <property fmtid="{D5CDD505-2E9C-101B-9397-08002B2CF9AE}" pid="7" name="_SharedFileIndex">
    <vt:lpwstr/>
  </property>
  <property fmtid="{D5CDD505-2E9C-101B-9397-08002B2CF9AE}" pid="8" name="ComplianceAssetId">
    <vt:lpwstr/>
  </property>
  <property fmtid="{D5CDD505-2E9C-101B-9397-08002B2CF9AE}" pid="9" name="TemplateUrl">
    <vt:lpwstr/>
  </property>
</Properties>
</file>