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51"/>
  </p:notesMasterIdLst>
  <p:handoutMasterIdLst>
    <p:handoutMasterId r:id="rId52"/>
  </p:handoutMasterIdLst>
  <p:sldIdLst>
    <p:sldId id="288" r:id="rId2"/>
    <p:sldId id="293" r:id="rId3"/>
    <p:sldId id="476" r:id="rId4"/>
    <p:sldId id="475" r:id="rId5"/>
    <p:sldId id="477" r:id="rId6"/>
    <p:sldId id="294" r:id="rId7"/>
    <p:sldId id="295" r:id="rId8"/>
    <p:sldId id="478" r:id="rId9"/>
    <p:sldId id="479" r:id="rId10"/>
    <p:sldId id="303" r:id="rId11"/>
    <p:sldId id="297" r:id="rId12"/>
    <p:sldId id="1257" r:id="rId13"/>
    <p:sldId id="351" r:id="rId14"/>
    <p:sldId id="349" r:id="rId15"/>
    <p:sldId id="353" r:id="rId16"/>
    <p:sldId id="500" r:id="rId17"/>
    <p:sldId id="355" r:id="rId18"/>
    <p:sldId id="357" r:id="rId19"/>
    <p:sldId id="360" r:id="rId20"/>
    <p:sldId id="362" r:id="rId21"/>
    <p:sldId id="363" r:id="rId22"/>
    <p:sldId id="366" r:id="rId23"/>
    <p:sldId id="364" r:id="rId24"/>
    <p:sldId id="365" r:id="rId25"/>
    <p:sldId id="473" r:id="rId26"/>
    <p:sldId id="367" r:id="rId27"/>
    <p:sldId id="368" r:id="rId28"/>
    <p:sldId id="380" r:id="rId29"/>
    <p:sldId id="522" r:id="rId30"/>
    <p:sldId id="401" r:id="rId31"/>
    <p:sldId id="1260" r:id="rId32"/>
    <p:sldId id="571" r:id="rId33"/>
    <p:sldId id="572" r:id="rId34"/>
    <p:sldId id="398" r:id="rId35"/>
    <p:sldId id="411" r:id="rId36"/>
    <p:sldId id="1261" r:id="rId37"/>
    <p:sldId id="412" r:id="rId38"/>
    <p:sldId id="414" r:id="rId39"/>
    <p:sldId id="417" r:id="rId40"/>
    <p:sldId id="419" r:id="rId41"/>
    <p:sldId id="425" r:id="rId42"/>
    <p:sldId id="434" r:id="rId43"/>
    <p:sldId id="436" r:id="rId44"/>
    <p:sldId id="433" r:id="rId45"/>
    <p:sldId id="1254" r:id="rId46"/>
    <p:sldId id="1255" r:id="rId47"/>
    <p:sldId id="1256" r:id="rId48"/>
    <p:sldId id="1258" r:id="rId49"/>
    <p:sldId id="1259" r:id="rId5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3A7BC36-237A-40D5-82CC-9D60B5D8B0A5}">
          <p14:sldIdLst>
            <p14:sldId id="288"/>
            <p14:sldId id="293"/>
            <p14:sldId id="476"/>
            <p14:sldId id="475"/>
            <p14:sldId id="477"/>
          </p14:sldIdLst>
        </p14:section>
        <p14:section name="Examples" id="{4D4101EC-C8F3-4920-AC4F-54BF285EAAB2}">
          <p14:sldIdLst>
            <p14:sldId id="294"/>
            <p14:sldId id="295"/>
            <p14:sldId id="478"/>
            <p14:sldId id="479"/>
            <p14:sldId id="303"/>
            <p14:sldId id="297"/>
            <p14:sldId id="1257"/>
            <p14:sldId id="351"/>
            <p14:sldId id="349"/>
          </p14:sldIdLst>
        </p14:section>
        <p14:section name="Overview" id="{F726B8D0-3F82-4752-8992-B117DE3E7851}">
          <p14:sldIdLst>
            <p14:sldId id="353"/>
            <p14:sldId id="500"/>
            <p14:sldId id="355"/>
            <p14:sldId id="357"/>
            <p14:sldId id="360"/>
            <p14:sldId id="362"/>
            <p14:sldId id="363"/>
            <p14:sldId id="366"/>
            <p14:sldId id="364"/>
            <p14:sldId id="365"/>
            <p14:sldId id="473"/>
            <p14:sldId id="367"/>
            <p14:sldId id="368"/>
          </p14:sldIdLst>
        </p14:section>
        <p14:section name="Example Problems" id="{3BBAE313-9498-4718-BC60-BFA05ED1A2AA}">
          <p14:sldIdLst>
            <p14:sldId id="380"/>
            <p14:sldId id="522"/>
            <p14:sldId id="401"/>
            <p14:sldId id="1260"/>
            <p14:sldId id="571"/>
            <p14:sldId id="572"/>
            <p14:sldId id="398"/>
            <p14:sldId id="411"/>
            <p14:sldId id="1261"/>
            <p14:sldId id="412"/>
            <p14:sldId id="414"/>
            <p14:sldId id="417"/>
            <p14:sldId id="419"/>
            <p14:sldId id="425"/>
            <p14:sldId id="434"/>
            <p14:sldId id="436"/>
            <p14:sldId id="433"/>
            <p14:sldId id="1254"/>
            <p14:sldId id="1255"/>
            <p14:sldId id="1256"/>
            <p14:sldId id="1258"/>
            <p14:sldId id="1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EE"/>
    <a:srgbClr val="412837"/>
    <a:srgbClr val="816777"/>
    <a:srgbClr val="C89600"/>
    <a:srgbClr val="9B7439"/>
    <a:srgbClr val="2D3E59"/>
    <a:srgbClr val="6C7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80" d="100"/>
          <a:sy n="80" d="100"/>
        </p:scale>
        <p:origin x="102" y="468"/>
      </p:cViewPr>
      <p:guideLst/>
    </p:cSldViewPr>
  </p:slideViewPr>
  <p:notesTextViewPr>
    <p:cViewPr>
      <p:scale>
        <a:sx n="1" d="1"/>
        <a:sy n="1" d="1"/>
      </p:scale>
      <p:origin x="0" y="0"/>
    </p:cViewPr>
  </p:notesTextViewPr>
  <p:sorterViewPr>
    <p:cViewPr varScale="1">
      <p:scale>
        <a:sx n="100" d="100"/>
        <a:sy n="100" d="100"/>
      </p:scale>
      <p:origin x="0" y="-20220"/>
    </p:cViewPr>
  </p:sorterViewPr>
  <p:notesViewPr>
    <p:cSldViewPr snapToGrid="0">
      <p:cViewPr varScale="1">
        <p:scale>
          <a:sx n="76" d="100"/>
          <a:sy n="76" d="100"/>
        </p:scale>
        <p:origin x="66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556F0B2A-A9EA-40F9-8190-7E9C822BF07E}" type="datetimeFigureOut">
              <a:rPr lang="en-US" smtClean="0"/>
              <a:t>7/22/2021</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r>
              <a:rPr lang="en-US" dirty="0"/>
              <a:t>© GoldSim Technology Group LLC, 2018</a:t>
            </a:r>
          </a:p>
          <a:p>
            <a:endParaRPr lang="en-US" dirty="0"/>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CFFE037-2EF6-4C63-A5F5-47CFED663B8F}" type="slidenum">
              <a:rPr lang="en-US" smtClean="0"/>
              <a:t>‹#›</a:t>
            </a:fld>
            <a:endParaRPr lang="en-US"/>
          </a:p>
        </p:txBody>
      </p:sp>
    </p:spTree>
    <p:extLst>
      <p:ext uri="{BB962C8B-B14F-4D97-AF65-F5344CB8AC3E}">
        <p14:creationId xmlns:p14="http://schemas.microsoft.com/office/powerpoint/2010/main" val="122866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658E477-09F2-4C73-808C-A23658D67584}" type="datetimeFigureOut">
              <a:rPr lang="en-US" smtClean="0"/>
              <a:t>7/22/2021</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50755CB-9B37-40ED-B732-2C15694C1A88}" type="slidenum">
              <a:rPr lang="en-US" smtClean="0"/>
              <a:t>‹#›</a:t>
            </a:fld>
            <a:endParaRPr lang="en-US"/>
          </a:p>
        </p:txBody>
      </p:sp>
    </p:spTree>
    <p:extLst>
      <p:ext uri="{BB962C8B-B14F-4D97-AF65-F5344CB8AC3E}">
        <p14:creationId xmlns:p14="http://schemas.microsoft.com/office/powerpoint/2010/main" val="36292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26D1C-2AD4-474D-B077-6F0FEE97B510}" type="slidenum">
              <a:rPr lang="en-US" smtClean="0"/>
              <a:t>5</a:t>
            </a:fld>
            <a:endParaRPr lang="en-US"/>
          </a:p>
        </p:txBody>
      </p:sp>
    </p:spTree>
    <p:extLst>
      <p:ext uri="{BB962C8B-B14F-4D97-AF65-F5344CB8AC3E}">
        <p14:creationId xmlns:p14="http://schemas.microsoft.com/office/powerpoint/2010/main" val="3035434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 GoldSim Technology Group LLC, 2018</a:t>
            </a:r>
            <a:endParaRPr lang="en-US" dirty="0"/>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C3CB8A-7236-40F6-B8D9-693F229A8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3" y="6614606"/>
            <a:ext cx="904071" cy="200700"/>
          </a:xfrm>
          <a:prstGeom prst="rect">
            <a:avLst/>
          </a:prstGeom>
        </p:spPr>
      </p:pic>
    </p:spTree>
    <p:extLst>
      <p:ext uri="{BB962C8B-B14F-4D97-AF65-F5344CB8AC3E}">
        <p14:creationId xmlns:p14="http://schemas.microsoft.com/office/powerpoint/2010/main" val="13015968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a:t>© GoldSim Technology Group LLC, 2018</a:t>
            </a:r>
            <a:endParaRPr lang="en-US" dirty="0"/>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335185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Probl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cap="none" dirty="0">
                <a:solidFill>
                  <a:schemeClr val="bg1"/>
                </a:solidFill>
                <a:cs typeface="Arial" charset="0"/>
              </a:rPr>
              <a:t>© GoldSim Technology Group LLC, 2021</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19576006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8019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142998"/>
            <a:ext cx="3703320" cy="4726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143000"/>
            <a:ext cx="3703320" cy="472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2021</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8236091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2021</a:t>
            </a:r>
            <a:endParaRPr lang="en-US" cap="none" dirty="0">
              <a:solidFill>
                <a:schemeClr val="bg1"/>
              </a:solidFill>
              <a:cs typeface="Arial" charset="0"/>
            </a:endParaRPr>
          </a:p>
        </p:txBody>
      </p:sp>
      <p:sp>
        <p:nvSpPr>
          <p:cNvPr id="5" name="Slide Number Placeholder 4"/>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3354014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8" name="Rectangle 7"/>
          <p:cNvSpPr/>
          <p:nvPr/>
        </p:nvSpPr>
        <p:spPr>
          <a:xfrm>
            <a:off x="-2381" y="4960248"/>
            <a:ext cx="9146382" cy="1905000"/>
          </a:xfrm>
          <a:prstGeom prst="rect">
            <a:avLst/>
          </a:prstGeom>
          <a:solidFill>
            <a:srgbClr val="1430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Rectangle 10"/>
          <p:cNvSpPr/>
          <p:nvPr/>
        </p:nvSpPr>
        <p:spPr>
          <a:xfrm>
            <a:off x="-2382" y="4918771"/>
            <a:ext cx="9144001" cy="65999"/>
          </a:xfrm>
          <a:prstGeom prst="rect">
            <a:avLst/>
          </a:prstGeom>
          <a:solidFill>
            <a:srgbClr val="3B5C6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7969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52401"/>
            <a:ext cx="7543800" cy="838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143000"/>
            <a:ext cx="7543801" cy="47260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US" cap="none">
                <a:solidFill>
                  <a:schemeClr val="bg1"/>
                </a:solidFill>
                <a:cs typeface="Arial" charset="0"/>
              </a:rPr>
              <a:t>© GoldSim Technology Group LLC, 2018</a:t>
            </a:r>
            <a:endParaRPr lang="en-US" cap="none" dirty="0">
              <a:solidFill>
                <a:schemeClr val="bg1"/>
              </a:solidFill>
              <a:cs typeface="Arial"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F6176D9-9DE5-4AC3-A5DD-5686A4C85902}" type="slidenum">
              <a:rPr lang="en-US" smtClean="0"/>
              <a:pPr/>
              <a:t>‹#›</a:t>
            </a:fld>
            <a:endParaRPr lang="en-US"/>
          </a:p>
        </p:txBody>
      </p:sp>
      <p:cxnSp>
        <p:nvCxnSpPr>
          <p:cNvPr id="10" name="Straight Connector 9"/>
          <p:cNvCxnSpPr/>
          <p:nvPr/>
        </p:nvCxnSpPr>
        <p:spPr>
          <a:xfrm>
            <a:off x="822959" y="990601"/>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810248E-D399-4B60-9AAC-9E9AEC2F3B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83" y="6614606"/>
            <a:ext cx="904071" cy="200700"/>
          </a:xfrm>
          <a:prstGeom prst="rect">
            <a:avLst/>
          </a:prstGeom>
        </p:spPr>
      </p:pic>
    </p:spTree>
    <p:extLst>
      <p:ext uri="{BB962C8B-B14F-4D97-AF65-F5344CB8AC3E}">
        <p14:creationId xmlns:p14="http://schemas.microsoft.com/office/powerpoint/2010/main" val="22861651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p:wipe dir="r"/>
  </p:transition>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https://media.GoldSim.com/Images/Courses/Contaminant_Transport/Unit6/Two_Tanks_Sand.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https://media.GoldSim.com/Images/Courses/Contaminant_Transport/Unit6/Ex5_Eq1.jp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6314" y="4871586"/>
            <a:ext cx="7031369" cy="1195939"/>
          </a:xfrm>
        </p:spPr>
        <p:txBody>
          <a:bodyPr/>
          <a:lstStyle/>
          <a:p>
            <a:pPr algn="ctr"/>
            <a:r>
              <a:rPr lang="en-US" dirty="0"/>
              <a:t>Introduction to the Contaminant Transport Module</a:t>
            </a:r>
          </a:p>
        </p:txBody>
      </p:sp>
      <p:sp>
        <p:nvSpPr>
          <p:cNvPr id="5" name="Text Placeholder 4"/>
          <p:cNvSpPr>
            <a:spLocks noGrp="1"/>
          </p:cNvSpPr>
          <p:nvPr>
            <p:ph type="body" sz="half" idx="2"/>
          </p:nvPr>
        </p:nvSpPr>
        <p:spPr>
          <a:xfrm>
            <a:off x="3635845" y="6184236"/>
            <a:ext cx="2252311" cy="594360"/>
          </a:xfrm>
        </p:spPr>
        <p:txBody>
          <a:bodyPr>
            <a:normAutofit/>
          </a:bodyPr>
          <a:lstStyle/>
          <a:p>
            <a:pPr algn="ctr"/>
            <a:r>
              <a:rPr lang="en-US" sz="1800" dirty="0"/>
              <a:t>Rick Kossik</a:t>
            </a:r>
          </a:p>
          <a:p>
            <a:pPr algn="ctr"/>
            <a:r>
              <a:rPr lang="en-US" sz="1800" dirty="0"/>
              <a:t>rkossik@goldsim.com</a:t>
            </a:r>
          </a:p>
        </p:txBody>
      </p:sp>
      <p:pic>
        <p:nvPicPr>
          <p:cNvPr id="6" name="Picture 5">
            <a:extLst>
              <a:ext uri="{FF2B5EF4-FFF2-40B4-BE49-F238E27FC236}">
                <a16:creationId xmlns:a16="http://schemas.microsoft.com/office/drawing/2014/main" id="{9EF545A5-B3D9-4494-8884-F5B6341B1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7009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Deep Disposal Facility</a:t>
            </a:r>
          </a:p>
        </p:txBody>
      </p:sp>
      <p:sp>
        <p:nvSpPr>
          <p:cNvPr id="7" name="Footer Placeholder 3"/>
          <p:cNvSpPr>
            <a:spLocks noGrp="1"/>
          </p:cNvSpPr>
          <p:nvPr>
            <p:ph type="ftr" sz="quarter" idx="11"/>
          </p:nvPr>
        </p:nvSpPr>
        <p:spPr/>
        <p:txBody>
          <a:bodyPr/>
          <a:lstStyle/>
          <a:p>
            <a:r>
              <a:rPr lang="en-US" dirty="0"/>
              <a:t>© GoldSim Technology Group LLC, 2021</a:t>
            </a:r>
          </a:p>
        </p:txBody>
      </p:sp>
      <p:pic>
        <p:nvPicPr>
          <p:cNvPr id="6" name="Picture 5"/>
          <p:cNvPicPr>
            <a:picLocks noChangeAspect="1"/>
          </p:cNvPicPr>
          <p:nvPr/>
        </p:nvPicPr>
        <p:blipFill>
          <a:blip r:embed="rId2"/>
          <a:stretch>
            <a:fillRect/>
          </a:stretch>
        </p:blipFill>
        <p:spPr>
          <a:xfrm>
            <a:off x="5095732" y="2762251"/>
            <a:ext cx="3947998" cy="3157218"/>
          </a:xfrm>
          <a:prstGeom prst="rect">
            <a:avLst/>
          </a:prstGeom>
        </p:spPr>
      </p:pic>
      <p:pic>
        <p:nvPicPr>
          <p:cNvPr id="8" name="Picture 7"/>
          <p:cNvPicPr>
            <a:picLocks noChangeAspect="1"/>
          </p:cNvPicPr>
          <p:nvPr/>
        </p:nvPicPr>
        <p:blipFill>
          <a:blip r:embed="rId3"/>
          <a:stretch>
            <a:fillRect/>
          </a:stretch>
        </p:blipFill>
        <p:spPr>
          <a:xfrm>
            <a:off x="276225" y="1259601"/>
            <a:ext cx="4716643" cy="3588623"/>
          </a:xfrm>
          <a:prstGeom prst="rect">
            <a:avLst/>
          </a:prstGeom>
        </p:spPr>
      </p:pic>
      <p:cxnSp>
        <p:nvCxnSpPr>
          <p:cNvPr id="14" name="Elbow Connector 13"/>
          <p:cNvCxnSpPr/>
          <p:nvPr/>
        </p:nvCxnSpPr>
        <p:spPr>
          <a:xfrm>
            <a:off x="1035050" y="4930775"/>
            <a:ext cx="4003675" cy="603250"/>
          </a:xfrm>
          <a:prstGeom prst="bentConnector3">
            <a:avLst>
              <a:gd name="adj1" fmla="val -19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1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733" y="1069501"/>
            <a:ext cx="6928913" cy="519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0579" name="Rectangle 3"/>
          <p:cNvSpPr>
            <a:spLocks noGrp="1" noChangeArrowheads="1"/>
          </p:cNvSpPr>
          <p:nvPr>
            <p:ph type="title"/>
          </p:nvPr>
        </p:nvSpPr>
        <p:spPr/>
        <p:txBody>
          <a:bodyPr/>
          <a:lstStyle/>
          <a:p>
            <a:r>
              <a:rPr lang="en-US" altLang="en-US"/>
              <a:t>Yucca Mountain</a:t>
            </a:r>
          </a:p>
        </p:txBody>
      </p:sp>
      <p:sp>
        <p:nvSpPr>
          <p:cNvPr id="5"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19931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200" dirty="0"/>
              <a:t>How Detailed and Highly Discretized Should Your Contaminant Transport Model Be?</a:t>
            </a:r>
            <a:endParaRPr lang="en-US" sz="3200" dirty="0"/>
          </a:p>
        </p:txBody>
      </p:sp>
      <p:sp>
        <p:nvSpPr>
          <p:cNvPr id="5" name="Content Placeholder 4"/>
          <p:cNvSpPr>
            <a:spLocks noGrp="1"/>
          </p:cNvSpPr>
          <p:nvPr>
            <p:ph idx="1"/>
          </p:nvPr>
        </p:nvSpPr>
        <p:spPr/>
        <p:txBody>
          <a:bodyPr>
            <a:normAutofit/>
          </a:bodyPr>
          <a:lstStyle/>
          <a:p>
            <a:pPr marL="398463" indent="-280988">
              <a:buFont typeface="Courier New" panose="02070309020205020404" pitchFamily="49" charset="0"/>
              <a:buChar char="o"/>
            </a:pPr>
            <a:r>
              <a:rPr lang="en-US" sz="2400" dirty="0"/>
              <a:t>Just because you </a:t>
            </a:r>
            <a:r>
              <a:rPr lang="en-US" sz="2400" dirty="0">
                <a:solidFill>
                  <a:srgbClr val="FF0000"/>
                </a:solidFill>
              </a:rPr>
              <a:t>can</a:t>
            </a:r>
            <a:r>
              <a:rPr lang="en-US" sz="2400" dirty="0"/>
              <a:t> build a large, highly discretized model does not mean you </a:t>
            </a:r>
            <a:r>
              <a:rPr lang="en-US" sz="2400" dirty="0">
                <a:solidFill>
                  <a:srgbClr val="FF0000"/>
                </a:solidFill>
              </a:rPr>
              <a:t>should</a:t>
            </a:r>
          </a:p>
          <a:p>
            <a:pPr marL="691071" lvl="1" indent="-280988">
              <a:buFont typeface="Courier New" panose="02070309020205020404" pitchFamily="49" charset="0"/>
              <a:buChar char="o"/>
            </a:pPr>
            <a:r>
              <a:rPr lang="en-US" sz="2200" dirty="0"/>
              <a:t>How much uncertainty do you have in the source?</a:t>
            </a:r>
          </a:p>
          <a:p>
            <a:pPr marL="691071" lvl="1" indent="-280988">
              <a:buFont typeface="Courier New" panose="02070309020205020404" pitchFamily="49" charset="0"/>
              <a:buChar char="o"/>
            </a:pPr>
            <a:r>
              <a:rPr lang="en-US" sz="2200" dirty="0"/>
              <a:t>How much uncertainty do you have in the key transport properties (e.g., partition coefficients, solubilities)?</a:t>
            </a:r>
          </a:p>
          <a:p>
            <a:pPr marL="691071" lvl="1" indent="-280988">
              <a:buFont typeface="Courier New" panose="02070309020205020404" pitchFamily="49" charset="0"/>
              <a:buChar char="o"/>
            </a:pPr>
            <a:r>
              <a:rPr lang="en-US" sz="2200" dirty="0"/>
              <a:t>Do you really understand the dispersive characteristics of the system?</a:t>
            </a:r>
          </a:p>
          <a:p>
            <a:pPr marL="398463" indent="-280988">
              <a:buFont typeface="Courier New" panose="02070309020205020404" pitchFamily="49" charset="0"/>
              <a:buChar char="o"/>
            </a:pPr>
            <a:r>
              <a:rPr lang="en-US" sz="2400" dirty="0"/>
              <a:t>As a general rule, our ability to predict concentrations is much poorer (i.e., subject to greater uncertainty) than our ability to predict flows</a:t>
            </a:r>
          </a:p>
          <a:p>
            <a:endParaRPr lang="en-US" dirty="0"/>
          </a:p>
        </p:txBody>
      </p:sp>
      <p:sp>
        <p:nvSpPr>
          <p:cNvPr id="7"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166630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3" y="4791635"/>
            <a:ext cx="7772400" cy="1066800"/>
          </a:xfrm>
        </p:spPr>
        <p:txBody>
          <a:bodyPr>
            <a:normAutofit fontScale="90000"/>
          </a:bodyPr>
          <a:lstStyle/>
          <a:p>
            <a:r>
              <a:rPr lang="en-US" sz="4000" dirty="0"/>
              <a:t> </a:t>
            </a:r>
            <a:br>
              <a:rPr lang="en-US" sz="4000" dirty="0"/>
            </a:br>
            <a:r>
              <a:rPr lang="en-US" sz="4000" dirty="0"/>
              <a:t>Since all models are wrong the scientist cannot obtain a "correct" one by excessive elaboration… Just as the ability to devise simple but evocative models is the signature of the great scientist, so overelaboration and </a:t>
            </a:r>
            <a:r>
              <a:rPr lang="en-US" sz="4000" dirty="0" err="1"/>
              <a:t>overparameterization</a:t>
            </a:r>
            <a:r>
              <a:rPr lang="en-US" sz="4000" dirty="0"/>
              <a:t> is often the mark of mediocrity.</a:t>
            </a:r>
            <a:br>
              <a:rPr lang="en-US" sz="4000" dirty="0"/>
            </a:br>
            <a:r>
              <a:rPr lang="en-US" sz="4000" dirty="0"/>
              <a:t> </a:t>
            </a:r>
            <a:br>
              <a:rPr lang="en-US" sz="4000" dirty="0"/>
            </a:br>
            <a:r>
              <a:rPr lang="en-US" sz="4000" dirty="0"/>
              <a:t>George Box, </a:t>
            </a:r>
            <a:r>
              <a:rPr lang="en-US" sz="4000" i="1" dirty="0"/>
              <a:t>Science and Statistics</a:t>
            </a:r>
            <a:r>
              <a:rPr lang="en-US" sz="4000" dirty="0"/>
              <a:t> (1976)</a:t>
            </a:r>
            <a:br>
              <a:rPr lang="en-US" sz="2400" dirty="0"/>
            </a:br>
            <a:endParaRPr lang="en-US" sz="2400" dirty="0"/>
          </a:p>
        </p:txBody>
      </p:sp>
      <p:sp>
        <p:nvSpPr>
          <p:cNvPr id="3"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26843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pPr algn="ctr"/>
            <a:r>
              <a:rPr lang="en-US" altLang="en-US"/>
              <a:t>Top-Down Modeling</a:t>
            </a:r>
          </a:p>
        </p:txBody>
      </p:sp>
      <p:graphicFrame>
        <p:nvGraphicFramePr>
          <p:cNvPr id="1025027" name="Object 3">
            <a:hlinkClick r:id="" action="ppaction://ole?verb=0"/>
          </p:cNvPr>
          <p:cNvGraphicFramePr>
            <a:graphicFrameLocks noGrp="1"/>
          </p:cNvGraphicFramePr>
          <p:nvPr>
            <p:ph idx="1"/>
          </p:nvPr>
        </p:nvGraphicFramePr>
        <p:xfrm>
          <a:off x="1600200" y="1371600"/>
          <a:ext cx="5908675" cy="4495800"/>
        </p:xfrm>
        <a:graphic>
          <a:graphicData uri="http://schemas.openxmlformats.org/presentationml/2006/ole">
            <mc:AlternateContent xmlns:mc="http://schemas.openxmlformats.org/markup-compatibility/2006">
              <mc:Choice xmlns:v="urn:schemas-microsoft-com:vml" Requires="v">
                <p:oleObj name="VISIO" r:id="rId2" imgW="6373800" imgH="4849560" progId="Visio.Drawing.3">
                  <p:embed/>
                </p:oleObj>
              </mc:Choice>
              <mc:Fallback>
                <p:oleObj name="VISIO" r:id="rId2" imgW="6373800" imgH="4849560" progId="Visio.Drawing.3">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9086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408650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5074920"/>
            <a:ext cx="8629649" cy="822960"/>
          </a:xfrm>
        </p:spPr>
        <p:txBody>
          <a:bodyPr/>
          <a:lstStyle/>
          <a:p>
            <a:pPr algn="ctr"/>
            <a:r>
              <a:rPr lang="en-US" dirty="0"/>
              <a:t>Overview of the </a:t>
            </a:r>
            <a:br>
              <a:rPr lang="en-US" dirty="0"/>
            </a:br>
            <a:r>
              <a:rPr lang="en-US" dirty="0"/>
              <a:t>Contaminant Transport Module</a:t>
            </a:r>
          </a:p>
        </p:txBody>
      </p:sp>
      <p:sp>
        <p:nvSpPr>
          <p:cNvPr id="5" name="Footer Placeholder 3"/>
          <p:cNvSpPr>
            <a:spLocks noGrp="1"/>
          </p:cNvSpPr>
          <p:nvPr>
            <p:ph type="ftr" sz="quarter" idx="4294967295"/>
          </p:nvPr>
        </p:nvSpPr>
        <p:spPr>
          <a:xfrm>
            <a:off x="5527675" y="6459538"/>
            <a:ext cx="3616325" cy="365125"/>
          </a:xfrm>
        </p:spPr>
        <p:txBody>
          <a:bodyPr/>
          <a:lstStyle/>
          <a:p>
            <a:r>
              <a:rPr lang="en-US" dirty="0"/>
              <a:t>© GoldSim Technology Group LLC, 2021</a:t>
            </a:r>
          </a:p>
        </p:txBody>
      </p:sp>
      <p:pic>
        <p:nvPicPr>
          <p:cNvPr id="6" name="Picture 5">
            <a:extLst>
              <a:ext uri="{FF2B5EF4-FFF2-40B4-BE49-F238E27FC236}">
                <a16:creationId xmlns:a16="http://schemas.microsoft.com/office/drawing/2014/main" id="{609A74E3-996E-44B8-B135-7DAAE342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1560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dirty="0"/>
              <a:t>Contaminant Transport Module</a:t>
            </a:r>
          </a:p>
        </p:txBody>
      </p:sp>
      <p:sp>
        <p:nvSpPr>
          <p:cNvPr id="23555" name="Rectangle 3"/>
          <p:cNvSpPr>
            <a:spLocks noGrp="1" noChangeArrowheads="1"/>
          </p:cNvSpPr>
          <p:nvPr>
            <p:ph type="body" idx="1"/>
          </p:nvPr>
        </p:nvSpPr>
        <p:spPr>
          <a:xfrm>
            <a:off x="457200" y="1447800"/>
            <a:ext cx="8229600" cy="838200"/>
          </a:xfrm>
        </p:spPr>
        <p:txBody>
          <a:bodyPr/>
          <a:lstStyle/>
          <a:p>
            <a:r>
              <a:rPr lang="en-US" sz="2000" dirty="0"/>
              <a:t>Adds </a:t>
            </a:r>
            <a:r>
              <a:rPr lang="en-US" sz="2000" dirty="0">
                <a:solidFill>
                  <a:srgbClr val="FF0000"/>
                </a:solidFill>
              </a:rPr>
              <a:t>specialized elements</a:t>
            </a:r>
            <a:r>
              <a:rPr lang="en-US" sz="2000" dirty="0"/>
              <a:t> to facilitate simulation of contaminant transport through engineered and natural environmental systems</a:t>
            </a:r>
            <a:endParaRPr lang="en-US" dirty="0"/>
          </a:p>
        </p:txBody>
      </p:sp>
      <p:sp>
        <p:nvSpPr>
          <p:cNvPr id="11" name="Rectangle 3"/>
          <p:cNvSpPr txBox="1">
            <a:spLocks noChangeArrowheads="1"/>
          </p:cNvSpPr>
          <p:nvPr/>
        </p:nvSpPr>
        <p:spPr bwMode="auto">
          <a:xfrm>
            <a:off x="5105400" y="3219450"/>
            <a:ext cx="35785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463550" indent="-461963" algn="l" rtl="0" eaLnBrk="1" fontAlgn="base" hangingPunct="1">
              <a:spcBef>
                <a:spcPct val="20000"/>
              </a:spcBef>
              <a:spcAft>
                <a:spcPct val="0"/>
              </a:spcAft>
              <a:buClrTx/>
              <a:buSzPct val="70000"/>
              <a:buFont typeface="Wingdings" pitchFamily="2" charset="2"/>
              <a:buChar char="l"/>
              <a:defRPr sz="2400" b="0">
                <a:solidFill>
                  <a:srgbClr val="0C5DA5"/>
                </a:solidFill>
                <a:latin typeface="+mn-lt"/>
                <a:ea typeface="+mn-ea"/>
                <a:cs typeface="+mn-cs"/>
              </a:defRPr>
            </a:lvl1pPr>
            <a:lvl2pPr marL="911225" indent="-285750" algn="l" rtl="0" eaLnBrk="1" fontAlgn="base" hangingPunct="1">
              <a:spcBef>
                <a:spcPct val="20000"/>
              </a:spcBef>
              <a:spcAft>
                <a:spcPct val="0"/>
              </a:spcAft>
              <a:buClrTx/>
              <a:buSzPct val="100000"/>
              <a:buChar char="–"/>
              <a:defRPr sz="2000" b="0">
                <a:solidFill>
                  <a:srgbClr val="0C5DA5"/>
                </a:solidFill>
                <a:latin typeface="+mn-lt"/>
              </a:defRPr>
            </a:lvl2pPr>
            <a:lvl3pPr marL="1771650" indent="-228600" algn="l" rtl="0" eaLnBrk="1" fontAlgn="base" hangingPunct="1">
              <a:spcBef>
                <a:spcPct val="20000"/>
              </a:spcBef>
              <a:spcAft>
                <a:spcPct val="0"/>
              </a:spcAft>
              <a:buClrTx/>
              <a:buSzPct val="90000"/>
              <a:buFont typeface="Wingdings" pitchFamily="2" charset="2"/>
              <a:buChar char="§"/>
              <a:defRPr sz="2000" b="0">
                <a:solidFill>
                  <a:srgbClr val="0C5DA5"/>
                </a:solidFill>
                <a:latin typeface="+mn-lt"/>
              </a:defRPr>
            </a:lvl3pPr>
            <a:lvl4pPr marL="2114550" indent="-228600" algn="l" rtl="0" eaLnBrk="1" fontAlgn="base" hangingPunct="1">
              <a:spcBef>
                <a:spcPct val="20000"/>
              </a:spcBef>
              <a:spcAft>
                <a:spcPct val="0"/>
              </a:spcAft>
              <a:buClrTx/>
              <a:buSzPct val="70000"/>
              <a:buChar char="–"/>
              <a:defRPr sz="2000" b="0">
                <a:solidFill>
                  <a:srgbClr val="0C5DA5"/>
                </a:solidFill>
                <a:latin typeface="+mn-lt"/>
              </a:defRPr>
            </a:lvl4pPr>
            <a:lvl5pPr marL="2457450" indent="-228600" algn="l" rtl="0" eaLnBrk="1" fontAlgn="base" hangingPunct="1">
              <a:spcBef>
                <a:spcPct val="20000"/>
              </a:spcBef>
              <a:spcAft>
                <a:spcPct val="0"/>
              </a:spcAft>
              <a:buClrTx/>
              <a:buSzPct val="100000"/>
              <a:buChar char="•"/>
              <a:defRPr sz="2000" b="0">
                <a:solidFill>
                  <a:srgbClr val="0C5DA5"/>
                </a:solidFill>
                <a:latin typeface="+mn-lt"/>
              </a:defRPr>
            </a:lvl5pPr>
            <a:lvl6pPr marL="2914650" indent="-228600" algn="l" rtl="0" eaLnBrk="1" fontAlgn="base" hangingPunct="1">
              <a:spcBef>
                <a:spcPct val="20000"/>
              </a:spcBef>
              <a:spcAft>
                <a:spcPct val="0"/>
              </a:spcAft>
              <a:buClr>
                <a:schemeClr val="hlink"/>
              </a:buClr>
              <a:buSzPct val="100000"/>
              <a:buChar char="•"/>
              <a:defRPr sz="2000">
                <a:solidFill>
                  <a:srgbClr val="114FFB"/>
                </a:solidFill>
                <a:latin typeface="+mn-lt"/>
              </a:defRPr>
            </a:lvl6pPr>
            <a:lvl7pPr marL="3371850" indent="-228600" algn="l" rtl="0" eaLnBrk="1" fontAlgn="base" hangingPunct="1">
              <a:spcBef>
                <a:spcPct val="20000"/>
              </a:spcBef>
              <a:spcAft>
                <a:spcPct val="0"/>
              </a:spcAft>
              <a:buClr>
                <a:schemeClr val="hlink"/>
              </a:buClr>
              <a:buSzPct val="100000"/>
              <a:buChar char="•"/>
              <a:defRPr sz="2000">
                <a:solidFill>
                  <a:srgbClr val="114FFB"/>
                </a:solidFill>
                <a:latin typeface="+mn-lt"/>
              </a:defRPr>
            </a:lvl7pPr>
            <a:lvl8pPr marL="3829050" indent="-228600" algn="l" rtl="0" eaLnBrk="1" fontAlgn="base" hangingPunct="1">
              <a:spcBef>
                <a:spcPct val="20000"/>
              </a:spcBef>
              <a:spcAft>
                <a:spcPct val="0"/>
              </a:spcAft>
              <a:buClr>
                <a:schemeClr val="hlink"/>
              </a:buClr>
              <a:buSzPct val="100000"/>
              <a:buChar char="•"/>
              <a:defRPr sz="2000">
                <a:solidFill>
                  <a:srgbClr val="114FFB"/>
                </a:solidFill>
                <a:latin typeface="+mn-lt"/>
              </a:defRPr>
            </a:lvl8pPr>
            <a:lvl9pPr marL="4286250" indent="-228600" algn="l" rtl="0" eaLnBrk="1" fontAlgn="base" hangingPunct="1">
              <a:spcBef>
                <a:spcPct val="20000"/>
              </a:spcBef>
              <a:spcAft>
                <a:spcPct val="0"/>
              </a:spcAft>
              <a:buClr>
                <a:schemeClr val="hlink"/>
              </a:buClr>
              <a:buSzPct val="100000"/>
              <a:buChar char="•"/>
              <a:defRPr sz="2000">
                <a:solidFill>
                  <a:srgbClr val="114FFB"/>
                </a:solidFill>
                <a:latin typeface="+mn-lt"/>
              </a:defRPr>
            </a:lvl9pPr>
          </a:lstStyle>
          <a:p>
            <a:r>
              <a:rPr lang="en-US" sz="2000" kern="0" dirty="0"/>
              <a:t>We will focus on only these five elements</a:t>
            </a:r>
          </a:p>
        </p:txBody>
      </p:sp>
      <p:pic>
        <p:nvPicPr>
          <p:cNvPr id="4" name="Picture 3"/>
          <p:cNvPicPr>
            <a:picLocks noChangeAspect="1"/>
          </p:cNvPicPr>
          <p:nvPr/>
        </p:nvPicPr>
        <p:blipFill>
          <a:blip r:embed="rId2"/>
          <a:stretch>
            <a:fillRect/>
          </a:stretch>
        </p:blipFill>
        <p:spPr>
          <a:xfrm>
            <a:off x="990600" y="2514600"/>
            <a:ext cx="3844637" cy="2286000"/>
          </a:xfrm>
          <a:prstGeom prst="rect">
            <a:avLst/>
          </a:prstGeom>
        </p:spPr>
      </p:pic>
      <p:sp>
        <p:nvSpPr>
          <p:cNvPr id="6" name="Footer Placeholder 3">
            <a:extLst>
              <a:ext uri="{FF2B5EF4-FFF2-40B4-BE49-F238E27FC236}">
                <a16:creationId xmlns:a16="http://schemas.microsoft.com/office/drawing/2014/main" id="{5724CE73-5D17-48E8-B594-DC78CA6031FD}"/>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376529990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4000" dirty="0"/>
              <a:t>Contaminant Transport Module</a:t>
            </a:r>
            <a:endParaRPr lang="en-US" sz="4000" dirty="0"/>
          </a:p>
        </p:txBody>
      </p:sp>
      <p:sp>
        <p:nvSpPr>
          <p:cNvPr id="5" name="Content Placeholder 4"/>
          <p:cNvSpPr>
            <a:spLocks noGrp="1"/>
          </p:cNvSpPr>
          <p:nvPr>
            <p:ph idx="1"/>
          </p:nvPr>
        </p:nvSpPr>
        <p:spPr/>
        <p:txBody>
          <a:bodyPr>
            <a:normAutofit/>
          </a:bodyPr>
          <a:lstStyle/>
          <a:p>
            <a:pPr marL="398463" indent="-280988">
              <a:buFont typeface="Courier New" panose="02070309020205020404" pitchFamily="49" charset="0"/>
              <a:buChar char="o"/>
            </a:pPr>
            <a:r>
              <a:rPr lang="en-US" sz="2400" dirty="0"/>
              <a:t>Provides a </a:t>
            </a:r>
            <a:r>
              <a:rPr lang="en-US" sz="2400" dirty="0">
                <a:solidFill>
                  <a:srgbClr val="FF0000"/>
                </a:solidFill>
              </a:rPr>
              <a:t>basic framework</a:t>
            </a:r>
            <a:r>
              <a:rPr lang="en-US" sz="2400" dirty="0"/>
              <a:t> for modeling fate and transport of dissolved, </a:t>
            </a:r>
            <a:r>
              <a:rPr lang="en-US" sz="2400" dirty="0" err="1"/>
              <a:t>sorbed</a:t>
            </a:r>
            <a:r>
              <a:rPr lang="en-US" sz="2400" dirty="0"/>
              <a:t> and/or suspended contaminants through engineered and natural systems</a:t>
            </a:r>
          </a:p>
          <a:p>
            <a:pPr marL="398463" indent="-280988">
              <a:buFont typeface="Courier New" panose="02070309020205020404" pitchFamily="49" charset="0"/>
              <a:buChar char="o"/>
            </a:pPr>
            <a:r>
              <a:rPr lang="en-US" sz="2400" dirty="0"/>
              <a:t>Complexity of the model is determined by the user</a:t>
            </a:r>
          </a:p>
          <a:p>
            <a:pPr marL="398463" indent="-280988">
              <a:buFont typeface="Courier New" panose="02070309020205020404" pitchFamily="49" charset="0"/>
              <a:buChar char="o"/>
            </a:pPr>
            <a:r>
              <a:rPr lang="en-US" sz="2400" dirty="0"/>
              <a:t>While incorporating some basic physics (e.g., conservation of mass, decay and ingrowth, diffusion, partitioning), very few assumptions built into code in order to maximize flexibility</a:t>
            </a:r>
          </a:p>
          <a:p>
            <a:pPr marL="398463" indent="-280988">
              <a:buFont typeface="Courier New" panose="02070309020205020404" pitchFamily="49" charset="0"/>
              <a:buChar char="o"/>
            </a:pPr>
            <a:r>
              <a:rPr lang="en-US" sz="2400" dirty="0"/>
              <a:t>Heavily utilizes </a:t>
            </a:r>
            <a:r>
              <a:rPr lang="en-US" sz="2400" dirty="0">
                <a:solidFill>
                  <a:srgbClr val="FF0000"/>
                </a:solidFill>
              </a:rPr>
              <a:t>arrays</a:t>
            </a:r>
          </a:p>
          <a:p>
            <a:endParaRPr lang="en-US" dirty="0"/>
          </a:p>
        </p:txBody>
      </p:sp>
      <p:sp>
        <p:nvSpPr>
          <p:cNvPr id="7"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19853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152401"/>
            <a:ext cx="7988531" cy="838200"/>
          </a:xfrm>
        </p:spPr>
        <p:txBody>
          <a:bodyPr>
            <a:normAutofit fontScale="90000"/>
          </a:bodyPr>
          <a:lstStyle/>
          <a:p>
            <a:r>
              <a:rPr lang="en-US" sz="4000" dirty="0"/>
              <a:t>Steps for Modeling Contaminant Transport</a:t>
            </a:r>
          </a:p>
        </p:txBody>
      </p:sp>
      <p:sp>
        <p:nvSpPr>
          <p:cNvPr id="7" name="Content Placeholder 6"/>
          <p:cNvSpPr>
            <a:spLocks noGrp="1"/>
          </p:cNvSpPr>
          <p:nvPr>
            <p:ph idx="1"/>
          </p:nvPr>
        </p:nvSpPr>
        <p:spPr/>
        <p:txBody>
          <a:bodyPr>
            <a:normAutofit/>
          </a:bodyPr>
          <a:lstStyle/>
          <a:p>
            <a:pPr marL="457200" indent="-223838">
              <a:buFont typeface="Courier New" panose="02070309020205020404" pitchFamily="49" charset="0"/>
              <a:buChar char="o"/>
            </a:pPr>
            <a:r>
              <a:rPr lang="en-US" sz="2400" dirty="0"/>
              <a:t>Specify </a:t>
            </a:r>
            <a:r>
              <a:rPr lang="en-US" sz="2400" dirty="0">
                <a:solidFill>
                  <a:srgbClr val="FF0000"/>
                </a:solidFill>
              </a:rPr>
              <a:t>species</a:t>
            </a:r>
            <a:r>
              <a:rPr lang="en-US" sz="2400" dirty="0"/>
              <a:t> to be modeled</a:t>
            </a:r>
          </a:p>
          <a:p>
            <a:pPr marL="457200" indent="-223838">
              <a:buFont typeface="Courier New" panose="02070309020205020404" pitchFamily="49" charset="0"/>
              <a:buChar char="o"/>
            </a:pPr>
            <a:r>
              <a:rPr lang="en-US" sz="2400" dirty="0"/>
              <a:t>Specify the transport and storage </a:t>
            </a:r>
            <a:r>
              <a:rPr lang="en-US" sz="2400" dirty="0">
                <a:solidFill>
                  <a:srgbClr val="FF0000"/>
                </a:solidFill>
              </a:rPr>
              <a:t>media</a:t>
            </a:r>
            <a:r>
              <a:rPr lang="en-US" sz="2400" dirty="0"/>
              <a:t> within the system to be modeled (e.g., water, air, sediment, soil)</a:t>
            </a:r>
          </a:p>
          <a:p>
            <a:pPr marL="457200" indent="-223838">
              <a:buFont typeface="Courier New" panose="02070309020205020404" pitchFamily="49" charset="0"/>
              <a:buChar char="o"/>
            </a:pPr>
            <a:r>
              <a:rPr lang="en-US" sz="2400" dirty="0"/>
              <a:t>Specify the </a:t>
            </a:r>
            <a:r>
              <a:rPr lang="en-US" sz="2400" dirty="0">
                <a:solidFill>
                  <a:srgbClr val="FF0000"/>
                </a:solidFill>
              </a:rPr>
              <a:t>transport pathways </a:t>
            </a:r>
            <a:r>
              <a:rPr lang="en-US" sz="2400" dirty="0"/>
              <a:t>through which mass is transported and stored</a:t>
            </a:r>
          </a:p>
          <a:p>
            <a:pPr marL="457200" indent="-223838">
              <a:buFont typeface="Courier New" panose="02070309020205020404" pitchFamily="49" charset="0"/>
              <a:buChar char="o"/>
            </a:pPr>
            <a:r>
              <a:rPr lang="en-US" sz="2400" dirty="0"/>
              <a:t>Define the </a:t>
            </a:r>
            <a:r>
              <a:rPr lang="en-US" sz="2400" dirty="0">
                <a:solidFill>
                  <a:srgbClr val="FF0000"/>
                </a:solidFill>
              </a:rPr>
              <a:t>source terms </a:t>
            </a:r>
            <a:r>
              <a:rPr lang="en-US" sz="2400" dirty="0"/>
              <a:t>(initial and/or boundary conditions)</a:t>
            </a:r>
          </a:p>
          <a:p>
            <a:pPr marL="457200" indent="-223838">
              <a:buFont typeface="Courier New" panose="02070309020205020404" pitchFamily="49" charset="0"/>
              <a:buChar char="o"/>
            </a:pPr>
            <a:r>
              <a:rPr lang="en-US" sz="2400" dirty="0"/>
              <a:t>Define the impacts of the species (e.g., dose) on defined </a:t>
            </a:r>
            <a:r>
              <a:rPr lang="en-US" sz="2400" dirty="0">
                <a:solidFill>
                  <a:srgbClr val="FF0000"/>
                </a:solidFill>
              </a:rPr>
              <a:t>receptors</a:t>
            </a:r>
            <a:endParaRPr lang="en-US" sz="2800" dirty="0">
              <a:solidFill>
                <a:srgbClr val="FF0000"/>
              </a:solidFill>
            </a:endParaRPr>
          </a:p>
        </p:txBody>
      </p:sp>
      <p:sp>
        <p:nvSpPr>
          <p:cNvPr id="5" name="Footer Placeholder 3">
            <a:extLst>
              <a:ext uri="{FF2B5EF4-FFF2-40B4-BE49-F238E27FC236}">
                <a16:creationId xmlns:a16="http://schemas.microsoft.com/office/drawing/2014/main" id="{35639DEB-F9B5-4D1A-8399-466A2E169673}"/>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1956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2905-B5ED-4D92-A8C9-04B5B98833B6}"/>
              </a:ext>
            </a:extLst>
          </p:cNvPr>
          <p:cNvPicPr>
            <a:picLocks noChangeAspect="1"/>
          </p:cNvPicPr>
          <p:nvPr/>
        </p:nvPicPr>
        <p:blipFill>
          <a:blip r:embed="rId2"/>
          <a:stretch>
            <a:fillRect/>
          </a:stretch>
        </p:blipFill>
        <p:spPr>
          <a:xfrm>
            <a:off x="2710648" y="1652156"/>
            <a:ext cx="5579978" cy="4471183"/>
          </a:xfrm>
          <a:prstGeom prst="rect">
            <a:avLst/>
          </a:prstGeom>
        </p:spPr>
      </p:pic>
      <p:sp>
        <p:nvSpPr>
          <p:cNvPr id="35842" name="Rectangle 2"/>
          <p:cNvSpPr>
            <a:spLocks noGrp="1" noChangeArrowheads="1"/>
          </p:cNvSpPr>
          <p:nvPr>
            <p:ph type="title"/>
          </p:nvPr>
        </p:nvSpPr>
        <p:spPr/>
        <p:txBody>
          <a:bodyPr/>
          <a:lstStyle/>
          <a:p>
            <a:pPr algn="ctr"/>
            <a:r>
              <a:rPr lang="en-US" dirty="0"/>
              <a:t>Defining Species</a:t>
            </a:r>
          </a:p>
        </p:txBody>
      </p:sp>
      <p:sp>
        <p:nvSpPr>
          <p:cNvPr id="35843" name="Rectangle 3"/>
          <p:cNvSpPr>
            <a:spLocks noGrp="1" noChangeArrowheads="1"/>
          </p:cNvSpPr>
          <p:nvPr>
            <p:ph idx="1"/>
          </p:nvPr>
        </p:nvSpPr>
        <p:spPr/>
        <p:txBody>
          <a:bodyPr>
            <a:normAutofit/>
          </a:bodyPr>
          <a:lstStyle/>
          <a:p>
            <a:r>
              <a:rPr lang="en-US" dirty="0">
                <a:solidFill>
                  <a:srgbClr val="FF0000"/>
                </a:solidFill>
              </a:rPr>
              <a:t>Species element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648" y="1652156"/>
            <a:ext cx="5605098" cy="444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 name="Picture 1"/>
          <p:cNvPicPr>
            <a:picLocks noChangeAspect="1"/>
          </p:cNvPicPr>
          <p:nvPr/>
        </p:nvPicPr>
        <p:blipFill>
          <a:blip r:embed="rId4"/>
          <a:stretch>
            <a:fillRect/>
          </a:stretch>
        </p:blipFill>
        <p:spPr>
          <a:xfrm>
            <a:off x="656860" y="1622787"/>
            <a:ext cx="1076190" cy="1180952"/>
          </a:xfrm>
          <a:prstGeom prst="rect">
            <a:avLst/>
          </a:prstGeom>
        </p:spPr>
      </p:pic>
      <p:sp>
        <p:nvSpPr>
          <p:cNvPr id="8" name="Footer Placeholder 3">
            <a:extLst>
              <a:ext uri="{FF2B5EF4-FFF2-40B4-BE49-F238E27FC236}">
                <a16:creationId xmlns:a16="http://schemas.microsoft.com/office/drawing/2014/main" id="{CFDE24E5-9A2E-45EB-9460-EC81569C963F}"/>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27139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5751"/>
            <a:ext cx="7543800" cy="838200"/>
          </a:xfrm>
        </p:spPr>
        <p:txBody>
          <a:bodyPr>
            <a:normAutofit fontScale="90000"/>
          </a:bodyPr>
          <a:lstStyle/>
          <a:p>
            <a:pPr algn="ctr"/>
            <a:r>
              <a:rPr lang="en-US" dirty="0"/>
              <a:t>GoldSim and the Contaminant Transport Module</a:t>
            </a:r>
          </a:p>
        </p:txBody>
      </p:sp>
      <p:sp>
        <p:nvSpPr>
          <p:cNvPr id="3" name="Content Placeholder 2"/>
          <p:cNvSpPr>
            <a:spLocks noGrp="1"/>
          </p:cNvSpPr>
          <p:nvPr>
            <p:ph idx="1"/>
          </p:nvPr>
        </p:nvSpPr>
        <p:spPr>
          <a:xfrm>
            <a:off x="822959" y="1142999"/>
            <a:ext cx="7543801" cy="5019675"/>
          </a:xfrm>
        </p:spPr>
        <p:txBody>
          <a:bodyPr>
            <a:normAutofit/>
          </a:bodyPr>
          <a:lstStyle/>
          <a:p>
            <a:pPr lvl="1"/>
            <a:r>
              <a:rPr lang="en-US" sz="2400" dirty="0"/>
              <a:t>The basic GoldSim framework consists of a flexible set of tools for creating dynamic, probabilistic simulations of nearly any kind of complex system</a:t>
            </a:r>
          </a:p>
          <a:p>
            <a:pPr lvl="2"/>
            <a:r>
              <a:rPr lang="en-US" sz="2000" dirty="0"/>
              <a:t>These tools are very abstract (like a programming language)</a:t>
            </a:r>
          </a:p>
          <a:p>
            <a:pPr lvl="2"/>
            <a:r>
              <a:rPr lang="en-US" sz="2000" dirty="0"/>
              <a:t>They simply carry out mathematical calculations (e.g., numerical integration) that are applicable to many types of problems</a:t>
            </a:r>
          </a:p>
          <a:p>
            <a:pPr lvl="2"/>
            <a:r>
              <a:rPr lang="en-US" sz="2000" dirty="0"/>
              <a:t>It is assumed you are familiar with the basic GoldSim framework</a:t>
            </a:r>
          </a:p>
          <a:p>
            <a:pPr lvl="1"/>
            <a:r>
              <a:rPr lang="en-US" sz="2400" dirty="0"/>
              <a:t>In order to simulate some kinds of complex systems, such tools are not sufficient. Therefore, GoldSim has several specialized extension modules to facilitate simulation of some types of systems</a:t>
            </a:r>
          </a:p>
          <a:p>
            <a:pPr lvl="1"/>
            <a:r>
              <a:rPr lang="en-US" sz="2400" dirty="0"/>
              <a:t>The </a:t>
            </a:r>
            <a:r>
              <a:rPr lang="en-US" sz="2400" dirty="0">
                <a:solidFill>
                  <a:srgbClr val="FF0000"/>
                </a:solidFill>
              </a:rPr>
              <a:t>Contaminant Transport Module </a:t>
            </a:r>
            <a:r>
              <a:rPr lang="en-US" sz="2400" dirty="0"/>
              <a:t>is a set of specialized tools that are added to GoldSim to support complex contaminant transport simulations</a:t>
            </a:r>
          </a:p>
        </p:txBody>
      </p:sp>
      <p:sp>
        <p:nvSpPr>
          <p:cNvPr id="6"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32805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a:t>Environmental Media</a:t>
            </a:r>
          </a:p>
        </p:txBody>
      </p:sp>
      <p:sp>
        <p:nvSpPr>
          <p:cNvPr id="38915" name="Rectangle 3"/>
          <p:cNvSpPr>
            <a:spLocks noGrp="1" noChangeArrowheads="1"/>
          </p:cNvSpPr>
          <p:nvPr>
            <p:ph idx="1"/>
          </p:nvPr>
        </p:nvSpPr>
        <p:spPr>
          <a:xfrm>
            <a:off x="854132" y="1143000"/>
            <a:ext cx="7543801" cy="4726094"/>
          </a:xfrm>
        </p:spPr>
        <p:txBody>
          <a:bodyPr/>
          <a:lstStyle/>
          <a:p>
            <a:r>
              <a:rPr lang="en-US" dirty="0"/>
              <a:t>Basic “building blocks” of transport pathways</a:t>
            </a:r>
          </a:p>
          <a:p>
            <a:pPr lvl="1"/>
            <a:r>
              <a:rPr lang="en-US" dirty="0"/>
              <a:t>mass transport calculations are based largely on media properties</a:t>
            </a:r>
          </a:p>
          <a:p>
            <a:pPr lvl="1"/>
            <a:r>
              <a:rPr lang="en-US" dirty="0"/>
              <a:t>Two types: </a:t>
            </a:r>
            <a:r>
              <a:rPr lang="en-US" dirty="0">
                <a:solidFill>
                  <a:srgbClr val="FF0000"/>
                </a:solidFill>
              </a:rPr>
              <a:t>Fluids</a:t>
            </a:r>
            <a:r>
              <a:rPr lang="en-US" dirty="0"/>
              <a:t> and </a:t>
            </a:r>
            <a:r>
              <a:rPr lang="en-US" dirty="0">
                <a:solidFill>
                  <a:srgbClr val="FF0000"/>
                </a:solidFill>
              </a:rPr>
              <a:t>Solids</a:t>
            </a:r>
          </a:p>
        </p:txBody>
      </p:sp>
      <p:pic>
        <p:nvPicPr>
          <p:cNvPr id="2" name="Picture 1"/>
          <p:cNvPicPr>
            <a:picLocks noChangeAspect="1"/>
          </p:cNvPicPr>
          <p:nvPr/>
        </p:nvPicPr>
        <p:blipFill>
          <a:blip r:embed="rId2"/>
          <a:stretch>
            <a:fillRect/>
          </a:stretch>
        </p:blipFill>
        <p:spPr>
          <a:xfrm>
            <a:off x="182332" y="2708629"/>
            <a:ext cx="923810" cy="1142857"/>
          </a:xfrm>
          <a:prstGeom prst="rect">
            <a:avLst/>
          </a:prstGeom>
        </p:spPr>
      </p:pic>
      <p:pic>
        <p:nvPicPr>
          <p:cNvPr id="3" name="Picture 2"/>
          <p:cNvPicPr>
            <a:picLocks noChangeAspect="1"/>
          </p:cNvPicPr>
          <p:nvPr/>
        </p:nvPicPr>
        <p:blipFill>
          <a:blip r:embed="rId3"/>
          <a:stretch>
            <a:fillRect/>
          </a:stretch>
        </p:blipFill>
        <p:spPr>
          <a:xfrm>
            <a:off x="4569456" y="2708629"/>
            <a:ext cx="857143" cy="1066667"/>
          </a:xfrm>
          <a:prstGeom prst="rect">
            <a:avLst/>
          </a:prstGeom>
        </p:spPr>
      </p:pic>
      <p:pic>
        <p:nvPicPr>
          <p:cNvPr id="4" name="Picture 3"/>
          <p:cNvPicPr>
            <a:picLocks noChangeAspect="1"/>
          </p:cNvPicPr>
          <p:nvPr/>
        </p:nvPicPr>
        <p:blipFill>
          <a:blip r:embed="rId4"/>
          <a:stretch>
            <a:fillRect/>
          </a:stretch>
        </p:blipFill>
        <p:spPr>
          <a:xfrm>
            <a:off x="1218582" y="2781994"/>
            <a:ext cx="3050032" cy="3190009"/>
          </a:xfrm>
          <a:prstGeom prst="rect">
            <a:avLst/>
          </a:prstGeom>
        </p:spPr>
      </p:pic>
      <p:pic>
        <p:nvPicPr>
          <p:cNvPr id="5" name="Picture 4"/>
          <p:cNvPicPr>
            <a:picLocks noChangeAspect="1"/>
          </p:cNvPicPr>
          <p:nvPr/>
        </p:nvPicPr>
        <p:blipFill>
          <a:blip r:embed="rId5"/>
          <a:stretch>
            <a:fillRect/>
          </a:stretch>
        </p:blipFill>
        <p:spPr>
          <a:xfrm>
            <a:off x="5728235" y="2781994"/>
            <a:ext cx="3064115" cy="3234344"/>
          </a:xfrm>
          <a:prstGeom prst="rect">
            <a:avLst/>
          </a:prstGeom>
        </p:spPr>
      </p:pic>
      <p:sp>
        <p:nvSpPr>
          <p:cNvPr id="9" name="Footer Placeholder 3">
            <a:extLst>
              <a:ext uri="{FF2B5EF4-FFF2-40B4-BE49-F238E27FC236}">
                <a16:creationId xmlns:a16="http://schemas.microsoft.com/office/drawing/2014/main" id="{1C65355A-37E6-4EC2-9349-E4E08D0C9E62}"/>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36031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822960" y="1143000"/>
            <a:ext cx="7543799" cy="4495800"/>
          </a:xfrm>
        </p:spPr>
        <p:txBody>
          <a:bodyPr>
            <a:noAutofit/>
          </a:bodyPr>
          <a:lstStyle/>
          <a:p>
            <a:pPr marL="457200" indent="-223838">
              <a:buFont typeface="Courier New" panose="02070309020205020404" pitchFamily="49" charset="0"/>
              <a:buChar char="o"/>
            </a:pPr>
            <a:r>
              <a:rPr lang="en-US" altLang="en-US" sz="2400" dirty="0">
                <a:solidFill>
                  <a:srgbClr val="FF0000"/>
                </a:solidFill>
              </a:rPr>
              <a:t>Transport pathways</a:t>
            </a:r>
            <a:r>
              <a:rPr lang="en-US" altLang="en-US" sz="2400" dirty="0"/>
              <a:t> represent those parts of the system through which species mass is transported and/or in which species mass is stored.</a:t>
            </a:r>
          </a:p>
          <a:p>
            <a:pPr marL="868870" lvl="1" indent="-342900">
              <a:buFont typeface="Wingdings" panose="05000000000000000000" pitchFamily="2" charset="2"/>
              <a:buChar char="§"/>
            </a:pPr>
            <a:r>
              <a:rPr lang="en-US" altLang="en-US" sz="2400" dirty="0"/>
              <a:t>Tanks, ponds, aquifers, lakes, soil columns, etc.</a:t>
            </a:r>
          </a:p>
          <a:p>
            <a:pPr marL="457200" indent="-223838">
              <a:buFont typeface="Courier New" panose="02070309020205020404" pitchFamily="49" charset="0"/>
              <a:buChar char="o"/>
            </a:pPr>
            <a:r>
              <a:rPr lang="en-US" altLang="en-US" sz="2400" dirty="0"/>
              <a:t>You define the properties of the pathways, such as geometry, volume, and pathway discretization.</a:t>
            </a:r>
          </a:p>
          <a:p>
            <a:pPr marL="457200" indent="-223838">
              <a:buFont typeface="Courier New" panose="02070309020205020404" pitchFamily="49" charset="0"/>
              <a:buChar char="o"/>
            </a:pPr>
            <a:r>
              <a:rPr lang="en-US" altLang="en-US" dirty="0"/>
              <a:t>Y</a:t>
            </a:r>
            <a:r>
              <a:rPr lang="en-US" altLang="en-US" sz="2400" dirty="0"/>
              <a:t>ou define which </a:t>
            </a:r>
            <a:r>
              <a:rPr lang="en-US" altLang="en-US" sz="2400" dirty="0">
                <a:solidFill>
                  <a:srgbClr val="FF0000"/>
                </a:solidFill>
              </a:rPr>
              <a:t>media</a:t>
            </a:r>
            <a:r>
              <a:rPr lang="en-US" altLang="en-US" sz="2400" dirty="0"/>
              <a:t> (e.g., air, water, sediments, rock) types are present in the pathway</a:t>
            </a:r>
          </a:p>
        </p:txBody>
      </p:sp>
      <p:sp>
        <p:nvSpPr>
          <p:cNvPr id="6" name="Footer Placeholder 3">
            <a:extLst>
              <a:ext uri="{FF2B5EF4-FFF2-40B4-BE49-F238E27FC236}">
                <a16:creationId xmlns:a16="http://schemas.microsoft.com/office/drawing/2014/main" id="{DAE82293-B622-4AB4-8CDF-3E44F49EE82E}"/>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41685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p:txBody>
          <a:bodyPr>
            <a:normAutofit/>
          </a:bodyPr>
          <a:lstStyle/>
          <a:p>
            <a:r>
              <a:rPr lang="en-US" sz="2600" dirty="0"/>
              <a:t>Pathways can be thought of as </a:t>
            </a:r>
            <a:r>
              <a:rPr lang="en-US" sz="2600" dirty="0">
                <a:solidFill>
                  <a:srgbClr val="FF0000"/>
                </a:solidFill>
              </a:rPr>
              <a:t>transfer functions</a:t>
            </a:r>
          </a:p>
          <a:p>
            <a:endParaRPr lang="en-US" sz="2400" dirty="0"/>
          </a:p>
          <a:p>
            <a:endParaRPr lang="en-US" sz="2400" dirty="0"/>
          </a:p>
          <a:p>
            <a:endParaRPr lang="en-US" sz="2400" dirty="0"/>
          </a:p>
          <a:p>
            <a:endParaRPr lang="en-US" sz="2400" dirty="0"/>
          </a:p>
          <a:p>
            <a:pPr marL="0" indent="0">
              <a:buNone/>
            </a:pPr>
            <a:endParaRPr lang="en-US" sz="2400" dirty="0"/>
          </a:p>
          <a:p>
            <a:pPr>
              <a:spcAft>
                <a:spcPts val="600"/>
              </a:spcAft>
            </a:pPr>
            <a:r>
              <a:rPr lang="en-US" sz="2600" dirty="0"/>
              <a:t>Each pathway type (or transfer function) assumes or represents a particular range of physical transport processes.</a:t>
            </a:r>
          </a:p>
          <a:p>
            <a:endParaRPr lang="en-US" dirty="0"/>
          </a:p>
        </p:txBody>
      </p:sp>
      <p:pic>
        <p:nvPicPr>
          <p:cNvPr id="5" name="Picture 4" descr="PAT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 y="1828800"/>
            <a:ext cx="7158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023381D0-BB90-4D22-A3F1-74839B026354}"/>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5994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675043" y="3845859"/>
            <a:ext cx="7543800" cy="1331258"/>
          </a:xfrm>
        </p:spPr>
        <p:txBody>
          <a:bodyPr>
            <a:noAutofit/>
          </a:bodyPr>
          <a:lstStyle/>
          <a:p>
            <a:pPr marL="457200" indent="-223838">
              <a:spcBef>
                <a:spcPts val="1800"/>
              </a:spcBef>
              <a:buFont typeface="Courier New" panose="02070309020205020404" pitchFamily="49" charset="0"/>
              <a:buChar char="o"/>
            </a:pPr>
            <a:r>
              <a:rPr lang="en-US" altLang="en-US" sz="2400" dirty="0"/>
              <a:t>We will focus on Cells and Aquifers today</a:t>
            </a:r>
            <a:endParaRPr lang="en-US" sz="2400" dirty="0"/>
          </a:p>
        </p:txBody>
      </p:sp>
      <p:pic>
        <p:nvPicPr>
          <p:cNvPr id="6" name="Picture 5"/>
          <p:cNvPicPr>
            <a:picLocks noChangeAspect="1"/>
          </p:cNvPicPr>
          <p:nvPr/>
        </p:nvPicPr>
        <p:blipFill>
          <a:blip r:embed="rId2"/>
          <a:stretch>
            <a:fillRect/>
          </a:stretch>
        </p:blipFill>
        <p:spPr>
          <a:xfrm>
            <a:off x="1217559" y="1905000"/>
            <a:ext cx="6783441" cy="1295400"/>
          </a:xfrm>
          <a:prstGeom prst="rect">
            <a:avLst/>
          </a:prstGeom>
        </p:spPr>
      </p:pic>
      <p:sp>
        <p:nvSpPr>
          <p:cNvPr id="5" name="Rectangle 4"/>
          <p:cNvSpPr/>
          <p:nvPr/>
        </p:nvSpPr>
        <p:spPr>
          <a:xfrm>
            <a:off x="1169894" y="1909482"/>
            <a:ext cx="2638018" cy="1344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854337" y="3482788"/>
            <a:ext cx="7543800" cy="3070412"/>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spcBef>
                <a:spcPts val="1800"/>
              </a:spcBef>
              <a:buFont typeface="Courier New" panose="02070309020205020404" pitchFamily="49" charset="0"/>
              <a:buChar char="o"/>
            </a:pPr>
            <a:endParaRPr lang="en-US" dirty="0"/>
          </a:p>
        </p:txBody>
      </p:sp>
      <p:sp>
        <p:nvSpPr>
          <p:cNvPr id="8" name="Content Placeholder 2"/>
          <p:cNvSpPr txBox="1">
            <a:spLocks/>
          </p:cNvSpPr>
          <p:nvPr/>
        </p:nvSpPr>
        <p:spPr>
          <a:xfrm>
            <a:off x="675043" y="1264022"/>
            <a:ext cx="7543800" cy="564777"/>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buFont typeface="Courier New" panose="02070309020205020404" pitchFamily="49" charset="0"/>
              <a:buChar char="o"/>
            </a:pPr>
            <a:r>
              <a:rPr lang="en-US" altLang="en-US" dirty="0"/>
              <a:t>GoldSim provides five type of pathways:</a:t>
            </a:r>
          </a:p>
          <a:p>
            <a:pPr marL="457200" indent="-223838">
              <a:spcBef>
                <a:spcPts val="0"/>
              </a:spcBef>
              <a:spcAft>
                <a:spcPts val="0"/>
              </a:spcAft>
              <a:buFont typeface="Courier New" panose="02070309020205020404" pitchFamily="49" charset="0"/>
              <a:buChar char="o"/>
            </a:pPr>
            <a:endParaRPr lang="en-US" altLang="en-US" dirty="0"/>
          </a:p>
          <a:p>
            <a:pPr marL="457200" indent="-223838">
              <a:spcBef>
                <a:spcPts val="0"/>
              </a:spcBef>
              <a:spcAft>
                <a:spcPts val="0"/>
              </a:spcAft>
              <a:buFont typeface="Courier New" panose="02070309020205020404" pitchFamily="49" charset="0"/>
              <a:buChar char="o"/>
            </a:pPr>
            <a:endParaRPr lang="en-US" altLang="en-US" dirty="0"/>
          </a:p>
        </p:txBody>
      </p:sp>
      <p:sp>
        <p:nvSpPr>
          <p:cNvPr id="10" name="Footer Placeholder 3">
            <a:extLst>
              <a:ext uri="{FF2B5EF4-FFF2-40B4-BE49-F238E27FC236}">
                <a16:creationId xmlns:a16="http://schemas.microsoft.com/office/drawing/2014/main" id="{5C3000A0-B8B5-4140-A86F-8CB98E36F5C0}"/>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1396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822959" y="1142999"/>
            <a:ext cx="7543801" cy="1331259"/>
          </a:xfrm>
        </p:spPr>
        <p:txBody>
          <a:bodyPr>
            <a:normAutofit/>
          </a:bodyPr>
          <a:lstStyle/>
          <a:p>
            <a:r>
              <a:rPr lang="en-US" altLang="en-US" sz="2400" dirty="0"/>
              <a:t>You create a mass transport system by defining a </a:t>
            </a:r>
            <a:r>
              <a:rPr lang="en-US" altLang="en-US" sz="2400" dirty="0">
                <a:solidFill>
                  <a:srgbClr val="FF0000"/>
                </a:solidFill>
              </a:rPr>
              <a:t>network of transport pathways </a:t>
            </a:r>
            <a:r>
              <a:rPr lang="en-US" altLang="en-US" sz="2400" dirty="0"/>
              <a:t>using </a:t>
            </a:r>
            <a:r>
              <a:rPr lang="en-US" altLang="en-US" sz="2400" dirty="0">
                <a:solidFill>
                  <a:srgbClr val="FF0000"/>
                </a:solidFill>
              </a:rPr>
              <a:t>mass flux links</a:t>
            </a:r>
            <a:r>
              <a:rPr lang="en-US" altLang="en-US" sz="2400" dirty="0"/>
              <a:t> among the pathways.</a:t>
            </a:r>
          </a:p>
          <a:p>
            <a:pPr marL="0" indent="0">
              <a:buNone/>
            </a:pPr>
            <a:endParaRPr lang="en-US" dirty="0"/>
          </a:p>
        </p:txBody>
      </p:sp>
      <p:pic>
        <p:nvPicPr>
          <p:cNvPr id="5" name="Picture 4"/>
          <p:cNvPicPr>
            <a:picLocks noChangeAspect="1"/>
          </p:cNvPicPr>
          <p:nvPr/>
        </p:nvPicPr>
        <p:blipFill>
          <a:blip r:embed="rId2"/>
          <a:stretch>
            <a:fillRect/>
          </a:stretch>
        </p:blipFill>
        <p:spPr>
          <a:xfrm>
            <a:off x="2366682" y="2915279"/>
            <a:ext cx="3709819" cy="2674216"/>
          </a:xfrm>
          <a:prstGeom prst="rect">
            <a:avLst/>
          </a:prstGeom>
        </p:spPr>
      </p:pic>
      <p:sp>
        <p:nvSpPr>
          <p:cNvPr id="7" name="Footer Placeholder 3">
            <a:extLst>
              <a:ext uri="{FF2B5EF4-FFF2-40B4-BE49-F238E27FC236}">
                <a16:creationId xmlns:a16="http://schemas.microsoft.com/office/drawing/2014/main" id="{12EE926C-0073-48AC-9F4D-0D95755857D8}"/>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569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Pathways Mass Balance</a:t>
            </a:r>
          </a:p>
        </p:txBody>
      </p:sp>
      <p:sp>
        <p:nvSpPr>
          <p:cNvPr id="3" name="Content Placeholder 2"/>
          <p:cNvSpPr>
            <a:spLocks noGrp="1"/>
          </p:cNvSpPr>
          <p:nvPr>
            <p:ph idx="1"/>
          </p:nvPr>
        </p:nvSpPr>
        <p:spPr>
          <a:xfrm>
            <a:off x="822959" y="1143000"/>
            <a:ext cx="7543801" cy="5029200"/>
          </a:xfrm>
        </p:spPr>
        <p:txBody>
          <a:bodyPr>
            <a:noAutofit/>
          </a:bodyPr>
          <a:lstStyle/>
          <a:p>
            <a:pPr marL="457200" indent="-223838">
              <a:buFont typeface="Courier New" panose="02070309020205020404" pitchFamily="49" charset="0"/>
              <a:buChar char="o"/>
            </a:pPr>
            <a:r>
              <a:rPr lang="en-US" sz="2400" dirty="0"/>
              <a:t>Species mass is conserved.</a:t>
            </a:r>
          </a:p>
          <a:p>
            <a:pPr marL="457200" indent="-223838">
              <a:buFont typeface="Courier New" panose="02070309020205020404" pitchFamily="49" charset="0"/>
              <a:buChar char="o"/>
            </a:pPr>
            <a:r>
              <a:rPr lang="en-US" sz="2400" dirty="0"/>
              <a:t>The Contaminant Transport Module simulates </a:t>
            </a:r>
            <a:r>
              <a:rPr lang="en-US" sz="2400" dirty="0">
                <a:solidFill>
                  <a:srgbClr val="FF0000"/>
                </a:solidFill>
              </a:rPr>
              <a:t>mass transport </a:t>
            </a:r>
            <a:r>
              <a:rPr lang="en-US" sz="2400" dirty="0"/>
              <a:t>so it solves for the mass of each species in each transport pathway.</a:t>
            </a:r>
          </a:p>
          <a:p>
            <a:pPr marL="868870" lvl="1" indent="-342900"/>
            <a:r>
              <a:rPr lang="en-US" sz="2200" dirty="0"/>
              <a:t>The water, or other media, balance </a:t>
            </a:r>
            <a:r>
              <a:rPr lang="en-US" sz="2200" dirty="0">
                <a:solidFill>
                  <a:srgbClr val="FF0000"/>
                </a:solidFill>
              </a:rPr>
              <a:t>is not solved by the Contaminant Transport Module.</a:t>
            </a:r>
            <a:r>
              <a:rPr lang="en-US" sz="2200" dirty="0"/>
              <a:t> </a:t>
            </a:r>
          </a:p>
          <a:p>
            <a:pPr marL="868870" lvl="1" indent="-342900"/>
            <a:r>
              <a:rPr lang="en-US" sz="2200" dirty="0"/>
              <a:t>Media advection rates and quantities are </a:t>
            </a:r>
            <a:r>
              <a:rPr lang="en-US" sz="2200" dirty="0">
                <a:solidFill>
                  <a:srgbClr val="FF0000"/>
                </a:solidFill>
              </a:rPr>
              <a:t>inputs</a:t>
            </a:r>
            <a:r>
              <a:rPr lang="en-US" sz="2200" dirty="0"/>
              <a:t> for transport pathways.</a:t>
            </a:r>
          </a:p>
          <a:p>
            <a:pPr marL="1024128" lvl="2" indent="-225425"/>
            <a:r>
              <a:rPr lang="en-US" sz="2000" dirty="0"/>
              <a:t>You can link the transport media advection rates to a water balance model (or other media balance model) in order to enforce both a water balance and species mass balance.</a:t>
            </a:r>
          </a:p>
          <a:p>
            <a:pPr marL="484822" indent="-342900">
              <a:buFont typeface="Wingdings" panose="05000000000000000000" pitchFamily="2" charset="2"/>
              <a:buChar char="§"/>
            </a:pPr>
            <a:endParaRPr lang="en-US" sz="2400" dirty="0"/>
          </a:p>
        </p:txBody>
      </p:sp>
      <p:sp>
        <p:nvSpPr>
          <p:cNvPr id="6" name="Footer Placeholder 3">
            <a:extLst>
              <a:ext uri="{FF2B5EF4-FFF2-40B4-BE49-F238E27FC236}">
                <a16:creationId xmlns:a16="http://schemas.microsoft.com/office/drawing/2014/main" id="{8D275E11-7C79-42AA-B396-AC910A9ADB79}"/>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46667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Contaminant Sources</a:t>
            </a:r>
          </a:p>
        </p:txBody>
      </p:sp>
      <p:sp>
        <p:nvSpPr>
          <p:cNvPr id="64515" name="Rectangle 3"/>
          <p:cNvSpPr>
            <a:spLocks noGrp="1" noChangeArrowheads="1"/>
          </p:cNvSpPr>
          <p:nvPr>
            <p:ph idx="1"/>
          </p:nvPr>
        </p:nvSpPr>
        <p:spPr/>
        <p:txBody>
          <a:bodyPr/>
          <a:lstStyle/>
          <a:p>
            <a:r>
              <a:rPr lang="en-US" dirty="0"/>
              <a:t>You can specify initial and boundary conditions in Pathways.</a:t>
            </a:r>
          </a:p>
          <a:p>
            <a:r>
              <a:rPr lang="en-US" dirty="0"/>
              <a:t>In some cases, however, direct specification of an initial condition or rate of input is not possible. The RT Module allows you to simulate a source term using a </a:t>
            </a:r>
            <a:r>
              <a:rPr lang="en-US" dirty="0">
                <a:solidFill>
                  <a:srgbClr val="FF0000"/>
                </a:solidFill>
              </a:rPr>
              <a:t>Source element. </a:t>
            </a:r>
            <a:r>
              <a:rPr lang="en-US" dirty="0"/>
              <a:t>The Source element simulates:</a:t>
            </a:r>
          </a:p>
          <a:p>
            <a:pPr lvl="1"/>
            <a:r>
              <a:rPr lang="en-US" dirty="0"/>
              <a:t>Failure of barriers containing the mass</a:t>
            </a:r>
          </a:p>
          <a:p>
            <a:pPr lvl="1"/>
            <a:r>
              <a:rPr lang="en-US" dirty="0"/>
              <a:t>Degradation of matrix material (e.g., grout) in which the mass is bound</a:t>
            </a:r>
          </a:p>
          <a:p>
            <a:pPr lvl="1"/>
            <a:r>
              <a:rPr lang="en-US" dirty="0"/>
              <a:t>Particularly useful when simulating </a:t>
            </a:r>
            <a:r>
              <a:rPr lang="en-US" dirty="0">
                <a:solidFill>
                  <a:srgbClr val="FF0000"/>
                </a:solidFill>
              </a:rPr>
              <a:t>engineered barrier systems</a:t>
            </a:r>
          </a:p>
          <a:p>
            <a:pPr lvl="1"/>
            <a:r>
              <a:rPr lang="en-US" dirty="0">
                <a:solidFill>
                  <a:srgbClr val="1E1E1E">
                    <a:lumMod val="75000"/>
                    <a:lumOff val="25000"/>
                  </a:srgbClr>
                </a:solidFill>
              </a:rPr>
              <a:t>Won’t discuss further</a:t>
            </a:r>
          </a:p>
          <a:p>
            <a:pPr marL="201168" lvl="1" indent="0">
              <a:buNone/>
            </a:pPr>
            <a:endParaRPr lang="en-US" dirty="0">
              <a:solidFill>
                <a:srgbClr val="FF0000"/>
              </a:solidFill>
            </a:endParaRPr>
          </a:p>
        </p:txBody>
      </p:sp>
      <p:pic>
        <p:nvPicPr>
          <p:cNvPr id="2" name="Picture 1"/>
          <p:cNvPicPr>
            <a:picLocks noChangeAspect="1"/>
          </p:cNvPicPr>
          <p:nvPr/>
        </p:nvPicPr>
        <p:blipFill>
          <a:blip r:embed="rId2"/>
          <a:stretch>
            <a:fillRect/>
          </a:stretch>
        </p:blipFill>
        <p:spPr>
          <a:xfrm>
            <a:off x="8078094" y="152401"/>
            <a:ext cx="800000" cy="1047619"/>
          </a:xfrm>
          <a:prstGeom prst="rect">
            <a:avLst/>
          </a:prstGeom>
        </p:spPr>
      </p:pic>
      <p:sp>
        <p:nvSpPr>
          <p:cNvPr id="6" name="Footer Placeholder 3">
            <a:extLst>
              <a:ext uri="{FF2B5EF4-FFF2-40B4-BE49-F238E27FC236}">
                <a16:creationId xmlns:a16="http://schemas.microsoft.com/office/drawing/2014/main" id="{586C776B-C624-4E28-A3B2-3D96F5F7BCB6}"/>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41729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Receptors</a:t>
            </a:r>
          </a:p>
        </p:txBody>
      </p:sp>
      <p:sp>
        <p:nvSpPr>
          <p:cNvPr id="81923" name="Rectangle 3"/>
          <p:cNvSpPr>
            <a:spLocks noGrp="1" noChangeArrowheads="1"/>
          </p:cNvSpPr>
          <p:nvPr>
            <p:ph idx="1"/>
          </p:nvPr>
        </p:nvSpPr>
        <p:spPr/>
        <p:txBody>
          <a:bodyPr/>
          <a:lstStyle/>
          <a:p>
            <a:r>
              <a:rPr lang="en-US" dirty="0"/>
              <a:t>The objective of many studies is not only to compute contaminant concentrations and fluxes at various locations, but to also </a:t>
            </a:r>
            <a:r>
              <a:rPr lang="en-US" dirty="0">
                <a:solidFill>
                  <a:srgbClr val="FF0000"/>
                </a:solidFill>
              </a:rPr>
              <a:t>compute the impact</a:t>
            </a:r>
            <a:r>
              <a:rPr lang="en-US" dirty="0"/>
              <a:t> of these contaminants on specified receptors.</a:t>
            </a:r>
          </a:p>
          <a:p>
            <a:r>
              <a:rPr lang="en-US" dirty="0"/>
              <a:t>GoldSim provides a </a:t>
            </a:r>
            <a:r>
              <a:rPr lang="en-US" dirty="0">
                <a:solidFill>
                  <a:srgbClr val="FF0000"/>
                </a:solidFill>
              </a:rPr>
              <a:t>Receptor</a:t>
            </a:r>
            <a:r>
              <a:rPr lang="en-US" dirty="0"/>
              <a:t> element that facilitates the conversion of contaminant concentrations in media within pathways to impact to defined receptors (e.g., </a:t>
            </a:r>
            <a:r>
              <a:rPr lang="en-US" dirty="0">
                <a:solidFill>
                  <a:srgbClr val="FF0000"/>
                </a:solidFill>
              </a:rPr>
              <a:t>dose</a:t>
            </a:r>
            <a:r>
              <a:rPr lang="en-US" dirty="0"/>
              <a:t>, health risk).</a:t>
            </a:r>
          </a:p>
          <a:p>
            <a:r>
              <a:rPr lang="en-US" dirty="0">
                <a:solidFill>
                  <a:srgbClr val="1E1E1E">
                    <a:lumMod val="75000"/>
                    <a:lumOff val="25000"/>
                  </a:srgbClr>
                </a:solidFill>
              </a:rPr>
              <a:t>Won’t discuss further</a:t>
            </a:r>
          </a:p>
          <a:p>
            <a:endParaRPr lang="en-US" dirty="0"/>
          </a:p>
        </p:txBody>
      </p:sp>
      <p:pic>
        <p:nvPicPr>
          <p:cNvPr id="2" name="Picture 1"/>
          <p:cNvPicPr>
            <a:picLocks noChangeAspect="1"/>
          </p:cNvPicPr>
          <p:nvPr/>
        </p:nvPicPr>
        <p:blipFill>
          <a:blip r:embed="rId2"/>
          <a:stretch>
            <a:fillRect/>
          </a:stretch>
        </p:blipFill>
        <p:spPr>
          <a:xfrm>
            <a:off x="7997134" y="152466"/>
            <a:ext cx="895238" cy="1066667"/>
          </a:xfrm>
          <a:prstGeom prst="rect">
            <a:avLst/>
          </a:prstGeom>
        </p:spPr>
      </p:pic>
      <p:sp>
        <p:nvSpPr>
          <p:cNvPr id="6" name="Footer Placeholder 3">
            <a:extLst>
              <a:ext uri="{FF2B5EF4-FFF2-40B4-BE49-F238E27FC236}">
                <a16:creationId xmlns:a16="http://schemas.microsoft.com/office/drawing/2014/main" id="{5F391887-BABA-48B1-A75F-9AEAF542BA6B}"/>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343083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Some Simple Models</a:t>
            </a:r>
          </a:p>
        </p:txBody>
      </p:sp>
      <p:sp>
        <p:nvSpPr>
          <p:cNvPr id="5" name="Footer Placeholder 3"/>
          <p:cNvSpPr>
            <a:spLocks noGrp="1"/>
          </p:cNvSpPr>
          <p:nvPr>
            <p:ph type="ftr" sz="quarter" idx="4294967295"/>
          </p:nvPr>
        </p:nvSpPr>
        <p:spPr>
          <a:xfrm>
            <a:off x="5527675" y="6459538"/>
            <a:ext cx="3616325" cy="365125"/>
          </a:xfrm>
        </p:spPr>
        <p:txBody>
          <a:bodyPr/>
          <a:lstStyle/>
          <a:p>
            <a:r>
              <a:rPr lang="en-US" dirty="0"/>
              <a:t>© GoldSim Technology Group LLC, 2021</a:t>
            </a:r>
          </a:p>
        </p:txBody>
      </p:sp>
      <p:pic>
        <p:nvPicPr>
          <p:cNvPr id="6" name="Picture 5">
            <a:extLst>
              <a:ext uri="{FF2B5EF4-FFF2-40B4-BE49-F238E27FC236}">
                <a16:creationId xmlns:a16="http://schemas.microsoft.com/office/drawing/2014/main" id="{C5EBFCF4-79E1-4664-BDA3-3DA6F294F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3075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altLang="en-US"/>
              <a:t>Cell Pathways</a:t>
            </a:r>
          </a:p>
        </p:txBody>
      </p:sp>
      <p:sp>
        <p:nvSpPr>
          <p:cNvPr id="46083" name="Rectangle 3"/>
          <p:cNvSpPr>
            <a:spLocks noGrp="1" noChangeArrowheads="1"/>
          </p:cNvSpPr>
          <p:nvPr>
            <p:ph type="body" idx="1"/>
          </p:nvPr>
        </p:nvSpPr>
        <p:spPr>
          <a:noFill/>
        </p:spPr>
        <p:txBody>
          <a:bodyPr/>
          <a:lstStyle/>
          <a:p>
            <a:r>
              <a:rPr lang="en-US" altLang="en-US" dirty="0"/>
              <a:t>Act as </a:t>
            </a:r>
            <a:r>
              <a:rPr lang="en-US" altLang="en-US" dirty="0">
                <a:solidFill>
                  <a:srgbClr val="FF0000"/>
                </a:solidFill>
              </a:rPr>
              <a:t>mixing cells</a:t>
            </a:r>
          </a:p>
          <a:p>
            <a:r>
              <a:rPr lang="en-US" altLang="en-US" dirty="0"/>
              <a:t>Specify multiple media</a:t>
            </a:r>
          </a:p>
          <a:p>
            <a:pPr lvl="1"/>
            <a:r>
              <a:rPr lang="en-US" altLang="en-US" dirty="0"/>
              <a:t>always contains a single reference fluid</a:t>
            </a:r>
          </a:p>
          <a:p>
            <a:r>
              <a:rPr lang="en-US" altLang="en-US" dirty="0"/>
              <a:t>Mass is </a:t>
            </a:r>
            <a:r>
              <a:rPr lang="en-US" altLang="en-US" dirty="0">
                <a:solidFill>
                  <a:srgbClr val="FF0000"/>
                </a:solidFill>
              </a:rPr>
              <a:t>instantly mixed and equilibrated</a:t>
            </a:r>
            <a:r>
              <a:rPr lang="en-US" altLang="en-US" dirty="0"/>
              <a:t> (partitioned) within cell</a:t>
            </a:r>
          </a:p>
          <a:p>
            <a:r>
              <a:rPr lang="en-US" altLang="en-US" dirty="0">
                <a:solidFill>
                  <a:srgbClr val="FF0000"/>
                </a:solidFill>
              </a:rPr>
              <a:t>Solubility constraints</a:t>
            </a:r>
            <a:r>
              <a:rPr lang="en-US" altLang="en-US" dirty="0"/>
              <a:t> can be imposed in cell</a:t>
            </a:r>
          </a:p>
          <a:p>
            <a:r>
              <a:rPr lang="en-US" altLang="en-US" dirty="0"/>
              <a:t>Can have specified </a:t>
            </a:r>
            <a:r>
              <a:rPr lang="en-US" altLang="en-US" dirty="0">
                <a:solidFill>
                  <a:srgbClr val="FF0000"/>
                </a:solidFill>
              </a:rPr>
              <a:t>initial/boundary condition</a:t>
            </a:r>
            <a:endParaRPr lang="en-US" altLang="en-US" dirty="0"/>
          </a:p>
          <a:p>
            <a:r>
              <a:rPr lang="en-US" altLang="en-US" dirty="0"/>
              <a:t>Behavior of cell network is mathematically equivalent to </a:t>
            </a:r>
            <a:r>
              <a:rPr lang="en-US" altLang="en-US" dirty="0">
                <a:solidFill>
                  <a:srgbClr val="FF0000"/>
                </a:solidFill>
              </a:rPr>
              <a:t>network of finite difference nodes</a:t>
            </a:r>
          </a:p>
        </p:txBody>
      </p:sp>
      <p:sp>
        <p:nvSpPr>
          <p:cNvPr id="4" name="Footer Placeholder 3">
            <a:extLst>
              <a:ext uri="{FF2B5EF4-FFF2-40B4-BE49-F238E27FC236}">
                <a16:creationId xmlns:a16="http://schemas.microsoft.com/office/drawing/2014/main" id="{1998F50D-A128-41B7-B897-36836CC604A8}"/>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37773672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5751"/>
            <a:ext cx="7543800" cy="838200"/>
          </a:xfrm>
        </p:spPr>
        <p:txBody>
          <a:bodyPr>
            <a:normAutofit fontScale="90000"/>
          </a:bodyPr>
          <a:lstStyle/>
          <a:p>
            <a:pPr algn="ctr"/>
            <a:r>
              <a:rPr lang="en-US" dirty="0"/>
              <a:t>GoldSim and the Contaminant Transport Module</a:t>
            </a:r>
          </a:p>
        </p:txBody>
      </p:sp>
      <p:sp>
        <p:nvSpPr>
          <p:cNvPr id="3" name="Content Placeholder 2"/>
          <p:cNvSpPr>
            <a:spLocks noGrp="1"/>
          </p:cNvSpPr>
          <p:nvPr>
            <p:ph idx="1"/>
          </p:nvPr>
        </p:nvSpPr>
        <p:spPr>
          <a:xfrm>
            <a:off x="822959" y="1142999"/>
            <a:ext cx="7543801" cy="5019675"/>
          </a:xfrm>
        </p:spPr>
        <p:txBody>
          <a:bodyPr>
            <a:normAutofit/>
          </a:bodyPr>
          <a:lstStyle/>
          <a:p>
            <a:pPr lvl="1"/>
            <a:r>
              <a:rPr lang="en-US" sz="2400" dirty="0"/>
              <a:t>The module is used to simulate the movement of mass (typically contaminants) through natural (and engineered) systems</a:t>
            </a:r>
          </a:p>
          <a:p>
            <a:pPr lvl="1"/>
            <a:r>
              <a:rPr lang="en-US" sz="2400" dirty="0"/>
              <a:t>Produces predictions of </a:t>
            </a:r>
            <a:r>
              <a:rPr lang="en-US" sz="2400" dirty="0">
                <a:solidFill>
                  <a:srgbClr val="FF0000"/>
                </a:solidFill>
              </a:rPr>
              <a:t>mass transport rates </a:t>
            </a:r>
            <a:r>
              <a:rPr lang="en-US" sz="2400" dirty="0"/>
              <a:t>at defined locations, </a:t>
            </a:r>
            <a:r>
              <a:rPr lang="en-US" sz="2400" dirty="0">
                <a:solidFill>
                  <a:srgbClr val="FF0000"/>
                </a:solidFill>
              </a:rPr>
              <a:t>concentrations</a:t>
            </a:r>
            <a:r>
              <a:rPr lang="en-US" sz="2400" dirty="0"/>
              <a:t> in specified environmental media (e.g., water, soil), and </a:t>
            </a:r>
            <a:r>
              <a:rPr lang="en-US" sz="2400" dirty="0">
                <a:solidFill>
                  <a:srgbClr val="FF0000"/>
                </a:solidFill>
              </a:rPr>
              <a:t>impacts</a:t>
            </a:r>
            <a:r>
              <a:rPr lang="en-US" sz="2400" dirty="0"/>
              <a:t> to defined human receptors (e.g., dose, health risk)</a:t>
            </a:r>
            <a:endParaRPr lang="en-US" sz="2000" dirty="0"/>
          </a:p>
          <a:p>
            <a:pPr lvl="1"/>
            <a:r>
              <a:rPr lang="en-US" sz="2400" dirty="0"/>
              <a:t>Processes that can be simulated include </a:t>
            </a:r>
            <a:r>
              <a:rPr lang="en-US" sz="2400" dirty="0">
                <a:solidFill>
                  <a:srgbClr val="FF0000"/>
                </a:solidFill>
              </a:rPr>
              <a:t>mixing</a:t>
            </a:r>
            <a:r>
              <a:rPr lang="en-US" sz="2400" dirty="0"/>
              <a:t>, </a:t>
            </a:r>
            <a:r>
              <a:rPr lang="en-US" sz="2400" dirty="0">
                <a:solidFill>
                  <a:srgbClr val="FF0000"/>
                </a:solidFill>
              </a:rPr>
              <a:t>solubility</a:t>
            </a:r>
            <a:r>
              <a:rPr lang="en-US" sz="2400" dirty="0"/>
              <a:t> constraints, </a:t>
            </a:r>
            <a:r>
              <a:rPr lang="en-US" sz="2400" dirty="0">
                <a:solidFill>
                  <a:srgbClr val="FF0000"/>
                </a:solidFill>
              </a:rPr>
              <a:t>sorption</a:t>
            </a:r>
            <a:r>
              <a:rPr lang="en-US" sz="2400" dirty="0"/>
              <a:t>, </a:t>
            </a:r>
            <a:r>
              <a:rPr lang="en-US" sz="2400" dirty="0">
                <a:solidFill>
                  <a:srgbClr val="FF0000"/>
                </a:solidFill>
              </a:rPr>
              <a:t>advection</a:t>
            </a:r>
            <a:r>
              <a:rPr lang="en-US" sz="2400" dirty="0"/>
              <a:t>, </a:t>
            </a:r>
            <a:r>
              <a:rPr lang="en-US" sz="2400" dirty="0">
                <a:solidFill>
                  <a:srgbClr val="FF0000"/>
                </a:solidFill>
              </a:rPr>
              <a:t>dispersion</a:t>
            </a:r>
            <a:r>
              <a:rPr lang="en-US" sz="2400" dirty="0"/>
              <a:t>, </a:t>
            </a:r>
            <a:r>
              <a:rPr lang="en-US" sz="2400" dirty="0">
                <a:solidFill>
                  <a:srgbClr val="FF0000"/>
                </a:solidFill>
              </a:rPr>
              <a:t>diffusion</a:t>
            </a:r>
            <a:r>
              <a:rPr lang="en-US" sz="2400" dirty="0"/>
              <a:t>, and chemical </a:t>
            </a:r>
            <a:r>
              <a:rPr lang="en-US" sz="2400" dirty="0">
                <a:solidFill>
                  <a:srgbClr val="FF0000"/>
                </a:solidFill>
              </a:rPr>
              <a:t>reactions</a:t>
            </a:r>
            <a:r>
              <a:rPr lang="en-US" sz="2400" dirty="0"/>
              <a:t> and radioactive </a:t>
            </a:r>
            <a:r>
              <a:rPr lang="en-US" sz="2400" dirty="0">
                <a:solidFill>
                  <a:srgbClr val="FF0000"/>
                </a:solidFill>
              </a:rPr>
              <a:t>decay and ingrowth</a:t>
            </a:r>
          </a:p>
          <a:p>
            <a:pPr lvl="1"/>
            <a:r>
              <a:rPr lang="en-US" sz="2400" dirty="0"/>
              <a:t>Can this be done with basic GoldSim?</a:t>
            </a:r>
          </a:p>
          <a:p>
            <a:pPr lvl="2"/>
            <a:r>
              <a:rPr lang="en-US" sz="2000" dirty="0"/>
              <a:t>Simple mixing problems could be simulated, but any complex processes would be difficult or impossible to simulate without the Contaminant Transport Module</a:t>
            </a:r>
          </a:p>
        </p:txBody>
      </p:sp>
      <p:sp>
        <p:nvSpPr>
          <p:cNvPr id="6" name="Footer Placeholder 3"/>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2284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Mass Flux Links</a:t>
            </a:r>
          </a:p>
        </p:txBody>
      </p:sp>
      <p:sp>
        <p:nvSpPr>
          <p:cNvPr id="3" name="Content Placeholder 2"/>
          <p:cNvSpPr>
            <a:spLocks noGrp="1"/>
          </p:cNvSpPr>
          <p:nvPr>
            <p:ph idx="1"/>
          </p:nvPr>
        </p:nvSpPr>
        <p:spPr/>
        <p:txBody>
          <a:bodyPr>
            <a:normAutofit/>
          </a:bodyPr>
          <a:lstStyle/>
          <a:p>
            <a:pPr marL="457200" indent="-223838">
              <a:buFont typeface="Courier New" panose="02070309020205020404" pitchFamily="49" charset="0"/>
              <a:buChar char="o"/>
            </a:pPr>
            <a:r>
              <a:rPr lang="en-US" altLang="en-US" sz="2400" dirty="0">
                <a:solidFill>
                  <a:srgbClr val="FF0000"/>
                </a:solidFill>
              </a:rPr>
              <a:t>Mass flux links </a:t>
            </a:r>
            <a:r>
              <a:rPr lang="en-US" altLang="en-US" sz="2400" dirty="0"/>
              <a:t>connect pathway elements within a pathway network.</a:t>
            </a:r>
          </a:p>
          <a:p>
            <a:pPr marL="457200" indent="-223838">
              <a:buFont typeface="Courier New" panose="02070309020205020404" pitchFamily="49" charset="0"/>
              <a:buChar char="o"/>
            </a:pPr>
            <a:r>
              <a:rPr lang="en-US" altLang="en-US" sz="2400" dirty="0"/>
              <a:t>Behavior of a pathway network is primarily controlled by the manner in which mass flux links are defined.</a:t>
            </a:r>
          </a:p>
          <a:p>
            <a:pPr marL="457200" indent="-223838">
              <a:buFont typeface="Courier New" panose="02070309020205020404" pitchFamily="49" charset="0"/>
              <a:buChar char="o"/>
            </a:pPr>
            <a:r>
              <a:rPr lang="en-US" altLang="en-US" sz="2400" dirty="0"/>
              <a:t>Five types:</a:t>
            </a:r>
          </a:p>
          <a:p>
            <a:pPr marL="868870" lvl="1" indent="-342900">
              <a:buFont typeface="Wingdings" panose="05000000000000000000" pitchFamily="2" charset="2"/>
              <a:buChar char="§"/>
            </a:pPr>
            <a:r>
              <a:rPr lang="en-US" altLang="en-US" sz="2200" dirty="0" err="1"/>
              <a:t>Advective</a:t>
            </a:r>
            <a:endParaRPr lang="en-US" altLang="en-US" sz="2200" dirty="0"/>
          </a:p>
          <a:p>
            <a:pPr marL="868870" lvl="1" indent="-342900">
              <a:buFont typeface="Wingdings" panose="05000000000000000000" pitchFamily="2" charset="2"/>
              <a:buChar char="§"/>
            </a:pPr>
            <a:r>
              <a:rPr lang="en-US" altLang="en-US" sz="2200" dirty="0"/>
              <a:t>Diffusive</a:t>
            </a:r>
          </a:p>
          <a:p>
            <a:pPr marL="868870" lvl="1" indent="-342900">
              <a:buFont typeface="Wingdings" panose="05000000000000000000" pitchFamily="2" charset="2"/>
              <a:buChar char="§"/>
            </a:pPr>
            <a:r>
              <a:rPr lang="en-US" altLang="en-US" sz="2200" dirty="0"/>
              <a:t>Three special purpose types (will not discuss)</a:t>
            </a:r>
          </a:p>
          <a:p>
            <a:pPr marL="457200" indent="-223838">
              <a:buFont typeface="Courier New" panose="02070309020205020404" pitchFamily="49" charset="0"/>
              <a:buChar char="o"/>
            </a:pPr>
            <a:r>
              <a:rPr lang="en-US" altLang="en-US" sz="2400" dirty="0"/>
              <a:t>Multiple links can be made between/among pathways.</a:t>
            </a:r>
          </a:p>
          <a:p>
            <a:pPr marL="457200" indent="-223838">
              <a:buFont typeface="Courier New" panose="02070309020205020404" pitchFamily="49" charset="0"/>
              <a:buChar char="o"/>
            </a:pPr>
            <a:r>
              <a:rPr lang="en-US" altLang="en-US" sz="2400" dirty="0"/>
              <a:t>Mass fluxes are </a:t>
            </a:r>
            <a:r>
              <a:rPr lang="en-US" altLang="en-US" sz="2400" dirty="0">
                <a:solidFill>
                  <a:srgbClr val="FF0000"/>
                </a:solidFill>
              </a:rPr>
              <a:t>vectors by species</a:t>
            </a:r>
            <a:r>
              <a:rPr lang="en-US" altLang="en-US" sz="2400" dirty="0"/>
              <a:t> with </a:t>
            </a:r>
            <a:r>
              <a:rPr lang="en-US" altLang="en-US" sz="2400" dirty="0">
                <a:solidFill>
                  <a:srgbClr val="FF0000"/>
                </a:solidFill>
              </a:rPr>
              <a:t>dimensions of mass/time</a:t>
            </a:r>
            <a:r>
              <a:rPr lang="en-US" altLang="en-US" sz="2400" dirty="0"/>
              <a:t>.</a:t>
            </a:r>
          </a:p>
          <a:p>
            <a:endParaRPr lang="en-US" dirty="0"/>
          </a:p>
        </p:txBody>
      </p:sp>
      <p:sp>
        <p:nvSpPr>
          <p:cNvPr id="6" name="Footer Placeholder 3">
            <a:extLst>
              <a:ext uri="{FF2B5EF4-FFF2-40B4-BE49-F238E27FC236}">
                <a16:creationId xmlns:a16="http://schemas.microsoft.com/office/drawing/2014/main" id="{8D17F83F-EFB8-4D3E-9E40-3EF7970CC9BB}"/>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38910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Example1: Simple Advection</a:t>
            </a:r>
            <a:endParaRPr lang="en-US" dirty="0"/>
          </a:p>
        </p:txBody>
      </p:sp>
      <p:sp>
        <p:nvSpPr>
          <p:cNvPr id="3" name="Content Placeholder 2"/>
          <p:cNvSpPr>
            <a:spLocks noGrp="1"/>
          </p:cNvSpPr>
          <p:nvPr>
            <p:ph idx="1"/>
          </p:nvPr>
        </p:nvSpPr>
        <p:spPr>
          <a:xfrm>
            <a:off x="822959" y="1142999"/>
            <a:ext cx="7543801" cy="3269280"/>
          </a:xfrm>
        </p:spPr>
        <p:txBody>
          <a:bodyPr>
            <a:normAutofit/>
          </a:bodyPr>
          <a:lstStyle/>
          <a:p>
            <a:pPr marL="457200" indent="-223838">
              <a:buFont typeface="Courier New" panose="02070309020205020404" pitchFamily="49" charset="0"/>
              <a:buChar char="o"/>
            </a:pPr>
            <a:r>
              <a:rPr lang="en-US" altLang="en-US" sz="1800" dirty="0"/>
              <a:t>Two well-mixed tanks filled with a fixed volume of water (V).  Water flows through the tanks at a constant rate (Q) and is ultimately discharged to a sink.</a:t>
            </a:r>
          </a:p>
          <a:p>
            <a:pPr marL="457200" indent="-223838">
              <a:buFont typeface="Courier New" panose="02070309020205020404" pitchFamily="49" charset="0"/>
              <a:buChar char="o"/>
            </a:pPr>
            <a:r>
              <a:rPr lang="en-US" altLang="en-US" sz="1800" dirty="0"/>
              <a:t>A small quantity of contaminant X is initially introduced into Tank1. Tank2 initially has no mass.</a:t>
            </a:r>
          </a:p>
          <a:p>
            <a:pPr marL="233362" indent="0">
              <a:buNone/>
            </a:pPr>
            <a:endParaRPr lang="en-US" altLang="en-US" sz="1400" dirty="0"/>
          </a:p>
          <a:p>
            <a:endParaRPr lang="en-US" sz="1200" dirty="0"/>
          </a:p>
        </p:txBody>
      </p:sp>
      <p:sp>
        <p:nvSpPr>
          <p:cNvPr id="15" name="Footer Placeholder 3">
            <a:extLst>
              <a:ext uri="{FF2B5EF4-FFF2-40B4-BE49-F238E27FC236}">
                <a16:creationId xmlns:a16="http://schemas.microsoft.com/office/drawing/2014/main" id="{FE12034E-C7D5-400F-81D9-EAB626E5017D}"/>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5" name="Picture 4">
            <a:extLst>
              <a:ext uri="{FF2B5EF4-FFF2-40B4-BE49-F238E27FC236}">
                <a16:creationId xmlns:a16="http://schemas.microsoft.com/office/drawing/2014/main" id="{8D89FD39-3336-4467-B3AA-2C5429487BF1}"/>
              </a:ext>
            </a:extLst>
          </p:cNvPr>
          <p:cNvPicPr>
            <a:picLocks noChangeAspect="1"/>
          </p:cNvPicPr>
          <p:nvPr/>
        </p:nvPicPr>
        <p:blipFill>
          <a:blip r:embed="rId2"/>
          <a:stretch>
            <a:fillRect/>
          </a:stretch>
        </p:blipFill>
        <p:spPr>
          <a:xfrm>
            <a:off x="1796328" y="3082014"/>
            <a:ext cx="5180952" cy="2152381"/>
          </a:xfrm>
          <a:prstGeom prst="rect">
            <a:avLst/>
          </a:prstGeom>
        </p:spPr>
      </p:pic>
    </p:spTree>
    <p:extLst>
      <p:ext uri="{BB962C8B-B14F-4D97-AF65-F5344CB8AC3E}">
        <p14:creationId xmlns:p14="http://schemas.microsoft.com/office/powerpoint/2010/main" val="29762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066800"/>
          </a:xfrm>
        </p:spPr>
        <p:txBody>
          <a:bodyPr>
            <a:normAutofit/>
          </a:bodyPr>
          <a:lstStyle/>
          <a:p>
            <a:pPr algn="ctr"/>
            <a:r>
              <a:rPr lang="en-US" altLang="en-US" dirty="0"/>
              <a:t>Equations Solved By GoldSim</a:t>
            </a:r>
          </a:p>
        </p:txBody>
      </p:sp>
      <p:sp>
        <p:nvSpPr>
          <p:cNvPr id="8" name="Footer Placeholder 3">
            <a:extLst>
              <a:ext uri="{FF2B5EF4-FFF2-40B4-BE49-F238E27FC236}">
                <a16:creationId xmlns:a16="http://schemas.microsoft.com/office/drawing/2014/main" id="{44B9504E-C9EB-48FA-82D7-AE2BB2F90A5B}"/>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5" name="Picture 4">
            <a:extLst>
              <a:ext uri="{FF2B5EF4-FFF2-40B4-BE49-F238E27FC236}">
                <a16:creationId xmlns:a16="http://schemas.microsoft.com/office/drawing/2014/main" id="{30BB8D5E-164D-470E-918A-20D33A082973}"/>
              </a:ext>
            </a:extLst>
          </p:cNvPr>
          <p:cNvPicPr>
            <a:picLocks noChangeAspect="1"/>
          </p:cNvPicPr>
          <p:nvPr/>
        </p:nvPicPr>
        <p:blipFill>
          <a:blip r:embed="rId2"/>
          <a:stretch>
            <a:fillRect/>
          </a:stretch>
        </p:blipFill>
        <p:spPr>
          <a:xfrm>
            <a:off x="1794076" y="1535838"/>
            <a:ext cx="2854801" cy="3859563"/>
          </a:xfrm>
          <a:prstGeom prst="rect">
            <a:avLst/>
          </a:prstGeom>
        </p:spPr>
      </p:pic>
    </p:spTree>
    <p:extLst>
      <p:ext uri="{BB962C8B-B14F-4D97-AF65-F5344CB8AC3E}">
        <p14:creationId xmlns:p14="http://schemas.microsoft.com/office/powerpoint/2010/main" val="199952898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28600"/>
            <a:ext cx="8818322" cy="838200"/>
          </a:xfrm>
        </p:spPr>
        <p:txBody>
          <a:bodyPr>
            <a:normAutofit fontScale="90000"/>
          </a:bodyPr>
          <a:lstStyle/>
          <a:p>
            <a:pPr algn="ctr"/>
            <a:br>
              <a:rPr lang="en-US" altLang="en-US" dirty="0"/>
            </a:br>
            <a:r>
              <a:rPr lang="en-US" altLang="en-US" dirty="0"/>
              <a:t>Example2: Advection with Partitioning</a:t>
            </a:r>
          </a:p>
        </p:txBody>
      </p:sp>
      <p:sp>
        <p:nvSpPr>
          <p:cNvPr id="4" name="Footer Placeholder 3">
            <a:extLst>
              <a:ext uri="{FF2B5EF4-FFF2-40B4-BE49-F238E27FC236}">
                <a16:creationId xmlns:a16="http://schemas.microsoft.com/office/drawing/2014/main" id="{DD9FE615-B639-4F83-9384-37B33D47BB5F}"/>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
        <p:nvSpPr>
          <p:cNvPr id="9" name="Content Placeholder 2">
            <a:extLst>
              <a:ext uri="{FF2B5EF4-FFF2-40B4-BE49-F238E27FC236}">
                <a16:creationId xmlns:a16="http://schemas.microsoft.com/office/drawing/2014/main" id="{5AA1BC0B-9330-44D8-AA76-A81D8ED046AC}"/>
              </a:ext>
            </a:extLst>
          </p:cNvPr>
          <p:cNvSpPr>
            <a:spLocks noGrp="1"/>
          </p:cNvSpPr>
          <p:nvPr>
            <p:ph idx="1"/>
          </p:nvPr>
        </p:nvSpPr>
        <p:spPr>
          <a:xfrm>
            <a:off x="568316" y="1200872"/>
            <a:ext cx="7543801" cy="2213660"/>
          </a:xfrm>
        </p:spPr>
        <p:txBody>
          <a:bodyPr>
            <a:normAutofit/>
          </a:bodyPr>
          <a:lstStyle/>
          <a:p>
            <a:pPr marL="457200" indent="-223838">
              <a:buFont typeface="Courier New" panose="02070309020205020404" pitchFamily="49" charset="0"/>
              <a:buChar char="o"/>
            </a:pPr>
            <a:r>
              <a:rPr lang="en-US" altLang="en-US" sz="1800" dirty="0"/>
              <a:t>Add second species named Y (also added initially to Tank1)</a:t>
            </a:r>
          </a:p>
          <a:p>
            <a:pPr marL="457200" indent="-223838">
              <a:buFont typeface="Courier New" panose="02070309020205020404" pitchFamily="49" charset="0"/>
              <a:buChar char="o"/>
            </a:pPr>
            <a:r>
              <a:rPr lang="en-US" altLang="en-US" sz="1800" dirty="0"/>
              <a:t>Each Tank contains some sand</a:t>
            </a:r>
          </a:p>
          <a:p>
            <a:pPr marL="457200" indent="-223838">
              <a:buFont typeface="Courier New" panose="02070309020205020404" pitchFamily="49" charset="0"/>
              <a:buChar char="o"/>
            </a:pPr>
            <a:r>
              <a:rPr lang="en-US" altLang="en-US" sz="1800" dirty="0"/>
              <a:t>Y partitions onto the sand (X does not)</a:t>
            </a:r>
          </a:p>
          <a:p>
            <a:pPr marL="457200" indent="-223838">
              <a:buFont typeface="Courier New" panose="02070309020205020404" pitchFamily="49" charset="0"/>
              <a:buChar char="o"/>
            </a:pPr>
            <a:r>
              <a:rPr lang="en-US" altLang="en-US" sz="1800" dirty="0"/>
              <a:t>Assume sand mixes with water flowing through the tank (and there is instantaneous partitioning), but sand does not move with the water out of the tank</a:t>
            </a:r>
          </a:p>
          <a:p>
            <a:pPr marL="233362" indent="0">
              <a:buNone/>
            </a:pPr>
            <a:endParaRPr lang="en-US" altLang="en-US" sz="1400" dirty="0"/>
          </a:p>
          <a:p>
            <a:endParaRPr lang="en-US" sz="1200" dirty="0"/>
          </a:p>
        </p:txBody>
      </p:sp>
      <p:pic>
        <p:nvPicPr>
          <p:cNvPr id="28" name="Picture 27">
            <a:extLst>
              <a:ext uri="{FF2B5EF4-FFF2-40B4-BE49-F238E27FC236}">
                <a16:creationId xmlns:a16="http://schemas.microsoft.com/office/drawing/2014/main" id="{D5E1E9A4-3D53-4167-BED1-0A0A19E84D6C}"/>
              </a:ext>
            </a:extLst>
          </p:cNvPr>
          <p:cNvPicPr/>
          <p:nvPr/>
        </p:nvPicPr>
        <p:blipFill>
          <a:blip r:link="rId2">
            <a:extLst>
              <a:ext uri="{28A0092B-C50C-407E-A947-70E740481C1C}">
                <a14:useLocalDpi xmlns:a14="http://schemas.microsoft.com/office/drawing/2010/main" val="0"/>
              </a:ext>
            </a:extLst>
          </a:blip>
          <a:srcRect/>
          <a:stretch>
            <a:fillRect/>
          </a:stretch>
        </p:blipFill>
        <p:spPr bwMode="auto">
          <a:xfrm>
            <a:off x="1540216" y="3566751"/>
            <a:ext cx="5762625" cy="2409825"/>
          </a:xfrm>
          <a:prstGeom prst="rect">
            <a:avLst/>
          </a:prstGeom>
          <a:noFill/>
          <a:ln>
            <a:noFill/>
          </a:ln>
        </p:spPr>
      </p:pic>
    </p:spTree>
    <p:extLst>
      <p:ext uri="{BB962C8B-B14F-4D97-AF65-F5344CB8AC3E}">
        <p14:creationId xmlns:p14="http://schemas.microsoft.com/office/powerpoint/2010/main" val="324638383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Equations Solved by GoldSim</a:t>
            </a:r>
          </a:p>
        </p:txBody>
      </p:sp>
      <p:sp>
        <p:nvSpPr>
          <p:cNvPr id="12" name="Footer Placeholder 3">
            <a:extLst>
              <a:ext uri="{FF2B5EF4-FFF2-40B4-BE49-F238E27FC236}">
                <a16:creationId xmlns:a16="http://schemas.microsoft.com/office/drawing/2014/main" id="{C69BB3B8-5656-40B7-8F82-C73875A8ED56}"/>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4" name="Picture 3">
            <a:extLst>
              <a:ext uri="{FF2B5EF4-FFF2-40B4-BE49-F238E27FC236}">
                <a16:creationId xmlns:a16="http://schemas.microsoft.com/office/drawing/2014/main" id="{2819A204-2079-4492-913B-F92D62A2D3CC}"/>
              </a:ext>
            </a:extLst>
          </p:cNvPr>
          <p:cNvPicPr>
            <a:picLocks noChangeAspect="1"/>
          </p:cNvPicPr>
          <p:nvPr/>
        </p:nvPicPr>
        <p:blipFill>
          <a:blip r:embed="rId2"/>
          <a:stretch>
            <a:fillRect/>
          </a:stretch>
        </p:blipFill>
        <p:spPr>
          <a:xfrm>
            <a:off x="1322408" y="1520612"/>
            <a:ext cx="5638159" cy="2183287"/>
          </a:xfrm>
          <a:prstGeom prst="rect">
            <a:avLst/>
          </a:prstGeom>
        </p:spPr>
      </p:pic>
      <p:pic>
        <p:nvPicPr>
          <p:cNvPr id="15" name="Picture 14">
            <a:extLst>
              <a:ext uri="{FF2B5EF4-FFF2-40B4-BE49-F238E27FC236}">
                <a16:creationId xmlns:a16="http://schemas.microsoft.com/office/drawing/2014/main" id="{E8E3EA77-288C-4452-BA88-78C13AE0A82A}"/>
              </a:ext>
            </a:extLst>
          </p:cNvPr>
          <p:cNvPicPr>
            <a:picLocks noChangeAspect="1"/>
          </p:cNvPicPr>
          <p:nvPr/>
        </p:nvPicPr>
        <p:blipFill>
          <a:blip r:embed="rId3"/>
          <a:stretch>
            <a:fillRect/>
          </a:stretch>
        </p:blipFill>
        <p:spPr>
          <a:xfrm>
            <a:off x="1680142" y="3929471"/>
            <a:ext cx="1352425" cy="1836321"/>
          </a:xfrm>
          <a:prstGeom prst="rect">
            <a:avLst/>
          </a:prstGeom>
        </p:spPr>
      </p:pic>
      <p:pic>
        <p:nvPicPr>
          <p:cNvPr id="17" name="Picture 16">
            <a:extLst>
              <a:ext uri="{FF2B5EF4-FFF2-40B4-BE49-F238E27FC236}">
                <a16:creationId xmlns:a16="http://schemas.microsoft.com/office/drawing/2014/main" id="{C4B255B8-C85F-4891-AFD5-F1E68F63A942}"/>
              </a:ext>
            </a:extLst>
          </p:cNvPr>
          <p:cNvPicPr>
            <a:picLocks noChangeAspect="1"/>
          </p:cNvPicPr>
          <p:nvPr/>
        </p:nvPicPr>
        <p:blipFill>
          <a:blip r:embed="rId4"/>
          <a:stretch>
            <a:fillRect/>
          </a:stretch>
        </p:blipFill>
        <p:spPr>
          <a:xfrm>
            <a:off x="4519522" y="3981691"/>
            <a:ext cx="1832320" cy="1784101"/>
          </a:xfrm>
          <a:prstGeom prst="rect">
            <a:avLst/>
          </a:prstGeom>
        </p:spPr>
      </p:pic>
    </p:spTree>
    <p:extLst>
      <p:ext uri="{BB962C8B-B14F-4D97-AF65-F5344CB8AC3E}">
        <p14:creationId xmlns:p14="http://schemas.microsoft.com/office/powerpoint/2010/main" val="26727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152401"/>
            <a:ext cx="8200571" cy="838200"/>
          </a:xfrm>
        </p:spPr>
        <p:txBody>
          <a:bodyPr>
            <a:normAutofit/>
          </a:bodyPr>
          <a:lstStyle/>
          <a:p>
            <a:r>
              <a:rPr lang="en-US" altLang="en-US" dirty="0"/>
              <a:t>Example3: Advection With Solubility</a:t>
            </a:r>
            <a:endParaRPr lang="en-US" dirty="0"/>
          </a:p>
        </p:txBody>
      </p:sp>
      <p:sp>
        <p:nvSpPr>
          <p:cNvPr id="3" name="Content Placeholder 2"/>
          <p:cNvSpPr>
            <a:spLocks noGrp="1"/>
          </p:cNvSpPr>
          <p:nvPr>
            <p:ph idx="1"/>
          </p:nvPr>
        </p:nvSpPr>
        <p:spPr/>
        <p:txBody>
          <a:bodyPr>
            <a:normAutofit/>
          </a:bodyPr>
          <a:lstStyle/>
          <a:p>
            <a:pPr marL="457200" indent="-223838">
              <a:buFont typeface="Courier New" panose="02070309020205020404" pitchFamily="49" charset="0"/>
              <a:buChar char="o"/>
            </a:pPr>
            <a:r>
              <a:rPr lang="en-US" altLang="en-US" sz="2000" dirty="0"/>
              <a:t>Two well-mixed tanks filled with a fixed volume of water (V).  Water flows through the tanks at a constant rate (Q) and is ultimately discharged to a sink.</a:t>
            </a:r>
          </a:p>
          <a:p>
            <a:pPr marL="457200" indent="-223838">
              <a:buFont typeface="Courier New" panose="02070309020205020404" pitchFamily="49" charset="0"/>
              <a:buChar char="o"/>
            </a:pPr>
            <a:r>
              <a:rPr lang="en-US" altLang="en-US" sz="2000" dirty="0"/>
              <a:t>A small quantity of contaminant X and Y are initially introduced into Tank1. Tank2 initially has no mass.</a:t>
            </a:r>
          </a:p>
          <a:p>
            <a:pPr marL="457200" indent="-223838">
              <a:buFont typeface="Courier New" panose="02070309020205020404" pitchFamily="49" charset="0"/>
              <a:buChar char="o"/>
            </a:pPr>
            <a:r>
              <a:rPr lang="en-US" altLang="en-US" dirty="0"/>
              <a:t>X is infinitely soluble.  Y has a solubility limit.</a:t>
            </a:r>
            <a:endParaRPr lang="en-US" altLang="en-US" sz="2000" dirty="0"/>
          </a:p>
          <a:p>
            <a:endParaRPr lang="en-US" altLang="en-US" dirty="0"/>
          </a:p>
          <a:p>
            <a:endParaRPr lang="en-US" altLang="en-US" dirty="0"/>
          </a:p>
          <a:p>
            <a:r>
              <a:rPr lang="en-US" altLang="en-US" b="1" u="sng" dirty="0"/>
              <a:t>Note:</a:t>
            </a:r>
            <a:r>
              <a:rPr lang="en-US" altLang="en-US" dirty="0"/>
              <a:t> this is a very simple way to represent solubility constraints, and a much more detailed approach accounting for the actual geochemical behavior is often necessary (e.g., linking dynamically or through lookup tables to a geochemical equilibrium code)</a:t>
            </a:r>
            <a:endParaRPr lang="en-US" dirty="0"/>
          </a:p>
        </p:txBody>
      </p:sp>
      <p:sp>
        <p:nvSpPr>
          <p:cNvPr id="6" name="Footer Placeholder 3">
            <a:extLst>
              <a:ext uri="{FF2B5EF4-FFF2-40B4-BE49-F238E27FC236}">
                <a16:creationId xmlns:a16="http://schemas.microsoft.com/office/drawing/2014/main" id="{8BD8D682-0DAB-4BA9-8BAE-3E94E2407F02}"/>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47382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Does this Affect the Equations?</a:t>
            </a:r>
          </a:p>
        </p:txBody>
      </p:sp>
      <p:sp>
        <p:nvSpPr>
          <p:cNvPr id="12" name="Footer Placeholder 3">
            <a:extLst>
              <a:ext uri="{FF2B5EF4-FFF2-40B4-BE49-F238E27FC236}">
                <a16:creationId xmlns:a16="http://schemas.microsoft.com/office/drawing/2014/main" id="{C69BB3B8-5656-40B7-8F82-C73875A8ED56}"/>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5" name="Picture 4">
            <a:extLst>
              <a:ext uri="{FF2B5EF4-FFF2-40B4-BE49-F238E27FC236}">
                <a16:creationId xmlns:a16="http://schemas.microsoft.com/office/drawing/2014/main" id="{2191E3D7-969F-4992-B654-A0C163782914}"/>
              </a:ext>
            </a:extLst>
          </p:cNvPr>
          <p:cNvPicPr>
            <a:picLocks noChangeAspect="1"/>
          </p:cNvPicPr>
          <p:nvPr/>
        </p:nvPicPr>
        <p:blipFill>
          <a:blip r:embed="rId2"/>
          <a:stretch>
            <a:fillRect/>
          </a:stretch>
        </p:blipFill>
        <p:spPr>
          <a:xfrm>
            <a:off x="2910711" y="4722470"/>
            <a:ext cx="3001253" cy="1047775"/>
          </a:xfrm>
          <a:prstGeom prst="rect">
            <a:avLst/>
          </a:prstGeom>
        </p:spPr>
      </p:pic>
      <p:pic>
        <p:nvPicPr>
          <p:cNvPr id="10" name="Picture 9">
            <a:extLst>
              <a:ext uri="{FF2B5EF4-FFF2-40B4-BE49-F238E27FC236}">
                <a16:creationId xmlns:a16="http://schemas.microsoft.com/office/drawing/2014/main" id="{069AE632-41A6-4DD6-9BFE-AA3E6B936F8C}"/>
              </a:ext>
            </a:extLst>
          </p:cNvPr>
          <p:cNvPicPr/>
          <p:nvPr/>
        </p:nvPicPr>
        <p:blipFill>
          <a:blip r:link="rId3" cstate="print">
            <a:extLst>
              <a:ext uri="{28A0092B-C50C-407E-A947-70E740481C1C}">
                <a14:useLocalDpi xmlns:a14="http://schemas.microsoft.com/office/drawing/2010/main" val="0"/>
              </a:ext>
            </a:extLst>
          </a:blip>
          <a:srcRect/>
          <a:stretch>
            <a:fillRect/>
          </a:stretch>
        </p:blipFill>
        <p:spPr bwMode="auto">
          <a:xfrm>
            <a:off x="1111170" y="1323612"/>
            <a:ext cx="6215604" cy="2611779"/>
          </a:xfrm>
          <a:prstGeom prst="rect">
            <a:avLst/>
          </a:prstGeom>
          <a:noFill/>
          <a:ln>
            <a:noFill/>
          </a:ln>
        </p:spPr>
      </p:pic>
    </p:spTree>
    <p:extLst>
      <p:ext uri="{BB962C8B-B14F-4D97-AF65-F5344CB8AC3E}">
        <p14:creationId xmlns:p14="http://schemas.microsoft.com/office/powerpoint/2010/main" val="17191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Diffusive Mass Flux Links</a:t>
            </a:r>
          </a:p>
        </p:txBody>
      </p:sp>
      <p:sp>
        <p:nvSpPr>
          <p:cNvPr id="6" name="Content Placeholder 5"/>
          <p:cNvSpPr>
            <a:spLocks noGrp="1"/>
          </p:cNvSpPr>
          <p:nvPr>
            <p:ph sz="half" idx="1"/>
          </p:nvPr>
        </p:nvSpPr>
        <p:spPr>
          <a:xfrm>
            <a:off x="352926" y="1142998"/>
            <a:ext cx="8470232" cy="2707107"/>
          </a:xfrm>
        </p:spPr>
        <p:txBody>
          <a:bodyPr>
            <a:normAutofit fontScale="92500" lnSpcReduction="20000"/>
          </a:bodyPr>
          <a:lstStyle/>
          <a:p>
            <a:pPr marL="457200" indent="-223838">
              <a:buFont typeface="Courier New" panose="02070309020205020404" pitchFamily="49" charset="0"/>
              <a:buChar char="o"/>
            </a:pPr>
            <a:r>
              <a:rPr lang="en-US" sz="3000" dirty="0"/>
              <a:t>Implements molecular diffusion among pathways.</a:t>
            </a:r>
          </a:p>
          <a:p>
            <a:pPr marL="457200" indent="-223838">
              <a:buFont typeface="Courier New" panose="02070309020205020404" pitchFamily="49" charset="0"/>
              <a:buChar char="o"/>
            </a:pPr>
            <a:r>
              <a:rPr lang="en-US" altLang="en-US" sz="2800" dirty="0"/>
              <a:t>Transport in a stagnant or slowly moving fluid via </a:t>
            </a:r>
            <a:r>
              <a:rPr lang="en-US" altLang="en-US" sz="2800" dirty="0">
                <a:solidFill>
                  <a:srgbClr val="FF0000"/>
                </a:solidFill>
              </a:rPr>
              <a:t>molecular diffusion</a:t>
            </a:r>
          </a:p>
          <a:p>
            <a:pPr marL="457200" indent="-223838">
              <a:buFont typeface="Courier New" panose="02070309020205020404" pitchFamily="49" charset="0"/>
              <a:buChar char="o"/>
            </a:pPr>
            <a:r>
              <a:rPr lang="en-US" altLang="en-US" sz="2800" dirty="0"/>
              <a:t>Diffusive flux is </a:t>
            </a:r>
            <a:r>
              <a:rPr lang="en-US" altLang="en-US" sz="2800" dirty="0">
                <a:solidFill>
                  <a:srgbClr val="FF0000"/>
                </a:solidFill>
              </a:rPr>
              <a:t>bi-directional</a:t>
            </a:r>
            <a:r>
              <a:rPr lang="en-US" altLang="en-US" sz="2800" dirty="0"/>
              <a:t> (unlike </a:t>
            </a:r>
            <a:r>
              <a:rPr lang="en-US" altLang="en-US" sz="2800" dirty="0" err="1"/>
              <a:t>advective</a:t>
            </a:r>
            <a:r>
              <a:rPr lang="en-US" altLang="en-US" sz="2800" dirty="0"/>
              <a:t> links, mass can move in either direction). Mass will move from high concentration to low concentration, driven by the concentration gradient between the cells.</a:t>
            </a:r>
          </a:p>
          <a:p>
            <a:pPr marL="457200" indent="-223838">
              <a:buFont typeface="Courier New" panose="02070309020205020404" pitchFamily="49" charset="0"/>
              <a:buChar char="o"/>
            </a:pPr>
            <a:endParaRPr lang="en-US" altLang="en-US" dirty="0"/>
          </a:p>
          <a:p>
            <a:pPr marL="525970" lvl="1" indent="0">
              <a:buNone/>
            </a:pPr>
            <a:endParaRPr lang="en-US" altLang="en-US" dirty="0"/>
          </a:p>
          <a:p>
            <a:endParaRPr lang="en-US" dirty="0"/>
          </a:p>
        </p:txBody>
      </p:sp>
      <p:sp>
        <p:nvSpPr>
          <p:cNvPr id="7" name="Footer Placeholder 3">
            <a:extLst>
              <a:ext uri="{FF2B5EF4-FFF2-40B4-BE49-F238E27FC236}">
                <a16:creationId xmlns:a16="http://schemas.microsoft.com/office/drawing/2014/main" id="{C180DA3D-05EF-46C9-9FE1-51E352A22F70}"/>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243181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Diffusive Mass Rate</a:t>
            </a:r>
          </a:p>
        </p:txBody>
      </p:sp>
      <p:sp>
        <p:nvSpPr>
          <p:cNvPr id="3" name="Content Placeholder 2"/>
          <p:cNvSpPr>
            <a:spLocks noGrp="1"/>
          </p:cNvSpPr>
          <p:nvPr>
            <p:ph idx="1"/>
          </p:nvPr>
        </p:nvSpPr>
        <p:spPr>
          <a:xfrm>
            <a:off x="822959" y="1143000"/>
            <a:ext cx="7543801" cy="5029200"/>
          </a:xfrm>
        </p:spPr>
        <p:txBody>
          <a:bodyPr>
            <a:normAutofit fontScale="92500"/>
          </a:bodyPr>
          <a:lstStyle/>
          <a:p>
            <a:r>
              <a:rPr lang="en-US" altLang="en-US" sz="2600" dirty="0"/>
              <a:t>Diffusive mass rate = </a:t>
            </a:r>
            <a:r>
              <a:rPr lang="en-US" altLang="en-US" sz="2600" dirty="0" err="1"/>
              <a:t>dm</a:t>
            </a:r>
            <a:r>
              <a:rPr lang="en-US" altLang="en-US" sz="2600" dirty="0"/>
              <a:t>/</a:t>
            </a:r>
            <a:r>
              <a:rPr lang="en-US" altLang="en-US" sz="2600" dirty="0" err="1"/>
              <a:t>dt</a:t>
            </a:r>
            <a:r>
              <a:rPr lang="en-US" altLang="en-US" sz="2600" dirty="0"/>
              <a:t> </a:t>
            </a:r>
          </a:p>
          <a:p>
            <a:pPr marL="457200" indent="-223838">
              <a:buFont typeface="Wingdings" panose="05000000000000000000" pitchFamily="2" charset="2"/>
              <a:buChar char="§"/>
            </a:pPr>
            <a:r>
              <a:rPr lang="en-US" altLang="en-US" sz="2400" dirty="0"/>
              <a:t>(Diffusive Conductance)  x (Concentration Difference)</a:t>
            </a:r>
          </a:p>
          <a:p>
            <a:endParaRPr lang="en-US" altLang="en-US" sz="1500" dirty="0"/>
          </a:p>
          <a:p>
            <a:r>
              <a:rPr lang="en-US" sz="2600" dirty="0"/>
              <a:t>Diffusive Conductance term is computed as follows:</a:t>
            </a:r>
          </a:p>
          <a:p>
            <a:endParaRPr lang="en-US" sz="1500" dirty="0"/>
          </a:p>
          <a:p>
            <a:pPr marL="1309687" lvl="2" indent="0">
              <a:buNone/>
            </a:pPr>
            <a:r>
              <a:rPr lang="en-US" sz="3000" dirty="0"/>
              <a:t>D = (A d t n r) / L</a:t>
            </a:r>
          </a:p>
          <a:p>
            <a:pPr marL="449262" lvl="1" indent="0">
              <a:buNone/>
            </a:pPr>
            <a:r>
              <a:rPr lang="en-US" sz="2200" dirty="0"/>
              <a:t>where:</a:t>
            </a:r>
          </a:p>
          <a:p>
            <a:pPr marL="1309687" lvl="2" indent="0">
              <a:buNone/>
            </a:pPr>
            <a:r>
              <a:rPr lang="en-US" sz="2200" dirty="0"/>
              <a:t>D is the Diffusive Conductance (L</a:t>
            </a:r>
            <a:r>
              <a:rPr lang="en-US" sz="2200" baseline="30000" dirty="0"/>
              <a:t>3</a:t>
            </a:r>
            <a:r>
              <a:rPr lang="en-US" sz="2200" dirty="0"/>
              <a:t>/T);</a:t>
            </a:r>
            <a:br>
              <a:rPr lang="en-US" sz="2200" dirty="0"/>
            </a:br>
            <a:r>
              <a:rPr lang="en-US" sz="2200" dirty="0"/>
              <a:t>A is the diffusive area (L</a:t>
            </a:r>
            <a:r>
              <a:rPr lang="en-US" sz="2200" baseline="30000" dirty="0"/>
              <a:t>2</a:t>
            </a:r>
            <a:r>
              <a:rPr lang="en-US" sz="2200" dirty="0"/>
              <a:t>);</a:t>
            </a:r>
            <a:br>
              <a:rPr lang="en-US" sz="2200" dirty="0"/>
            </a:br>
            <a:r>
              <a:rPr lang="en-US" sz="2200" dirty="0"/>
              <a:t>d is the diffusivity in the fluid (L</a:t>
            </a:r>
            <a:r>
              <a:rPr lang="en-US" sz="2200" baseline="30000" dirty="0"/>
              <a:t>2</a:t>
            </a:r>
            <a:r>
              <a:rPr lang="en-US" sz="2200" dirty="0"/>
              <a:t>/T);</a:t>
            </a:r>
            <a:br>
              <a:rPr lang="en-US" sz="2200" dirty="0"/>
            </a:br>
            <a:r>
              <a:rPr lang="en-US" sz="2200" dirty="0"/>
              <a:t>n  is the porosity of the porous medium;</a:t>
            </a:r>
            <a:br>
              <a:rPr lang="en-US" sz="2200" dirty="0"/>
            </a:br>
            <a:r>
              <a:rPr lang="en-US" sz="2200" dirty="0"/>
              <a:t>t is the tortuosity of the porous medium;</a:t>
            </a:r>
            <a:br>
              <a:rPr lang="en-US" sz="2200" dirty="0"/>
            </a:br>
            <a:r>
              <a:rPr lang="en-US" sz="2200" dirty="0"/>
              <a:t>r is the Diffusivity Reduction (the default value is 1); and</a:t>
            </a:r>
            <a:br>
              <a:rPr lang="en-US" sz="2200" dirty="0"/>
            </a:br>
            <a:r>
              <a:rPr lang="en-US" sz="2200" dirty="0"/>
              <a:t>L is the total diffusive length (L).</a:t>
            </a:r>
          </a:p>
          <a:p>
            <a:endParaRPr lang="en-US" dirty="0"/>
          </a:p>
        </p:txBody>
      </p:sp>
      <p:sp>
        <p:nvSpPr>
          <p:cNvPr id="6" name="Footer Placeholder 3">
            <a:extLst>
              <a:ext uri="{FF2B5EF4-FFF2-40B4-BE49-F238E27FC236}">
                <a16:creationId xmlns:a16="http://schemas.microsoft.com/office/drawing/2014/main" id="{B6FB2317-552B-4003-823A-494919029491}"/>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225588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Example4: Diffusion</a:t>
            </a:r>
            <a:endParaRPr lang="en-US" dirty="0"/>
          </a:p>
        </p:txBody>
      </p:sp>
      <p:sp>
        <p:nvSpPr>
          <p:cNvPr id="3" name="Content Placeholder 2"/>
          <p:cNvSpPr>
            <a:spLocks noGrp="1"/>
          </p:cNvSpPr>
          <p:nvPr>
            <p:ph idx="1"/>
          </p:nvPr>
        </p:nvSpPr>
        <p:spPr>
          <a:xfrm>
            <a:off x="822959" y="1143000"/>
            <a:ext cx="7543801" cy="5005552"/>
          </a:xfrm>
        </p:spPr>
        <p:txBody>
          <a:bodyPr>
            <a:normAutofit/>
          </a:bodyPr>
          <a:lstStyle/>
          <a:p>
            <a:pPr>
              <a:buFont typeface="Courier New" panose="02070309020205020404" pitchFamily="49" charset="0"/>
              <a:buChar char="o"/>
            </a:pPr>
            <a:r>
              <a:rPr lang="en-US" altLang="en-US" dirty="0"/>
              <a:t> Cover exists on top of  contaminated sediment at bottom of pond</a:t>
            </a:r>
          </a:p>
          <a:p>
            <a:pPr>
              <a:buFont typeface="Courier New" panose="02070309020205020404" pitchFamily="49" charset="0"/>
              <a:buChar char="o"/>
            </a:pPr>
            <a:r>
              <a:rPr lang="en-US" altLang="en-US" dirty="0"/>
              <a:t> Contaminated sediment is at a constant concentration</a:t>
            </a:r>
          </a:p>
          <a:p>
            <a:pPr>
              <a:buFont typeface="Courier New" panose="02070309020205020404" pitchFamily="49" charset="0"/>
              <a:buChar char="o"/>
            </a:pPr>
            <a:r>
              <a:rPr lang="en-US" altLang="en-US" dirty="0"/>
              <a:t> Contaminant must diffuse through cover to reach the pond</a:t>
            </a:r>
          </a:p>
        </p:txBody>
      </p:sp>
      <p:sp>
        <p:nvSpPr>
          <p:cNvPr id="5" name="Footer Placeholder 3">
            <a:extLst>
              <a:ext uri="{FF2B5EF4-FFF2-40B4-BE49-F238E27FC236}">
                <a16:creationId xmlns:a16="http://schemas.microsoft.com/office/drawing/2014/main" id="{9849CEB4-5076-4718-8529-EB656580DAE2}"/>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6" name="Picture 5">
            <a:extLst>
              <a:ext uri="{FF2B5EF4-FFF2-40B4-BE49-F238E27FC236}">
                <a16:creationId xmlns:a16="http://schemas.microsoft.com/office/drawing/2014/main" id="{4D31097B-D538-4F49-9153-BC4BE58BBAFA}"/>
              </a:ext>
            </a:extLst>
          </p:cNvPr>
          <p:cNvPicPr>
            <a:picLocks noChangeAspect="1"/>
          </p:cNvPicPr>
          <p:nvPr/>
        </p:nvPicPr>
        <p:blipFill>
          <a:blip r:embed="rId2"/>
          <a:stretch>
            <a:fillRect/>
          </a:stretch>
        </p:blipFill>
        <p:spPr>
          <a:xfrm>
            <a:off x="1431432" y="3254525"/>
            <a:ext cx="5285714" cy="2733333"/>
          </a:xfrm>
          <a:prstGeom prst="rect">
            <a:avLst/>
          </a:prstGeom>
        </p:spPr>
      </p:pic>
    </p:spTree>
    <p:extLst>
      <p:ext uri="{BB962C8B-B14F-4D97-AF65-F5344CB8AC3E}">
        <p14:creationId xmlns:p14="http://schemas.microsoft.com/office/powerpoint/2010/main" val="282106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2F15-4204-4B5E-87D8-6CEF04CEB4BF}"/>
              </a:ext>
            </a:extLst>
          </p:cNvPr>
          <p:cNvSpPr>
            <a:spLocks noGrp="1"/>
          </p:cNvSpPr>
          <p:nvPr>
            <p:ph type="title"/>
          </p:nvPr>
        </p:nvSpPr>
        <p:spPr>
          <a:xfrm>
            <a:off x="597492" y="242170"/>
            <a:ext cx="7543800" cy="838200"/>
          </a:xfrm>
        </p:spPr>
        <p:txBody>
          <a:bodyPr>
            <a:normAutofit fontScale="90000"/>
          </a:bodyPr>
          <a:lstStyle/>
          <a:p>
            <a:pPr algn="ctr"/>
            <a:r>
              <a:rPr lang="en-US" dirty="0"/>
              <a:t>There are Two Contaminant Transport Module Versions</a:t>
            </a:r>
          </a:p>
        </p:txBody>
      </p:sp>
      <p:sp>
        <p:nvSpPr>
          <p:cNvPr id="3" name="Content Placeholder 2">
            <a:extLst>
              <a:ext uri="{FF2B5EF4-FFF2-40B4-BE49-F238E27FC236}">
                <a16:creationId xmlns:a16="http://schemas.microsoft.com/office/drawing/2014/main" id="{2B620D13-9BBF-4C01-A725-C40AF5EEC2CA}"/>
              </a:ext>
            </a:extLst>
          </p:cNvPr>
          <p:cNvSpPr>
            <a:spLocks noGrp="1"/>
          </p:cNvSpPr>
          <p:nvPr>
            <p:ph idx="1"/>
          </p:nvPr>
        </p:nvSpPr>
        <p:spPr/>
        <p:txBody>
          <a:bodyPr/>
          <a:lstStyle/>
          <a:p>
            <a:pPr lvl="1"/>
            <a:r>
              <a:rPr lang="en-US" sz="2400" dirty="0"/>
              <a:t>CT and RT</a:t>
            </a:r>
          </a:p>
          <a:p>
            <a:pPr lvl="1"/>
            <a:r>
              <a:rPr lang="en-US" sz="2400" dirty="0"/>
              <a:t>RT includes several specialized features primarily used to simulate the transport of radionuclides (e.g., simulation of decay chains)</a:t>
            </a:r>
          </a:p>
          <a:p>
            <a:endParaRPr lang="en-US" dirty="0"/>
          </a:p>
        </p:txBody>
      </p:sp>
      <p:sp>
        <p:nvSpPr>
          <p:cNvPr id="4" name="Footer Placeholder 3">
            <a:extLst>
              <a:ext uri="{FF2B5EF4-FFF2-40B4-BE49-F238E27FC236}">
                <a16:creationId xmlns:a16="http://schemas.microsoft.com/office/drawing/2014/main" id="{3B831EB6-7E36-45F9-B05E-801013EA345F}"/>
              </a:ext>
            </a:extLst>
          </p:cNvPr>
          <p:cNvSpPr>
            <a:spLocks noGrp="1"/>
          </p:cNvSpPr>
          <p:nvPr>
            <p:ph type="ftr" sz="quarter" idx="11"/>
          </p:nvPr>
        </p:nvSpPr>
        <p:spPr/>
        <p:txBody>
          <a:bodyPr/>
          <a:lstStyle/>
          <a:p>
            <a:r>
              <a:rPr lang="en-US" dirty="0"/>
              <a:t>© GoldSim Technology Group LLC, 2021</a:t>
            </a:r>
          </a:p>
        </p:txBody>
      </p:sp>
    </p:spTree>
    <p:extLst>
      <p:ext uri="{BB962C8B-B14F-4D97-AF65-F5344CB8AC3E}">
        <p14:creationId xmlns:p14="http://schemas.microsoft.com/office/powerpoint/2010/main" val="1468388486"/>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Cells Can Represent Any Geometry</a:t>
            </a:r>
          </a:p>
        </p:txBody>
      </p:sp>
      <p:pic>
        <p:nvPicPr>
          <p:cNvPr id="5" name="Picture 2" descr="GCD Borehole Model Defini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702" y="1122631"/>
            <a:ext cx="5269372" cy="4860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03837" y="1211720"/>
            <a:ext cx="6121854" cy="4895653"/>
          </a:xfrm>
          <a:prstGeom prst="rect">
            <a:avLst/>
          </a:prstGeom>
        </p:spPr>
      </p:pic>
      <p:pic>
        <p:nvPicPr>
          <p:cNvPr id="3" name="Picture 2">
            <a:extLst>
              <a:ext uri="{FF2B5EF4-FFF2-40B4-BE49-F238E27FC236}">
                <a16:creationId xmlns:a16="http://schemas.microsoft.com/office/drawing/2014/main" id="{06B97601-BCCD-4AD3-AC7F-082ACF47E1B7}"/>
              </a:ext>
            </a:extLst>
          </p:cNvPr>
          <p:cNvPicPr>
            <a:picLocks noChangeAspect="1"/>
          </p:cNvPicPr>
          <p:nvPr/>
        </p:nvPicPr>
        <p:blipFill>
          <a:blip r:embed="rId4"/>
          <a:stretch>
            <a:fillRect/>
          </a:stretch>
        </p:blipFill>
        <p:spPr>
          <a:xfrm>
            <a:off x="1530078" y="1281541"/>
            <a:ext cx="5269372" cy="4877435"/>
          </a:xfrm>
          <a:prstGeom prst="rect">
            <a:avLst/>
          </a:prstGeom>
        </p:spPr>
      </p:pic>
      <p:sp>
        <p:nvSpPr>
          <p:cNvPr id="10" name="Footer Placeholder 3">
            <a:extLst>
              <a:ext uri="{FF2B5EF4-FFF2-40B4-BE49-F238E27FC236}">
                <a16:creationId xmlns:a16="http://schemas.microsoft.com/office/drawing/2014/main" id="{DB3A281A-1F98-4225-86D2-BC5669C635A2}"/>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36396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36979" y="0"/>
            <a:ext cx="5878773" cy="1066800"/>
          </a:xfrm>
        </p:spPr>
        <p:txBody>
          <a:bodyPr>
            <a:normAutofit fontScale="90000"/>
          </a:bodyPr>
          <a:lstStyle/>
          <a:p>
            <a:pPr algn="ctr"/>
            <a:r>
              <a:rPr lang="en-US" altLang="en-US" dirty="0"/>
              <a:t>How to Model Dispersion?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68" y="1618593"/>
            <a:ext cx="7505945" cy="4013144"/>
          </a:xfrm>
          <a:prstGeom prst="rect">
            <a:avLst/>
          </a:prstGeom>
        </p:spPr>
      </p:pic>
      <p:pic>
        <p:nvPicPr>
          <p:cNvPr id="3" name="Picture 2"/>
          <p:cNvPicPr>
            <a:picLocks noChangeAspect="1"/>
          </p:cNvPicPr>
          <p:nvPr/>
        </p:nvPicPr>
        <p:blipFill>
          <a:blip r:embed="rId3"/>
          <a:stretch>
            <a:fillRect/>
          </a:stretch>
        </p:blipFill>
        <p:spPr>
          <a:xfrm>
            <a:off x="846160" y="1596631"/>
            <a:ext cx="7535499" cy="4063817"/>
          </a:xfrm>
          <a:prstGeom prst="rect">
            <a:avLst/>
          </a:prstGeom>
        </p:spPr>
      </p:pic>
      <p:grpSp>
        <p:nvGrpSpPr>
          <p:cNvPr id="8" name="Group 7"/>
          <p:cNvGrpSpPr/>
          <p:nvPr/>
        </p:nvGrpSpPr>
        <p:grpSpPr>
          <a:xfrm>
            <a:off x="1473958" y="4067033"/>
            <a:ext cx="3073021" cy="1993414"/>
            <a:chOff x="1473958" y="4067033"/>
            <a:chExt cx="3073021" cy="1993414"/>
          </a:xfrm>
        </p:grpSpPr>
        <p:sp>
          <p:nvSpPr>
            <p:cNvPr id="4" name="TextBox 3"/>
            <p:cNvSpPr txBox="1"/>
            <p:nvPr/>
          </p:nvSpPr>
          <p:spPr>
            <a:xfrm>
              <a:off x="1487605" y="5691115"/>
              <a:ext cx="1856855" cy="369332"/>
            </a:xfrm>
            <a:prstGeom prst="rect">
              <a:avLst/>
            </a:prstGeom>
            <a:noFill/>
          </p:spPr>
          <p:txBody>
            <a:bodyPr wrap="none" rtlCol="0">
              <a:spAutoFit/>
            </a:bodyPr>
            <a:lstStyle/>
            <a:p>
              <a:r>
                <a:rPr lang="en-US" b="1" dirty="0">
                  <a:solidFill>
                    <a:srgbClr val="FF0000"/>
                  </a:solidFill>
                </a:rPr>
                <a:t>Aquifer Pathways</a:t>
              </a:r>
            </a:p>
          </p:txBody>
        </p:sp>
        <p:sp>
          <p:nvSpPr>
            <p:cNvPr id="7" name="Rectangle 6"/>
            <p:cNvSpPr/>
            <p:nvPr/>
          </p:nvSpPr>
          <p:spPr>
            <a:xfrm>
              <a:off x="1473958" y="4067033"/>
              <a:ext cx="873457" cy="61414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73522" y="4983708"/>
              <a:ext cx="873457" cy="61414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3">
            <a:extLst>
              <a:ext uri="{FF2B5EF4-FFF2-40B4-BE49-F238E27FC236}">
                <a16:creationId xmlns:a16="http://schemas.microsoft.com/office/drawing/2014/main" id="{980A29D9-0A9D-4FC8-B80C-FB514DC61B40}"/>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7596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Aquifer Pathway Element</a:t>
            </a:r>
          </a:p>
        </p:txBody>
      </p:sp>
      <p:sp>
        <p:nvSpPr>
          <p:cNvPr id="3" name="Content Placeholder 2"/>
          <p:cNvSpPr>
            <a:spLocks noGrp="1"/>
          </p:cNvSpPr>
          <p:nvPr>
            <p:ph idx="1"/>
          </p:nvPr>
        </p:nvSpPr>
        <p:spPr/>
        <p:txBody>
          <a:bodyPr>
            <a:normAutofit/>
          </a:bodyPr>
          <a:lstStyle/>
          <a:p>
            <a:r>
              <a:rPr lang="en-US" altLang="en-US" sz="2400" dirty="0"/>
              <a:t>Internally, </a:t>
            </a:r>
            <a:r>
              <a:rPr lang="en-US" altLang="en-US" sz="2400" dirty="0" err="1"/>
              <a:t>GoldSim</a:t>
            </a:r>
            <a:r>
              <a:rPr lang="en-US" altLang="en-US" sz="2400" dirty="0"/>
              <a:t> uses a series of Cells to create the Aquifer Pathway.</a:t>
            </a:r>
          </a:p>
          <a:p>
            <a:r>
              <a:rPr lang="en-US" altLang="en-US" sz="2400" dirty="0"/>
              <a:t>The Aquifer Pathway incorporates:</a:t>
            </a:r>
          </a:p>
          <a:p>
            <a:pPr marL="457200" indent="-223838">
              <a:buFont typeface="Courier New" panose="02070309020205020404" pitchFamily="49" charset="0"/>
              <a:buChar char="o"/>
            </a:pPr>
            <a:r>
              <a:rPr lang="en-US" altLang="en-US" sz="2200" dirty="0"/>
              <a:t>one-dimensional advection</a:t>
            </a:r>
          </a:p>
          <a:p>
            <a:pPr marL="457200" indent="-223838">
              <a:buFont typeface="Courier New" panose="02070309020205020404" pitchFamily="49" charset="0"/>
              <a:buChar char="o"/>
            </a:pPr>
            <a:r>
              <a:rPr lang="en-US" altLang="en-US" sz="2200" dirty="0"/>
              <a:t>longitudinal dispersion</a:t>
            </a:r>
          </a:p>
          <a:p>
            <a:pPr marL="457200" indent="-223838">
              <a:buFont typeface="Courier New" panose="02070309020205020404" pitchFamily="49" charset="0"/>
              <a:buChar char="o"/>
            </a:pPr>
            <a:r>
              <a:rPr lang="en-US" altLang="en-US" sz="2200" dirty="0"/>
              <a:t>Retardation (due to porous infill)</a:t>
            </a:r>
          </a:p>
          <a:p>
            <a:pPr marL="457200" indent="-223838">
              <a:buFont typeface="Courier New" panose="02070309020205020404" pitchFamily="49" charset="0"/>
              <a:buChar char="o"/>
            </a:pPr>
            <a:r>
              <a:rPr lang="en-US" altLang="en-US" sz="2200" dirty="0"/>
              <a:t>Decay and ingrowth</a:t>
            </a:r>
          </a:p>
          <a:p>
            <a:pPr marL="457200" indent="-223838">
              <a:buFont typeface="Courier New" panose="02070309020205020404" pitchFamily="49" charset="0"/>
              <a:buChar char="o"/>
            </a:pPr>
            <a:r>
              <a:rPr lang="en-US" altLang="en-US" sz="2200" dirty="0"/>
              <a:t>Transport on suspended particulates</a:t>
            </a:r>
          </a:p>
        </p:txBody>
      </p:sp>
      <p:pic>
        <p:nvPicPr>
          <p:cNvPr id="5" name="Picture 4"/>
          <p:cNvPicPr>
            <a:picLocks noChangeAspect="1"/>
          </p:cNvPicPr>
          <p:nvPr/>
        </p:nvPicPr>
        <p:blipFill>
          <a:blip r:embed="rId2"/>
          <a:stretch>
            <a:fillRect/>
          </a:stretch>
        </p:blipFill>
        <p:spPr>
          <a:xfrm>
            <a:off x="7620000" y="152400"/>
            <a:ext cx="617273" cy="754445"/>
          </a:xfrm>
          <a:prstGeom prst="rect">
            <a:avLst/>
          </a:prstGeom>
        </p:spPr>
      </p:pic>
      <p:sp>
        <p:nvSpPr>
          <p:cNvPr id="7" name="Footer Placeholder 3">
            <a:extLst>
              <a:ext uri="{FF2B5EF4-FFF2-40B4-BE49-F238E27FC236}">
                <a16:creationId xmlns:a16="http://schemas.microsoft.com/office/drawing/2014/main" id="{D5AC374E-0BB1-4556-9E24-D9114CB39FEE}"/>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8509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22960" y="152401"/>
            <a:ext cx="7635240" cy="838200"/>
          </a:xfrm>
        </p:spPr>
        <p:txBody>
          <a:bodyPr>
            <a:noAutofit/>
          </a:bodyPr>
          <a:lstStyle/>
          <a:p>
            <a:r>
              <a:rPr lang="en-US" altLang="en-US" sz="3600" dirty="0"/>
              <a:t>Example5: Cylinder - Aquifer Pathway</a:t>
            </a:r>
          </a:p>
        </p:txBody>
      </p:sp>
      <p:sp>
        <p:nvSpPr>
          <p:cNvPr id="65539" name="Rectangle 3"/>
          <p:cNvSpPr>
            <a:spLocks noGrp="1" noChangeArrowheads="1"/>
          </p:cNvSpPr>
          <p:nvPr>
            <p:ph idx="1"/>
          </p:nvPr>
        </p:nvSpPr>
        <p:spPr/>
        <p:txBody>
          <a:bodyPr>
            <a:normAutofit/>
          </a:bodyPr>
          <a:lstStyle/>
          <a:p>
            <a:pPr marL="457200" indent="-223838">
              <a:buFont typeface="Courier New" panose="02070309020205020404" pitchFamily="49" charset="0"/>
              <a:buChar char="o"/>
            </a:pPr>
            <a:r>
              <a:rPr lang="en-US" altLang="en-US" sz="2200" dirty="0"/>
              <a:t>Horizontal cylinder filled with water and sand</a:t>
            </a:r>
          </a:p>
          <a:p>
            <a:pPr marL="457200" indent="-223838">
              <a:buFont typeface="Courier New" panose="02070309020205020404" pitchFamily="49" charset="0"/>
              <a:buChar char="o"/>
            </a:pPr>
            <a:r>
              <a:rPr lang="en-US" altLang="en-US" sz="2200" dirty="0"/>
              <a:t>Water flows through column at a fixed rate</a:t>
            </a:r>
          </a:p>
          <a:p>
            <a:pPr marL="457200" indent="-223838">
              <a:buFont typeface="Courier New" panose="02070309020205020404" pitchFamily="49" charset="0"/>
              <a:buChar char="o"/>
            </a:pPr>
            <a:r>
              <a:rPr lang="en-US" altLang="en-US" sz="2200" dirty="0"/>
              <a:t>Cl and Organic added at a constant rate</a:t>
            </a:r>
          </a:p>
          <a:p>
            <a:pPr marL="457200" indent="-223838">
              <a:buFont typeface="Courier New" panose="02070309020205020404" pitchFamily="49" charset="0"/>
              <a:buChar char="o"/>
            </a:pPr>
            <a:r>
              <a:rPr lang="en-US" altLang="en-US" sz="2200" dirty="0"/>
              <a:t>Organic partitions onto the sand (Cl does not)</a:t>
            </a:r>
          </a:p>
        </p:txBody>
      </p:sp>
      <p:sp>
        <p:nvSpPr>
          <p:cNvPr id="6" name="Footer Placeholder 3">
            <a:extLst>
              <a:ext uri="{FF2B5EF4-FFF2-40B4-BE49-F238E27FC236}">
                <a16:creationId xmlns:a16="http://schemas.microsoft.com/office/drawing/2014/main" id="{6CF09D8A-03EE-4CA9-8DC2-0CAA87EA767F}"/>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3" name="Picture 2">
            <a:extLst>
              <a:ext uri="{FF2B5EF4-FFF2-40B4-BE49-F238E27FC236}">
                <a16:creationId xmlns:a16="http://schemas.microsoft.com/office/drawing/2014/main" id="{D83FF507-C47D-4290-9538-1CA317A3B17A}"/>
              </a:ext>
            </a:extLst>
          </p:cNvPr>
          <p:cNvPicPr>
            <a:picLocks noChangeAspect="1"/>
          </p:cNvPicPr>
          <p:nvPr/>
        </p:nvPicPr>
        <p:blipFill>
          <a:blip r:embed="rId2"/>
          <a:stretch>
            <a:fillRect/>
          </a:stretch>
        </p:blipFill>
        <p:spPr>
          <a:xfrm>
            <a:off x="1323017" y="3449256"/>
            <a:ext cx="6329920" cy="1861021"/>
          </a:xfrm>
          <a:prstGeom prst="rect">
            <a:avLst/>
          </a:prstGeom>
        </p:spPr>
      </p:pic>
    </p:spTree>
    <p:extLst>
      <p:ext uri="{BB962C8B-B14F-4D97-AF65-F5344CB8AC3E}">
        <p14:creationId xmlns:p14="http://schemas.microsoft.com/office/powerpoint/2010/main" val="2824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36979" y="0"/>
            <a:ext cx="7615451" cy="1066800"/>
          </a:xfrm>
        </p:spPr>
        <p:txBody>
          <a:bodyPr>
            <a:normAutofit/>
          </a:bodyPr>
          <a:lstStyle/>
          <a:p>
            <a:pPr algn="ctr"/>
            <a:r>
              <a:rPr lang="en-US" altLang="en-US" dirty="0"/>
              <a:t>Combining Cells and Aquifers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682" y="1181529"/>
            <a:ext cx="5204915" cy="5058623"/>
          </a:xfrm>
          <a:prstGeom prst="rect">
            <a:avLst/>
          </a:prstGeom>
        </p:spPr>
      </p:pic>
      <p:pic>
        <p:nvPicPr>
          <p:cNvPr id="3" name="Picture 2"/>
          <p:cNvPicPr>
            <a:picLocks noChangeAspect="1"/>
          </p:cNvPicPr>
          <p:nvPr/>
        </p:nvPicPr>
        <p:blipFill>
          <a:blip r:embed="rId3"/>
          <a:stretch>
            <a:fillRect/>
          </a:stretch>
        </p:blipFill>
        <p:spPr>
          <a:xfrm>
            <a:off x="189134" y="1152467"/>
            <a:ext cx="8847619" cy="4771429"/>
          </a:xfrm>
          <a:prstGeom prst="rect">
            <a:avLst/>
          </a:prstGeom>
        </p:spPr>
      </p:pic>
      <p:sp>
        <p:nvSpPr>
          <p:cNvPr id="8" name="Footer Placeholder 3">
            <a:extLst>
              <a:ext uri="{FF2B5EF4-FFF2-40B4-BE49-F238E27FC236}">
                <a16:creationId xmlns:a16="http://schemas.microsoft.com/office/drawing/2014/main" id="{473BCDE7-BA28-4D6D-90C5-5F2BE93D3D6F}"/>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286321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251579A-79F1-4DA4-8B89-2A7675145807}"/>
              </a:ext>
            </a:extLst>
          </p:cNvPr>
          <p:cNvSpPr>
            <a:spLocks noGrp="1"/>
          </p:cNvSpPr>
          <p:nvPr>
            <p:ph type="title"/>
          </p:nvPr>
        </p:nvSpPr>
        <p:spPr/>
        <p:txBody>
          <a:bodyPr>
            <a:normAutofit fontScale="90000"/>
          </a:bodyPr>
          <a:lstStyle/>
          <a:p>
            <a:r>
              <a:rPr lang="en-US" altLang="en-US"/>
              <a:t>Coupling Flow and Transport Models</a:t>
            </a:r>
          </a:p>
        </p:txBody>
      </p:sp>
      <p:sp>
        <p:nvSpPr>
          <p:cNvPr id="52227" name="Content Placeholder 2">
            <a:extLst>
              <a:ext uri="{FF2B5EF4-FFF2-40B4-BE49-F238E27FC236}">
                <a16:creationId xmlns:a16="http://schemas.microsoft.com/office/drawing/2014/main" id="{8404474C-1473-4EF0-9336-5080FF2DBE1A}"/>
              </a:ext>
            </a:extLst>
          </p:cNvPr>
          <p:cNvSpPr>
            <a:spLocks noGrp="1"/>
          </p:cNvSpPr>
          <p:nvPr>
            <p:ph idx="1"/>
          </p:nvPr>
        </p:nvSpPr>
        <p:spPr/>
        <p:txBody>
          <a:bodyPr/>
          <a:lstStyle/>
          <a:p>
            <a:r>
              <a:rPr lang="en-US" altLang="en-US" dirty="0"/>
              <a:t>If the Flow is steady, no reason to model the flow system</a:t>
            </a:r>
          </a:p>
          <a:p>
            <a:r>
              <a:rPr lang="en-US" altLang="en-US" dirty="0"/>
              <a:t>If flow is transient, must couple these</a:t>
            </a:r>
          </a:p>
          <a:p>
            <a:pPr lvl="1"/>
            <a:r>
              <a:rPr lang="en-US" altLang="en-US" dirty="0"/>
              <a:t>Use Reservoirs or Pools and Material Delays to model flow system</a:t>
            </a:r>
          </a:p>
          <a:p>
            <a:pPr lvl="1"/>
            <a:r>
              <a:rPr lang="en-US" altLang="en-US" dirty="0"/>
              <a:t>Outputs of these elements are input to CT elements</a:t>
            </a:r>
          </a:p>
        </p:txBody>
      </p:sp>
      <p:sp>
        <p:nvSpPr>
          <p:cNvPr id="4" name="Footer Placeholder 3">
            <a:extLst>
              <a:ext uri="{FF2B5EF4-FFF2-40B4-BE49-F238E27FC236}">
                <a16:creationId xmlns:a16="http://schemas.microsoft.com/office/drawing/2014/main" id="{75735D0B-06A7-4BAF-94AE-F4B01AEB1D0D}"/>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1611371353"/>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33E3-858D-4F41-ABEA-C8964E5654ED}"/>
              </a:ext>
            </a:extLst>
          </p:cNvPr>
          <p:cNvSpPr>
            <a:spLocks noGrp="1"/>
          </p:cNvSpPr>
          <p:nvPr>
            <p:ph type="title"/>
          </p:nvPr>
        </p:nvSpPr>
        <p:spPr/>
        <p:txBody>
          <a:bodyPr>
            <a:normAutofit fontScale="90000"/>
          </a:bodyPr>
          <a:lstStyle/>
          <a:p>
            <a:r>
              <a:rPr lang="en-US" dirty="0"/>
              <a:t>This is only the tip of the iceberg…</a:t>
            </a:r>
          </a:p>
        </p:txBody>
      </p:sp>
      <p:sp>
        <p:nvSpPr>
          <p:cNvPr id="3" name="Content Placeholder 2">
            <a:extLst>
              <a:ext uri="{FF2B5EF4-FFF2-40B4-BE49-F238E27FC236}">
                <a16:creationId xmlns:a16="http://schemas.microsoft.com/office/drawing/2014/main" id="{A487544F-55FB-4612-91C5-86EA7087E817}"/>
              </a:ext>
            </a:extLst>
          </p:cNvPr>
          <p:cNvSpPr>
            <a:spLocks noGrp="1"/>
          </p:cNvSpPr>
          <p:nvPr>
            <p:ph idx="1"/>
          </p:nvPr>
        </p:nvSpPr>
        <p:spPr/>
        <p:txBody>
          <a:bodyPr/>
          <a:lstStyle/>
          <a:p>
            <a:r>
              <a:rPr lang="en-US" dirty="0"/>
              <a:t>Many advanced features not discussed here:</a:t>
            </a:r>
          </a:p>
          <a:p>
            <a:pPr lvl="1"/>
            <a:r>
              <a:rPr lang="en-US" dirty="0"/>
              <a:t>Transport on suspended particulates</a:t>
            </a:r>
          </a:p>
          <a:p>
            <a:pPr lvl="1"/>
            <a:r>
              <a:rPr lang="en-US" dirty="0"/>
              <a:t>Water treatment (e.g., remove a certain fraction of incoming mass from a Cell)</a:t>
            </a:r>
          </a:p>
          <a:p>
            <a:pPr lvl="1"/>
            <a:r>
              <a:rPr lang="en-US" dirty="0"/>
              <a:t>Other transport mechanisms (neither advective or diffusive): plant transport</a:t>
            </a:r>
          </a:p>
          <a:p>
            <a:pPr lvl="1"/>
            <a:r>
              <a:rPr lang="en-US" dirty="0"/>
              <a:t>Matrix diffusion in fractures</a:t>
            </a:r>
          </a:p>
          <a:p>
            <a:pPr lvl="1"/>
            <a:r>
              <a:rPr lang="en-US" dirty="0"/>
              <a:t>Linking to external transport models</a:t>
            </a:r>
          </a:p>
          <a:p>
            <a:pPr lvl="1"/>
            <a:r>
              <a:rPr lang="en-US" dirty="0"/>
              <a:t>Simulation of complex source terms (the Source element)</a:t>
            </a:r>
          </a:p>
        </p:txBody>
      </p:sp>
      <p:sp>
        <p:nvSpPr>
          <p:cNvPr id="5" name="Footer Placeholder 3">
            <a:extLst>
              <a:ext uri="{FF2B5EF4-FFF2-40B4-BE49-F238E27FC236}">
                <a16:creationId xmlns:a16="http://schemas.microsoft.com/office/drawing/2014/main" id="{F63ED8C2-D5E5-4585-BA33-C37101A1392C}"/>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472085771"/>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6758-040B-4C86-8A5E-A6A4C8F8437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CAE47ED-07CF-4F47-AB48-CF66575516CF}"/>
              </a:ext>
            </a:extLst>
          </p:cNvPr>
          <p:cNvSpPr>
            <a:spLocks noGrp="1"/>
          </p:cNvSpPr>
          <p:nvPr>
            <p:ph idx="1"/>
          </p:nvPr>
        </p:nvSpPr>
        <p:spPr/>
        <p:txBody>
          <a:bodyPr/>
          <a:lstStyle/>
          <a:p>
            <a:r>
              <a:rPr lang="en-US" dirty="0"/>
              <a:t>The Contaminant Transport Module is a complex and powerful add-on module for GoldSim</a:t>
            </a:r>
          </a:p>
          <a:p>
            <a:r>
              <a:rPr lang="en-US" dirty="0"/>
              <a:t>You can create extremely complex multi-dimensional models using only Cells and Aquifers</a:t>
            </a:r>
          </a:p>
          <a:p>
            <a:r>
              <a:rPr lang="en-US" dirty="0"/>
              <a:t>Not intended to build highly discretized models</a:t>
            </a:r>
          </a:p>
          <a:p>
            <a:pPr lvl="1"/>
            <a:r>
              <a:rPr lang="en-US" dirty="0"/>
              <a:t>In many cases, it can be argued that this is not necessary or appropriate</a:t>
            </a:r>
          </a:p>
          <a:p>
            <a:r>
              <a:rPr lang="en-US" dirty="0"/>
              <a:t>Best way to learn:</a:t>
            </a:r>
          </a:p>
          <a:p>
            <a:pPr lvl="1"/>
            <a:r>
              <a:rPr lang="en-US" dirty="0"/>
              <a:t>User Manual</a:t>
            </a:r>
          </a:p>
          <a:p>
            <a:pPr lvl="1"/>
            <a:r>
              <a:rPr lang="en-US" dirty="0"/>
              <a:t>Example models in Model Library</a:t>
            </a:r>
          </a:p>
          <a:p>
            <a:pPr lvl="1"/>
            <a:r>
              <a:rPr lang="en-US" b="1" dirty="0">
                <a:solidFill>
                  <a:srgbClr val="FF0000"/>
                </a:solidFill>
              </a:rPr>
              <a:t>Online Course (currently under construction)</a:t>
            </a:r>
          </a:p>
        </p:txBody>
      </p:sp>
      <p:sp>
        <p:nvSpPr>
          <p:cNvPr id="5" name="Footer Placeholder 3">
            <a:extLst>
              <a:ext uri="{FF2B5EF4-FFF2-40B4-BE49-F238E27FC236}">
                <a16:creationId xmlns:a16="http://schemas.microsoft.com/office/drawing/2014/main" id="{DA08BA5A-228A-4476-8539-D6A78C56C201}"/>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spTree>
    <p:extLst>
      <p:ext uri="{BB962C8B-B14F-4D97-AF65-F5344CB8AC3E}">
        <p14:creationId xmlns:p14="http://schemas.microsoft.com/office/powerpoint/2010/main" val="2028507158"/>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D632179-6C2F-4587-841B-6172F703D522}"/>
              </a:ext>
            </a:extLst>
          </p:cNvPr>
          <p:cNvSpPr>
            <a:spLocks noGrp="1"/>
          </p:cNvSpPr>
          <p:nvPr>
            <p:ph type="ftr" sz="quarter" idx="11"/>
          </p:nvPr>
        </p:nvSpPr>
        <p:spPr/>
        <p:txBody>
          <a:bodyPr/>
          <a:lstStyle/>
          <a:p>
            <a:r>
              <a:rPr lang="en-US">
                <a:solidFill>
                  <a:schemeClr val="bg1"/>
                </a:solidFill>
                <a:cs typeface="Arial" charset="0"/>
              </a:rPr>
              <a:t>© GoldSim Technology Group LLC, 2021</a:t>
            </a:r>
            <a:endParaRPr lang="en-US" cap="none" dirty="0">
              <a:solidFill>
                <a:schemeClr val="bg1"/>
              </a:solidFill>
              <a:cs typeface="Arial" charset="0"/>
            </a:endParaRPr>
          </a:p>
        </p:txBody>
      </p:sp>
      <p:pic>
        <p:nvPicPr>
          <p:cNvPr id="5" name="Picture 4">
            <a:extLst>
              <a:ext uri="{FF2B5EF4-FFF2-40B4-BE49-F238E27FC236}">
                <a16:creationId xmlns:a16="http://schemas.microsoft.com/office/drawing/2014/main" id="{A05F04E5-2652-4D94-987E-1555D44BDF11}"/>
              </a:ext>
            </a:extLst>
          </p:cNvPr>
          <p:cNvPicPr>
            <a:picLocks noChangeAspect="1"/>
          </p:cNvPicPr>
          <p:nvPr/>
        </p:nvPicPr>
        <p:blipFill>
          <a:blip r:embed="rId2"/>
          <a:stretch>
            <a:fillRect/>
          </a:stretch>
        </p:blipFill>
        <p:spPr>
          <a:xfrm>
            <a:off x="482493" y="186893"/>
            <a:ext cx="8126249" cy="6090203"/>
          </a:xfrm>
          <a:prstGeom prst="rect">
            <a:avLst/>
          </a:prstGeom>
        </p:spPr>
      </p:pic>
    </p:spTree>
    <p:extLst>
      <p:ext uri="{BB962C8B-B14F-4D97-AF65-F5344CB8AC3E}">
        <p14:creationId xmlns:p14="http://schemas.microsoft.com/office/powerpoint/2010/main" val="1331456363"/>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6758-040B-4C86-8A5E-A6A4C8F8437D}"/>
              </a:ext>
            </a:extLst>
          </p:cNvPr>
          <p:cNvSpPr>
            <a:spLocks noGrp="1"/>
          </p:cNvSpPr>
          <p:nvPr>
            <p:ph type="title"/>
          </p:nvPr>
        </p:nvSpPr>
        <p:spPr/>
        <p:txBody>
          <a:bodyPr/>
          <a:lstStyle/>
          <a:p>
            <a:r>
              <a:rPr lang="en-US" dirty="0"/>
              <a:t>Questions?</a:t>
            </a:r>
          </a:p>
        </p:txBody>
      </p:sp>
      <p:sp>
        <p:nvSpPr>
          <p:cNvPr id="5" name="Footer Placeholder 3">
            <a:extLst>
              <a:ext uri="{FF2B5EF4-FFF2-40B4-BE49-F238E27FC236}">
                <a16:creationId xmlns:a16="http://schemas.microsoft.com/office/drawing/2014/main" id="{DA08BA5A-228A-4476-8539-D6A78C56C201}"/>
              </a:ext>
            </a:extLst>
          </p:cNvPr>
          <p:cNvSpPr>
            <a:spLocks noGrp="1"/>
          </p:cNvSpPr>
          <p:nvPr>
            <p:ph type="ftr" sz="quarter" idx="11"/>
          </p:nvPr>
        </p:nvSpPr>
        <p:spPr>
          <a:xfrm>
            <a:off x="2764639" y="6459786"/>
            <a:ext cx="3617103" cy="365125"/>
          </a:xfrm>
        </p:spPr>
        <p:txBody>
          <a:bodyPr/>
          <a:lstStyle/>
          <a:p>
            <a:r>
              <a:rPr lang="en-US" dirty="0"/>
              <a:t>© GoldSim Technology Group LLC, 2021</a:t>
            </a:r>
          </a:p>
        </p:txBody>
      </p:sp>
      <p:pic>
        <p:nvPicPr>
          <p:cNvPr id="6" name="Picture 5">
            <a:extLst>
              <a:ext uri="{FF2B5EF4-FFF2-40B4-BE49-F238E27FC236}">
                <a16:creationId xmlns:a16="http://schemas.microsoft.com/office/drawing/2014/main" id="{9A533288-0FE3-4012-B0EC-C6EB50A41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076" y="1373177"/>
            <a:ext cx="6452363" cy="4298887"/>
          </a:xfrm>
          <a:prstGeom prst="rect">
            <a:avLst/>
          </a:prstGeom>
        </p:spPr>
      </p:pic>
    </p:spTree>
    <p:extLst>
      <p:ext uri="{BB962C8B-B14F-4D97-AF65-F5344CB8AC3E}">
        <p14:creationId xmlns:p14="http://schemas.microsoft.com/office/powerpoint/2010/main" val="88659500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131B01-30B3-4976-A623-9A029C2FD583}"/>
              </a:ext>
            </a:extLst>
          </p:cNvPr>
          <p:cNvSpPr/>
          <p:nvPr/>
        </p:nvSpPr>
        <p:spPr>
          <a:xfrm>
            <a:off x="6461196" y="3781472"/>
            <a:ext cx="1296237" cy="21101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pic>
        <p:nvPicPr>
          <p:cNvPr id="3" name="Picture 2"/>
          <p:cNvPicPr>
            <a:picLocks noChangeAspect="1"/>
          </p:cNvPicPr>
          <p:nvPr/>
        </p:nvPicPr>
        <p:blipFill>
          <a:blip r:embed="rId3"/>
          <a:stretch>
            <a:fillRect/>
          </a:stretch>
        </p:blipFill>
        <p:spPr>
          <a:xfrm>
            <a:off x="153265" y="2199395"/>
            <a:ext cx="5053804" cy="3957137"/>
          </a:xfrm>
          <a:prstGeom prst="rect">
            <a:avLst/>
          </a:prstGeom>
        </p:spPr>
      </p:pic>
      <p:sp>
        <p:nvSpPr>
          <p:cNvPr id="10" name="Rectangle 9">
            <a:extLst>
              <a:ext uri="{FF2B5EF4-FFF2-40B4-BE49-F238E27FC236}">
                <a16:creationId xmlns:a16="http://schemas.microsoft.com/office/drawing/2014/main" id="{6DB1C5C6-E7D5-4C39-935B-72AA91D68B61}"/>
              </a:ext>
            </a:extLst>
          </p:cNvPr>
          <p:cNvSpPr/>
          <p:nvPr/>
        </p:nvSpPr>
        <p:spPr>
          <a:xfrm>
            <a:off x="3586329" y="5868425"/>
            <a:ext cx="1296237" cy="21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altLang="en-US" sz="4000" dirty="0"/>
              <a:t>What is the Contaminant Transport Module?</a:t>
            </a:r>
            <a:endParaRPr lang="en-US" sz="4000" dirty="0"/>
          </a:p>
        </p:txBody>
      </p:sp>
      <p:sp>
        <p:nvSpPr>
          <p:cNvPr id="5" name="Content Placeholder 4"/>
          <p:cNvSpPr>
            <a:spLocks noGrp="1"/>
          </p:cNvSpPr>
          <p:nvPr>
            <p:ph idx="1"/>
          </p:nvPr>
        </p:nvSpPr>
        <p:spPr>
          <a:xfrm>
            <a:off x="822959" y="1143000"/>
            <a:ext cx="7645632" cy="1184564"/>
          </a:xfrm>
        </p:spPr>
        <p:txBody>
          <a:bodyPr>
            <a:normAutofit/>
          </a:bodyPr>
          <a:lstStyle/>
          <a:p>
            <a:r>
              <a:rPr lang="en-US" dirty="0"/>
              <a:t>A set of specialized elements that are added to GoldSim to support complex contaminant transport simulations</a:t>
            </a:r>
          </a:p>
          <a:p>
            <a:endParaRPr lang="en-US" dirty="0"/>
          </a:p>
        </p:txBody>
      </p:sp>
      <p:sp>
        <p:nvSpPr>
          <p:cNvPr id="9" name="Footer Placeholder 3"/>
          <p:cNvSpPr>
            <a:spLocks noGrp="1"/>
          </p:cNvSpPr>
          <p:nvPr>
            <p:ph type="ftr" sz="quarter" idx="11"/>
          </p:nvPr>
        </p:nvSpPr>
        <p:spPr/>
        <p:txBody>
          <a:bodyPr/>
          <a:lstStyle/>
          <a:p>
            <a:r>
              <a:rPr lang="en-US" dirty="0"/>
              <a:t>© GoldSim Technology Group LLC, 2021</a:t>
            </a:r>
          </a:p>
        </p:txBody>
      </p:sp>
      <p:sp>
        <p:nvSpPr>
          <p:cNvPr id="2" name="Rectangle 1">
            <a:extLst>
              <a:ext uri="{FF2B5EF4-FFF2-40B4-BE49-F238E27FC236}">
                <a16:creationId xmlns:a16="http://schemas.microsoft.com/office/drawing/2014/main" id="{130C2D1B-CAEB-4492-8B83-D956577F22AA}"/>
              </a:ext>
            </a:extLst>
          </p:cNvPr>
          <p:cNvSpPr/>
          <p:nvPr/>
        </p:nvSpPr>
        <p:spPr>
          <a:xfrm>
            <a:off x="3586329" y="4129873"/>
            <a:ext cx="1296237" cy="21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4D3F00-106F-47DD-A646-DA56B1F6ACFC}"/>
              </a:ext>
            </a:extLst>
          </p:cNvPr>
          <p:cNvSpPr/>
          <p:nvPr/>
        </p:nvSpPr>
        <p:spPr>
          <a:xfrm>
            <a:off x="3586329" y="4580791"/>
            <a:ext cx="1296237" cy="21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E0FCCB-64A9-44A4-B0F4-3B4D020454FF}"/>
              </a:ext>
            </a:extLst>
          </p:cNvPr>
          <p:cNvSpPr/>
          <p:nvPr/>
        </p:nvSpPr>
        <p:spPr>
          <a:xfrm>
            <a:off x="3586329" y="5397283"/>
            <a:ext cx="1296237" cy="21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AE2D28C-C8FE-490A-9FF0-21154E5251F7}"/>
              </a:ext>
            </a:extLst>
          </p:cNvPr>
          <p:cNvSpPr txBox="1"/>
          <p:nvPr/>
        </p:nvSpPr>
        <p:spPr>
          <a:xfrm>
            <a:off x="6508282" y="3750973"/>
            <a:ext cx="1101584" cy="261610"/>
          </a:xfrm>
          <a:prstGeom prst="rect">
            <a:avLst/>
          </a:prstGeom>
          <a:noFill/>
        </p:spPr>
        <p:txBody>
          <a:bodyPr wrap="none" rtlCol="0">
            <a:spAutoFit/>
          </a:bodyPr>
          <a:lstStyle/>
          <a:p>
            <a:r>
              <a:rPr lang="en-US" sz="1100" dirty="0"/>
              <a:t>RT Module Only</a:t>
            </a:r>
          </a:p>
        </p:txBody>
      </p:sp>
    </p:spTree>
    <p:extLst>
      <p:ext uri="{BB962C8B-B14F-4D97-AF65-F5344CB8AC3E}">
        <p14:creationId xmlns:p14="http://schemas.microsoft.com/office/powerpoint/2010/main" val="309246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Contaminant Transport Examples…</a:t>
            </a:r>
          </a:p>
        </p:txBody>
      </p:sp>
      <p:sp>
        <p:nvSpPr>
          <p:cNvPr id="5" name="Footer Placeholder 3"/>
          <p:cNvSpPr>
            <a:spLocks noGrp="1"/>
          </p:cNvSpPr>
          <p:nvPr>
            <p:ph type="ftr" sz="quarter" idx="4294967295"/>
          </p:nvPr>
        </p:nvSpPr>
        <p:spPr>
          <a:xfrm>
            <a:off x="5527675" y="6459538"/>
            <a:ext cx="3616325" cy="365125"/>
          </a:xfrm>
        </p:spPr>
        <p:txBody>
          <a:bodyPr/>
          <a:lstStyle/>
          <a:p>
            <a:r>
              <a:rPr lang="en-US" dirty="0"/>
              <a:t>© GoldSim Technology Group LLC, 2021</a:t>
            </a:r>
          </a:p>
        </p:txBody>
      </p:sp>
      <p:pic>
        <p:nvPicPr>
          <p:cNvPr id="6" name="Picture 5">
            <a:extLst>
              <a:ext uri="{FF2B5EF4-FFF2-40B4-BE49-F238E27FC236}">
                <a16:creationId xmlns:a16="http://schemas.microsoft.com/office/drawing/2014/main" id="{C52D7BA9-6B23-4A48-AF48-FE2EEB440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328334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Uranium Mine Closure</a:t>
            </a:r>
          </a:p>
        </p:txBody>
      </p:sp>
      <p:sp>
        <p:nvSpPr>
          <p:cNvPr id="5" name="Footer Placeholder 3"/>
          <p:cNvSpPr>
            <a:spLocks noGrp="1"/>
          </p:cNvSpPr>
          <p:nvPr>
            <p:ph type="ftr" sz="quarter" idx="11"/>
          </p:nvPr>
        </p:nvSpPr>
        <p:spPr/>
        <p:txBody>
          <a:bodyPr/>
          <a:lstStyle/>
          <a:p>
            <a:r>
              <a:rPr lang="en-US" dirty="0"/>
              <a:t>© GoldSim Technology Group LLC, 2021</a:t>
            </a:r>
          </a:p>
        </p:txBody>
      </p:sp>
      <p:pic>
        <p:nvPicPr>
          <p:cNvPr id="2050" name="Picture 2" descr="Uranium 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83" y="1329180"/>
            <a:ext cx="8623817" cy="443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Mine Water Treatment</a:t>
            </a:r>
          </a:p>
        </p:txBody>
      </p:sp>
      <p:sp>
        <p:nvSpPr>
          <p:cNvPr id="5" name="Footer Placeholder 3"/>
          <p:cNvSpPr>
            <a:spLocks noGrp="1"/>
          </p:cNvSpPr>
          <p:nvPr>
            <p:ph type="ftr" sz="quarter" idx="11"/>
          </p:nvPr>
        </p:nvSpPr>
        <p:spPr/>
        <p:txBody>
          <a:bodyPr/>
          <a:lstStyle/>
          <a:p>
            <a:r>
              <a:rPr lang="en-US" dirty="0"/>
              <a:t>© GoldSim Technology Group LLC, 2021</a:t>
            </a:r>
          </a:p>
        </p:txBody>
      </p:sp>
      <p:pic>
        <p:nvPicPr>
          <p:cNvPr id="3" name="Picture 2">
            <a:extLst>
              <a:ext uri="{FF2B5EF4-FFF2-40B4-BE49-F238E27FC236}">
                <a16:creationId xmlns:a16="http://schemas.microsoft.com/office/drawing/2014/main" id="{DA2C6B68-150E-4E97-B704-894769EBBB8E}"/>
              </a:ext>
            </a:extLst>
          </p:cNvPr>
          <p:cNvPicPr>
            <a:picLocks noChangeAspect="1"/>
          </p:cNvPicPr>
          <p:nvPr/>
        </p:nvPicPr>
        <p:blipFill>
          <a:blip r:embed="rId2"/>
          <a:stretch>
            <a:fillRect/>
          </a:stretch>
        </p:blipFill>
        <p:spPr>
          <a:xfrm>
            <a:off x="1057513" y="1270445"/>
            <a:ext cx="6245161" cy="4985696"/>
          </a:xfrm>
          <a:prstGeom prst="rect">
            <a:avLst/>
          </a:prstGeom>
        </p:spPr>
      </p:pic>
    </p:spTree>
    <p:extLst>
      <p:ext uri="{BB962C8B-B14F-4D97-AF65-F5344CB8AC3E}">
        <p14:creationId xmlns:p14="http://schemas.microsoft.com/office/powerpoint/2010/main" val="18058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Shallow Disposal Facility</a:t>
            </a:r>
          </a:p>
        </p:txBody>
      </p:sp>
      <p:sp>
        <p:nvSpPr>
          <p:cNvPr id="5" name="Footer Placeholder 3"/>
          <p:cNvSpPr>
            <a:spLocks noGrp="1"/>
          </p:cNvSpPr>
          <p:nvPr>
            <p:ph type="ftr" sz="quarter" idx="11"/>
          </p:nvPr>
        </p:nvSpPr>
        <p:spPr/>
        <p:txBody>
          <a:bodyPr/>
          <a:lstStyle/>
          <a:p>
            <a:r>
              <a:rPr lang="en-US" dirty="0"/>
              <a:t>© GoldSim Technology Group LLC, 2021</a:t>
            </a:r>
          </a:p>
        </p:txBody>
      </p:sp>
      <p:pic>
        <p:nvPicPr>
          <p:cNvPr id="10242" name="Picture 2" descr="Shallow Disposal">
            <a:extLst>
              <a:ext uri="{FF2B5EF4-FFF2-40B4-BE49-F238E27FC236}">
                <a16:creationId xmlns:a16="http://schemas.microsoft.com/office/drawing/2014/main" id="{490E4712-B77B-4C79-8FE9-527D6D6BA7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502" y="1293633"/>
            <a:ext cx="5082240" cy="493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GoldSim Website">
      <a:dk1>
        <a:srgbClr val="1E1E1E"/>
      </a:dk1>
      <a:lt1>
        <a:sysClr val="window" lastClr="FFFFFF"/>
      </a:lt1>
      <a:dk2>
        <a:srgbClr val="202020"/>
      </a:dk2>
      <a:lt2>
        <a:srgbClr val="FFFFFF"/>
      </a:lt2>
      <a:accent1>
        <a:srgbClr val="00ADEF"/>
      </a:accent1>
      <a:accent2>
        <a:srgbClr val="66AE3D"/>
      </a:accent2>
      <a:accent3>
        <a:srgbClr val="FEC10D"/>
      </a:accent3>
      <a:accent4>
        <a:srgbClr val="EB5D62"/>
      </a:accent4>
      <a:accent5>
        <a:srgbClr val="A9D5F3"/>
      </a:accent5>
      <a:accent6>
        <a:srgbClr val="C5E0B3"/>
      </a:accent6>
      <a:hlink>
        <a:srgbClr val="FEE599"/>
      </a:hlink>
      <a:folHlink>
        <a:srgbClr val="F7CB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EF022C51-81AF-435F-A880-3E608A8D7BCB}" vid="{80EFAB80-A438-42D7-83F1-818492C17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3" ma:contentTypeDescription="Create a new document." ma:contentTypeScope="" ma:versionID="82c721395edff4ac9933775f5473fc26">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1cacddd97a166a00d788b215fdab914b"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D4C39C-712C-45B8-B706-CC94860B9C13}"/>
</file>

<file path=customXml/itemProps2.xml><?xml version="1.0" encoding="utf-8"?>
<ds:datastoreItem xmlns:ds="http://schemas.openxmlformats.org/officeDocument/2006/customXml" ds:itemID="{AAFE2861-0559-49A9-8C40-8DD78575116E}"/>
</file>

<file path=customXml/itemProps3.xml><?xml version="1.0" encoding="utf-8"?>
<ds:datastoreItem xmlns:ds="http://schemas.openxmlformats.org/officeDocument/2006/customXml" ds:itemID="{79F7BDB8-B8CD-4741-BA4C-95B89138F01B}"/>
</file>

<file path=docProps/app.xml><?xml version="1.0" encoding="utf-8"?>
<Properties xmlns="http://schemas.openxmlformats.org/officeDocument/2006/extended-properties" xmlns:vt="http://schemas.openxmlformats.org/officeDocument/2006/docPropsVTypes">
  <Template/>
  <TotalTime>2520</TotalTime>
  <Words>2298</Words>
  <Application>Microsoft Office PowerPoint</Application>
  <PresentationFormat>On-screen Show (4:3)</PresentationFormat>
  <Paragraphs>236</Paragraphs>
  <Slides>49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Calibri Light</vt:lpstr>
      <vt:lpstr>Courier New</vt:lpstr>
      <vt:lpstr>Wingdings</vt:lpstr>
      <vt:lpstr>Theme1</vt:lpstr>
      <vt:lpstr>VISIO</vt:lpstr>
      <vt:lpstr>Introduction to the Contaminant Transport Module</vt:lpstr>
      <vt:lpstr>GoldSim and the Contaminant Transport Module</vt:lpstr>
      <vt:lpstr>GoldSim and the Contaminant Transport Module</vt:lpstr>
      <vt:lpstr>There are Two Contaminant Transport Module Versions</vt:lpstr>
      <vt:lpstr>What is the Contaminant Transport Module?</vt:lpstr>
      <vt:lpstr>Some Contaminant Transport Examples…</vt:lpstr>
      <vt:lpstr>Uranium Mine Closure</vt:lpstr>
      <vt:lpstr>Mine Water Treatment</vt:lpstr>
      <vt:lpstr>Shallow Disposal Facility</vt:lpstr>
      <vt:lpstr>Deep Disposal Facility</vt:lpstr>
      <vt:lpstr>Yucca Mountain</vt:lpstr>
      <vt:lpstr>How Detailed and Highly Discretized Should Your Contaminant Transport Model Be?</vt:lpstr>
      <vt:lpstr>  Since all models are wrong the scientist cannot obtain a "correct" one by excessive elaboration… Just as the ability to devise simple but evocative models is the signature of the great scientist, so overelaboration and overparameterization is often the mark of mediocrity.   George Box, Science and Statistics (1976) </vt:lpstr>
      <vt:lpstr>Top-Down Modeling</vt:lpstr>
      <vt:lpstr>Overview of the  Contaminant Transport Module</vt:lpstr>
      <vt:lpstr>Contaminant Transport Module</vt:lpstr>
      <vt:lpstr>Contaminant Transport Module</vt:lpstr>
      <vt:lpstr>Steps for Modeling Contaminant Transport</vt:lpstr>
      <vt:lpstr>Defining Species</vt:lpstr>
      <vt:lpstr>Environmental Media</vt:lpstr>
      <vt:lpstr>Transport Pathways</vt:lpstr>
      <vt:lpstr>Transport Pathways</vt:lpstr>
      <vt:lpstr>Transport Pathways</vt:lpstr>
      <vt:lpstr>Transport Pathways</vt:lpstr>
      <vt:lpstr>Pathways Mass Balance</vt:lpstr>
      <vt:lpstr>Contaminant Sources</vt:lpstr>
      <vt:lpstr>Receptors</vt:lpstr>
      <vt:lpstr>Let’s Look at Some Simple Models</vt:lpstr>
      <vt:lpstr>Cell Pathways</vt:lpstr>
      <vt:lpstr>Mass Flux Links</vt:lpstr>
      <vt:lpstr>Example1: Simple Advection</vt:lpstr>
      <vt:lpstr>Equations Solved By GoldSim</vt:lpstr>
      <vt:lpstr> Example2: Advection with Partitioning</vt:lpstr>
      <vt:lpstr>Equations Solved by GoldSim</vt:lpstr>
      <vt:lpstr>Example3: Advection With Solubility</vt:lpstr>
      <vt:lpstr>How Does this Affect the Equations?</vt:lpstr>
      <vt:lpstr>Diffusive Mass Flux Links</vt:lpstr>
      <vt:lpstr>Diffusive Mass Rate</vt:lpstr>
      <vt:lpstr>Example4: Diffusion</vt:lpstr>
      <vt:lpstr>Cells Can Represent Any Geometry</vt:lpstr>
      <vt:lpstr>How to Model Dispersion?</vt:lpstr>
      <vt:lpstr>Aquifer Pathway Element</vt:lpstr>
      <vt:lpstr>Example5: Cylinder - Aquifer Pathway</vt:lpstr>
      <vt:lpstr>Combining Cells and Aquifers</vt:lpstr>
      <vt:lpstr>Coupling Flow and Transport Models</vt:lpstr>
      <vt:lpstr>This is only the tip of the iceberg…</vt:lpstr>
      <vt:lpstr>Summary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Training Section</dc:title>
  <dc:creator>Jason Lillywhite</dc:creator>
  <cp:lastModifiedBy>Rick Kossik</cp:lastModifiedBy>
  <cp:revision>264</cp:revision>
  <cp:lastPrinted>2018-01-16T21:13:11Z</cp:lastPrinted>
  <dcterms:created xsi:type="dcterms:W3CDTF">2015-01-26T23:52:11Z</dcterms:created>
  <dcterms:modified xsi:type="dcterms:W3CDTF">2021-07-22T20:12:13Z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0x0101004A4924310D11B244A5F6AAA98A9D07D1</vt:lpwstr>
  </property>
</Properties>
</file>