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7" r:id="rId5"/>
  </p:sldMasterIdLst>
  <p:sldIdLst>
    <p:sldId id="256" r:id="rId6"/>
    <p:sldId id="285" r:id="rId7"/>
    <p:sldId id="258" r:id="rId8"/>
    <p:sldId id="283" r:id="rId9"/>
    <p:sldId id="263" r:id="rId10"/>
    <p:sldId id="265" r:id="rId11"/>
    <p:sldId id="259" r:id="rId12"/>
    <p:sldId id="266" r:id="rId13"/>
    <p:sldId id="282" r:id="rId14"/>
    <p:sldId id="284" r:id="rId15"/>
    <p:sldId id="280" r:id="rId16"/>
    <p:sldId id="264" r:id="rId17"/>
    <p:sldId id="281" r:id="rId18"/>
    <p:sldId id="260" r:id="rId19"/>
    <p:sldId id="261" r:id="rId20"/>
    <p:sldId id="26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97B5D3-C89A-481B-8E9C-12E98E4C13AC}" v="16" dt="2025-06-26T14:56:35.7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98" d="100"/>
          <a:sy n="98" d="100"/>
        </p:scale>
        <p:origin x="789" y="4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on Lillywhite" userId="f5135ee0-6ad9-4b04-8840-c96affa9e19e" providerId="ADAL" clId="{C197B5D3-C89A-481B-8E9C-12E98E4C13AC}"/>
    <pc:docChg chg="undo custSel modSld">
      <pc:chgData name="Jason Lillywhite" userId="f5135ee0-6ad9-4b04-8840-c96affa9e19e" providerId="ADAL" clId="{C197B5D3-C89A-481B-8E9C-12E98E4C13AC}" dt="2025-06-26T15:12:29.771" v="168" actId="6549"/>
      <pc:docMkLst>
        <pc:docMk/>
      </pc:docMkLst>
      <pc:sldChg chg="modSp mod">
        <pc:chgData name="Jason Lillywhite" userId="f5135ee0-6ad9-4b04-8840-c96affa9e19e" providerId="ADAL" clId="{C197B5D3-C89A-481B-8E9C-12E98E4C13AC}" dt="2025-06-26T14:37:54.863" v="3" actId="113"/>
        <pc:sldMkLst>
          <pc:docMk/>
          <pc:sldMk cId="3825346704" sldId="265"/>
        </pc:sldMkLst>
        <pc:spChg chg="mod">
          <ac:chgData name="Jason Lillywhite" userId="f5135ee0-6ad9-4b04-8840-c96affa9e19e" providerId="ADAL" clId="{C197B5D3-C89A-481B-8E9C-12E98E4C13AC}" dt="2025-06-26T14:37:38.958" v="1" actId="113"/>
          <ac:spMkLst>
            <pc:docMk/>
            <pc:sldMk cId="3825346704" sldId="265"/>
            <ac:spMk id="65" creationId="{6B2B4E98-6F73-F114-F2D0-36A3EC957789}"/>
          </ac:spMkLst>
        </pc:spChg>
        <pc:spChg chg="mod">
          <ac:chgData name="Jason Lillywhite" userId="f5135ee0-6ad9-4b04-8840-c96affa9e19e" providerId="ADAL" clId="{C197B5D3-C89A-481B-8E9C-12E98E4C13AC}" dt="2025-06-26T14:37:54.863" v="3" actId="113"/>
          <ac:spMkLst>
            <pc:docMk/>
            <pc:sldMk cId="3825346704" sldId="265"/>
            <ac:spMk id="66" creationId="{FD3BFB6A-DBB9-A4A2-D8FF-92AF33F0B6C7}"/>
          </ac:spMkLst>
        </pc:spChg>
      </pc:sldChg>
      <pc:sldChg chg="addSp delSp modSp mod">
        <pc:chgData name="Jason Lillywhite" userId="f5135ee0-6ad9-4b04-8840-c96affa9e19e" providerId="ADAL" clId="{C197B5D3-C89A-481B-8E9C-12E98E4C13AC}" dt="2025-06-26T15:12:29.771" v="168" actId="6549"/>
        <pc:sldMkLst>
          <pc:docMk/>
          <pc:sldMk cId="21132341" sldId="283"/>
        </pc:sldMkLst>
        <pc:spChg chg="mod">
          <ac:chgData name="Jason Lillywhite" userId="f5135ee0-6ad9-4b04-8840-c96affa9e19e" providerId="ADAL" clId="{C197B5D3-C89A-481B-8E9C-12E98E4C13AC}" dt="2025-06-26T14:46:08.042" v="66" actId="1076"/>
          <ac:spMkLst>
            <pc:docMk/>
            <pc:sldMk cId="21132341" sldId="283"/>
            <ac:spMk id="2" creationId="{DCDF4F02-2F9D-C68C-E6BE-FA8F0E50A030}"/>
          </ac:spMkLst>
        </pc:spChg>
        <pc:spChg chg="mod">
          <ac:chgData name="Jason Lillywhite" userId="f5135ee0-6ad9-4b04-8840-c96affa9e19e" providerId="ADAL" clId="{C197B5D3-C89A-481B-8E9C-12E98E4C13AC}" dt="2025-06-26T15:12:29.771" v="168" actId="6549"/>
          <ac:spMkLst>
            <pc:docMk/>
            <pc:sldMk cId="21132341" sldId="283"/>
            <ac:spMk id="3" creationId="{F4A1E034-EBA9-5E25-D078-A134CE5606CC}"/>
          </ac:spMkLst>
        </pc:spChg>
        <pc:spChg chg="add mod">
          <ac:chgData name="Jason Lillywhite" userId="f5135ee0-6ad9-4b04-8840-c96affa9e19e" providerId="ADAL" clId="{C197B5D3-C89A-481B-8E9C-12E98E4C13AC}" dt="2025-06-26T14:43:24.233" v="38" actId="164"/>
          <ac:spMkLst>
            <pc:docMk/>
            <pc:sldMk cId="21132341" sldId="283"/>
            <ac:spMk id="6" creationId="{5932F2FD-4DCB-3181-AF62-3C214889E01C}"/>
          </ac:spMkLst>
        </pc:spChg>
        <pc:spChg chg="add del mod">
          <ac:chgData name="Jason Lillywhite" userId="f5135ee0-6ad9-4b04-8840-c96affa9e19e" providerId="ADAL" clId="{C197B5D3-C89A-481B-8E9C-12E98E4C13AC}" dt="2025-06-26T14:43:19.169" v="37" actId="478"/>
          <ac:spMkLst>
            <pc:docMk/>
            <pc:sldMk cId="21132341" sldId="283"/>
            <ac:spMk id="7" creationId="{6E4C614D-FCBC-8676-E1E3-01D78EF6B567}"/>
          </ac:spMkLst>
        </pc:spChg>
        <pc:spChg chg="add mod">
          <ac:chgData name="Jason Lillywhite" userId="f5135ee0-6ad9-4b04-8840-c96affa9e19e" providerId="ADAL" clId="{C197B5D3-C89A-481B-8E9C-12E98E4C13AC}" dt="2025-06-26T14:47:23.132" v="131" actId="164"/>
          <ac:spMkLst>
            <pc:docMk/>
            <pc:sldMk cId="21132341" sldId="283"/>
            <ac:spMk id="10" creationId="{85487F80-87E6-F15D-1ADF-A5481044F728}"/>
          </ac:spMkLst>
        </pc:spChg>
        <pc:grpChg chg="add mod">
          <ac:chgData name="Jason Lillywhite" userId="f5135ee0-6ad9-4b04-8840-c96affa9e19e" providerId="ADAL" clId="{C197B5D3-C89A-481B-8E9C-12E98E4C13AC}" dt="2025-06-26T14:46:11.100" v="67" actId="1076"/>
          <ac:grpSpMkLst>
            <pc:docMk/>
            <pc:sldMk cId="21132341" sldId="283"/>
            <ac:grpSpMk id="8" creationId="{E032769B-07F6-BD44-7F62-B82C4A6552F1}"/>
          </ac:grpSpMkLst>
        </pc:grpChg>
        <pc:grpChg chg="add mod">
          <ac:chgData name="Jason Lillywhite" userId="f5135ee0-6ad9-4b04-8840-c96affa9e19e" providerId="ADAL" clId="{C197B5D3-C89A-481B-8E9C-12E98E4C13AC}" dt="2025-06-26T14:47:23.132" v="131" actId="164"/>
          <ac:grpSpMkLst>
            <pc:docMk/>
            <pc:sldMk cId="21132341" sldId="283"/>
            <ac:grpSpMk id="11" creationId="{21C51DF5-60C6-BD96-316F-C3683E22ED6E}"/>
          </ac:grpSpMkLst>
        </pc:grpChg>
        <pc:picChg chg="add mod">
          <ac:chgData name="Jason Lillywhite" userId="f5135ee0-6ad9-4b04-8840-c96affa9e19e" providerId="ADAL" clId="{C197B5D3-C89A-481B-8E9C-12E98E4C13AC}" dt="2025-06-26T14:43:24.233" v="38" actId="164"/>
          <ac:picMkLst>
            <pc:docMk/>
            <pc:sldMk cId="21132341" sldId="283"/>
            <ac:picMk id="5" creationId="{782CD8A5-8CAF-194D-629B-25BCED1B6A6F}"/>
          </ac:picMkLst>
        </pc:picChg>
        <pc:picChg chg="add mod">
          <ac:chgData name="Jason Lillywhite" userId="f5135ee0-6ad9-4b04-8840-c96affa9e19e" providerId="ADAL" clId="{C197B5D3-C89A-481B-8E9C-12E98E4C13AC}" dt="2025-06-26T14:47:23.132" v="131" actId="164"/>
          <ac:picMkLst>
            <pc:docMk/>
            <pc:sldMk cId="21132341" sldId="283"/>
            <ac:picMk id="9" creationId="{345F9D42-23A5-E8E5-7C9D-82FFDD9C6A41}"/>
          </ac:picMkLst>
        </pc:picChg>
        <pc:picChg chg="del mod">
          <ac:chgData name="Jason Lillywhite" userId="f5135ee0-6ad9-4b04-8840-c96affa9e19e" providerId="ADAL" clId="{C197B5D3-C89A-481B-8E9C-12E98E4C13AC}" dt="2025-06-26T14:42:52.515" v="27" actId="478"/>
          <ac:picMkLst>
            <pc:docMk/>
            <pc:sldMk cId="21132341" sldId="283"/>
            <ac:picMk id="1026" creationId="{ACEA9E65-C4A3-CD11-D4B1-EA5A7ABD4F17}"/>
          </ac:picMkLst>
        </pc:picChg>
      </pc:sldChg>
      <pc:sldChg chg="addSp delSp modSp mod chgLayout">
        <pc:chgData name="Jason Lillywhite" userId="f5135ee0-6ad9-4b04-8840-c96affa9e19e" providerId="ADAL" clId="{C197B5D3-C89A-481B-8E9C-12E98E4C13AC}" dt="2025-06-26T14:57:14.702" v="166" actId="1076"/>
        <pc:sldMkLst>
          <pc:docMk/>
          <pc:sldMk cId="0" sldId="285"/>
        </pc:sldMkLst>
        <pc:spChg chg="mod ord">
          <ac:chgData name="Jason Lillywhite" userId="f5135ee0-6ad9-4b04-8840-c96affa9e19e" providerId="ADAL" clId="{C197B5D3-C89A-481B-8E9C-12E98E4C13AC}" dt="2025-06-26T14:56:29.663" v="157" actId="700"/>
          <ac:spMkLst>
            <pc:docMk/>
            <pc:sldMk cId="0" sldId="285"/>
            <ac:spMk id="2" creationId="{00000000-0000-0000-0000-000000000000}"/>
          </ac:spMkLst>
        </pc:spChg>
        <pc:spChg chg="mod ord">
          <ac:chgData name="Jason Lillywhite" userId="f5135ee0-6ad9-4b04-8840-c96affa9e19e" providerId="ADAL" clId="{C197B5D3-C89A-481B-8E9C-12E98E4C13AC}" dt="2025-06-26T14:56:29.663" v="157" actId="700"/>
          <ac:spMkLst>
            <pc:docMk/>
            <pc:sldMk cId="0" sldId="285"/>
            <ac:spMk id="3" creationId="{00000000-0000-0000-0000-000000000000}"/>
          </ac:spMkLst>
        </pc:spChg>
        <pc:spChg chg="add del mod">
          <ac:chgData name="Jason Lillywhite" userId="f5135ee0-6ad9-4b04-8840-c96affa9e19e" providerId="ADAL" clId="{C197B5D3-C89A-481B-8E9C-12E98E4C13AC}" dt="2025-06-26T14:56:12.354" v="154" actId="478"/>
          <ac:spMkLst>
            <pc:docMk/>
            <pc:sldMk cId="0" sldId="285"/>
            <ac:spMk id="4" creationId="{169DBB45-ED37-0D6C-A1BC-B7A7B3300364}"/>
          </ac:spMkLst>
        </pc:spChg>
        <pc:spChg chg="add mod">
          <ac:chgData name="Jason Lillywhite" userId="f5135ee0-6ad9-4b04-8840-c96affa9e19e" providerId="ADAL" clId="{C197B5D3-C89A-481B-8E9C-12E98E4C13AC}" dt="2025-06-26T14:57:07.959" v="164" actId="14100"/>
          <ac:spMkLst>
            <pc:docMk/>
            <pc:sldMk cId="0" sldId="285"/>
            <ac:spMk id="5" creationId="{8519F3AE-936A-5963-4AAC-DA98BF21729C}"/>
          </ac:spMkLst>
        </pc:spChg>
        <pc:picChg chg="mod ord">
          <ac:chgData name="Jason Lillywhite" userId="f5135ee0-6ad9-4b04-8840-c96affa9e19e" providerId="ADAL" clId="{C197B5D3-C89A-481B-8E9C-12E98E4C13AC}" dt="2025-06-26T14:57:14.702" v="166" actId="1076"/>
          <ac:picMkLst>
            <pc:docMk/>
            <pc:sldMk cId="0" sldId="285"/>
            <ac:picMk id="6" creationId="{871E887A-FB0E-3576-269F-B3BB9777280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A0DEA490-6BC1-B14C-AB27-6F5668331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18CA7D-7C75-7644-A798-A6E62EBD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2771"/>
            <a:ext cx="9144000" cy="1075449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C7A4C2-9669-9D4A-8E4C-F2B2CC09D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88333"/>
            <a:ext cx="9144000" cy="62603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08B1DF-00C9-9FC0-6E45-AAC6B78D44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10623" y="555009"/>
            <a:ext cx="3370754" cy="58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8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EB5AA-B54C-9C4F-920B-14EEE5A35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E93EE-E2F4-8A4C-AC67-47D37AF2A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8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5EAAAE-7472-3F47-A9D1-75CA1D09B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928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DB1AA6-B213-7C46-98C4-9391C50F15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5286" y="6356350"/>
            <a:ext cx="1047356" cy="365125"/>
          </a:xfrm>
          <a:prstGeom prst="rect">
            <a:avLst/>
          </a:prstGeom>
        </p:spPr>
        <p:txBody>
          <a:bodyPr/>
          <a:lstStyle/>
          <a:p>
            <a:fld id="{4288217B-85FB-4538-B3B7-C3B2FE07A283}" type="datetime1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F54E21-3CCA-1044-AADE-E2D2BD7FF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GoldSim Technology Group LLC,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9D2A4-B005-6C45-8FBD-CE0E23924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27F7-16AA-E945-B7BB-731D3EE0D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944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47F15-9B9A-EA40-8B40-2073B784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E973C6-6F90-304D-9A3C-AAE03B4347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5286" y="6356350"/>
            <a:ext cx="1047356" cy="365125"/>
          </a:xfrm>
          <a:prstGeom prst="rect">
            <a:avLst/>
          </a:prstGeom>
        </p:spPr>
        <p:txBody>
          <a:bodyPr/>
          <a:lstStyle/>
          <a:p>
            <a:fld id="{345744CE-7E52-48E8-8BB2-8B09CD5C80CA}" type="datetime1">
              <a:rPr lang="en-US" smtClean="0"/>
              <a:t>6/26/2025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B7568F-1006-1447-B114-B401136C8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GoldSim Technology Group LLC,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00B513-0CF1-8944-AE8F-C0EF62F0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27F7-16AA-E945-B7BB-731D3EE0D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79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B61106-78AA-F943-8C15-25E704A276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5286" y="6356350"/>
            <a:ext cx="1047356" cy="365125"/>
          </a:xfrm>
          <a:prstGeom prst="rect">
            <a:avLst/>
          </a:prstGeom>
        </p:spPr>
        <p:txBody>
          <a:bodyPr/>
          <a:lstStyle/>
          <a:p>
            <a:fld id="{94520252-0E7B-4416-9C2D-9706236100A7}" type="datetime1">
              <a:rPr lang="en-US" smtClean="0"/>
              <a:t>6/26/2025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91DFC9-5333-F941-A29E-96D7F90EF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GoldSim Technology Group LLC,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7B2E8-7C5C-3746-84F9-55744362F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27F7-16AA-E945-B7BB-731D3EE0D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56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5B0793-3BF0-E14D-BB90-43EF19044AA1}"/>
              </a:ext>
            </a:extLst>
          </p:cNvPr>
          <p:cNvSpPr/>
          <p:nvPr/>
        </p:nvSpPr>
        <p:spPr>
          <a:xfrm>
            <a:off x="0" y="6907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C7A4DED-616F-604A-9ADB-B22E40BB22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252" b="8691"/>
          <a:stretch/>
        </p:blipFill>
        <p:spPr>
          <a:xfrm>
            <a:off x="1524" y="4453812"/>
            <a:ext cx="12188952" cy="24060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F9E614-9211-3A41-9CA9-DE4DE2D830AD}"/>
              </a:ext>
            </a:extLst>
          </p:cNvPr>
          <p:cNvSpPr/>
          <p:nvPr/>
        </p:nvSpPr>
        <p:spPr>
          <a:xfrm>
            <a:off x="1524" y="4453812"/>
            <a:ext cx="12188952" cy="2404188"/>
          </a:xfrm>
          <a:prstGeom prst="rect">
            <a:avLst/>
          </a:prstGeom>
          <a:solidFill>
            <a:schemeClr val="accent2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E248F9-D7BE-8645-921D-9F4080BDD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56395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14D2D-0841-0F49-AFAF-0C4F138BE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236120"/>
            <a:ext cx="10515600" cy="33239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45EF6-5167-9041-BF59-652DDB18E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80D8A-9D96-3D4B-8091-8869EE7C7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A16D25-FD37-4F4F-ACAD-613DB28CB1F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99DA44-42CB-54DB-6CB9-B7C25D18D9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778893" y="6356349"/>
            <a:ext cx="1568557" cy="2743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F66B20-61AE-E570-76B1-944F6714B5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5400000">
            <a:off x="5586476" y="-2150569"/>
            <a:ext cx="1016000" cy="1218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995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2BD72-F941-A14E-97BD-32E59E832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AEA8D-C5D3-7542-90D0-CD9253FD4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14AA1-387B-0E4F-9ADB-44B1D1B3A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FCA62-BBDE-BF45-AE3B-4BD555C3B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fld id="{34A16D25-FD37-4F4F-ACAD-613DB28CB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577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EB5AA-B54C-9C4F-920B-14EEE5A35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E93EE-E2F4-8A4C-AC67-47D37AF2A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8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5EAAAE-7472-3F47-A9D1-75CA1D09B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928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F54E21-3CCA-1044-AADE-E2D2BD7FF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9D2A4-B005-6C45-8FBD-CE0E23924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16D25-FD37-4F4F-ACAD-613DB28CB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10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47F15-9B9A-EA40-8B40-2073B784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B7568F-1006-1447-B114-B401136C8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00B513-0CF1-8944-AE8F-C0EF62F0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16D25-FD37-4F4F-ACAD-613DB28CB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59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91DFC9-5333-F941-A29E-96D7F90EF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7B2E8-7C5C-3746-84F9-55744362F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16D25-FD37-4F4F-ACAD-613DB28CB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10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A0DEA490-6BC1-B14C-AB27-6F5668331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18CA7D-7C75-7644-A798-A6E62EBD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2771"/>
            <a:ext cx="9144000" cy="1075449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C7A4C2-9669-9D4A-8E4C-F2B2CC09D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88333"/>
            <a:ext cx="9144000" cy="62603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34840D-8C6A-37FE-288F-918DA09142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10623" y="555009"/>
            <a:ext cx="3370754" cy="58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549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98C11BB-7FEA-F2CB-39D5-533D3A44FB8E}"/>
              </a:ext>
            </a:extLst>
          </p:cNvPr>
          <p:cNvSpPr/>
          <p:nvPr/>
        </p:nvSpPr>
        <p:spPr>
          <a:xfrm>
            <a:off x="0" y="6907"/>
            <a:ext cx="12188952" cy="6858000"/>
          </a:xfrm>
          <a:prstGeom prst="rect">
            <a:avLst/>
          </a:prstGeom>
          <a:gradFill>
            <a:gsLst>
              <a:gs pos="97000">
                <a:schemeClr val="bg2"/>
              </a:gs>
              <a:gs pos="0">
                <a:schemeClr val="accent2">
                  <a:lumMod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C7A4DED-616F-604A-9ADB-B22E40BB22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252" b="8691"/>
          <a:stretch/>
        </p:blipFill>
        <p:spPr>
          <a:xfrm>
            <a:off x="1524" y="4453812"/>
            <a:ext cx="12188952" cy="240609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F9E614-9211-3A41-9CA9-DE4DE2D830AD}"/>
              </a:ext>
            </a:extLst>
          </p:cNvPr>
          <p:cNvSpPr/>
          <p:nvPr/>
        </p:nvSpPr>
        <p:spPr>
          <a:xfrm>
            <a:off x="1" y="4453812"/>
            <a:ext cx="12191998" cy="240418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E248F9-D7BE-8645-921D-9F4080BDD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56395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14D2D-0841-0F49-AFAF-0C4F138BE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236120"/>
            <a:ext cx="10515600" cy="33239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2A839-EDE1-3040-931A-F1D6C4A7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5286" y="6356350"/>
            <a:ext cx="104735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F283EB8-7026-442C-A86F-BD229E3FA2D3}" type="datetime1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45EF6-5167-9041-BF59-652DDB18E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© GoldSim Technology Group LLC,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80D8A-9D96-3D4B-8091-8869EE7C7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61927F7-16AA-E945-B7BB-731D3EE0D24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255CE3-9EF9-56E2-F7B4-3219CCADA8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5400000">
            <a:off x="5586476" y="-2150569"/>
            <a:ext cx="1016000" cy="12188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5338A3-D07E-3FBA-1E51-1908D05513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780517" y="6355715"/>
            <a:ext cx="1568553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9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2BD72-F941-A14E-97BD-32E59E832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AEA8D-C5D3-7542-90D0-CD9253FD4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EDEA8-A7B3-D24B-BEEA-2508B02D3F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5286" y="6356350"/>
            <a:ext cx="1047356" cy="365125"/>
          </a:xfrm>
          <a:prstGeom prst="rect">
            <a:avLst/>
          </a:prstGeom>
        </p:spPr>
        <p:txBody>
          <a:bodyPr/>
          <a:lstStyle/>
          <a:p>
            <a:fld id="{DCE6D363-521A-4C4D-8AF4-216A5EB7336A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14AA1-387B-0E4F-9ADB-44B1D1B3A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GoldSim Technology Group LLC,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FCA62-BBDE-BF45-AE3B-4BD555C3B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27F7-16AA-E945-B7BB-731D3EE0D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8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5A134E-23F4-6D97-FD74-8E3CC7E4E3C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176000" y="0"/>
            <a:ext cx="1016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C8089D-E8EC-1849-B6D5-4AD090952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86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BD129-3E04-954E-9364-8C60B7173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5286" y="1825625"/>
            <a:ext cx="10515600" cy="1587550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2A347-883D-984D-B08A-4C9EBA0968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600" y="632460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A949F-686D-0F4D-8D75-7FD63B298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520" y="6356350"/>
            <a:ext cx="51710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4A16D25-FD37-4F4F-ACAD-613DB28CB1F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079EEF-E3A2-E5B9-194D-CF614A8A1BE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780517" y="6355715"/>
            <a:ext cx="1568553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5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Aptos ExtraBold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2">
                <a:lumMod val="50000"/>
              </a:schemeClr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3E69748-DB02-CE9D-4DFF-7B09C7F40BD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176000" y="0"/>
            <a:ext cx="1016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C8089D-E8EC-1849-B6D5-4AD090952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86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BD129-3E04-954E-9364-8C60B7173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5286" y="1825625"/>
            <a:ext cx="10515600" cy="33451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9E2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2A347-883D-984D-B08A-4C9EBA0968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69832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© GoldSim Technology Group LLC, 2024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A949F-686D-0F4D-8D75-7FD63B298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520" y="6356350"/>
            <a:ext cx="51710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61927F7-16AA-E945-B7BB-731D3EE0D2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A29ABB-C433-8E65-4E52-4BC4D4A9D76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778893" y="6356349"/>
            <a:ext cx="1568557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26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Aptos ExtraBold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FC000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C000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C000"/>
        </a:buClr>
        <a:buFont typeface="Arial" panose="020B0604020202020204" pitchFamily="34" charset="0"/>
        <a:buChar char="•"/>
        <a:defRPr sz="2250" kern="1200">
          <a:solidFill>
            <a:schemeClr val="bg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C000"/>
        </a:buClr>
        <a:buFont typeface="Arial" panose="020B0604020202020204" pitchFamily="34" charset="0"/>
        <a:buChar char="•"/>
        <a:defRPr sz="1950" kern="1200">
          <a:solidFill>
            <a:schemeClr val="bg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C000"/>
        </a:buClr>
        <a:buFont typeface="Arial" panose="020B0604020202020204" pitchFamily="34" charset="0"/>
        <a:buChar char="•"/>
        <a:defRPr sz="1450" kern="1200">
          <a:solidFill>
            <a:schemeClr val="bg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24992-9220-DF61-8F35-4CC1655B75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Simulating Flow Control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BF9897-DFAE-0ABF-D3FE-CC9CAF8D3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46028"/>
            <a:ext cx="9144000" cy="961696"/>
          </a:xfrm>
        </p:spPr>
        <p:txBody>
          <a:bodyPr/>
          <a:lstStyle/>
          <a:p>
            <a:r>
              <a:rPr lang="en-US" dirty="0"/>
              <a:t>June 2025 </a:t>
            </a:r>
            <a:r>
              <a:rPr lang="en-US" dirty="0" err="1"/>
              <a:t>GoldSim</a:t>
            </a:r>
            <a:r>
              <a:rPr lang="en-US" dirty="0"/>
              <a:t> Webinar </a:t>
            </a:r>
          </a:p>
          <a:p>
            <a:r>
              <a:rPr lang="en-US" dirty="0"/>
              <a:t>By Jason Lillywhite</a:t>
            </a:r>
          </a:p>
        </p:txBody>
      </p:sp>
    </p:spTree>
    <p:extLst>
      <p:ext uri="{BB962C8B-B14F-4D97-AF65-F5344CB8AC3E}">
        <p14:creationId xmlns:p14="http://schemas.microsoft.com/office/powerpoint/2010/main" val="4040913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86A6A-98E9-C58A-338B-FAB5798C1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 Band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A975C-4EE9-80CE-CC5E-A5AFDAE0E6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86" y="1825625"/>
            <a:ext cx="5181600" cy="1570430"/>
          </a:xfrm>
        </p:spPr>
        <p:txBody>
          <a:bodyPr/>
          <a:lstStyle/>
          <a:p>
            <a:r>
              <a:rPr lang="en-US" dirty="0"/>
              <a:t>Inputs</a:t>
            </a:r>
          </a:p>
          <a:p>
            <a:pPr lvl="1"/>
            <a:r>
              <a:rPr lang="en-US" dirty="0"/>
              <a:t>Process Variable, Target, Direction, Max Flow capacity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Target, Deadband Thickness, Target Position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8A60FA9-8114-5AE2-AB1F-AECC8CD261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3376" y="1825625"/>
            <a:ext cx="4512498" cy="4351338"/>
          </a:xfrm>
        </p:spPr>
      </p:pic>
    </p:spTree>
    <p:extLst>
      <p:ext uri="{BB962C8B-B14F-4D97-AF65-F5344CB8AC3E}">
        <p14:creationId xmlns:p14="http://schemas.microsoft.com/office/powerpoint/2010/main" val="146302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C0FD-C7EB-1E4B-8123-76A227AE9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Position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82F1A8-1129-D89E-AA41-5BEE3005BDBF}"/>
              </a:ext>
            </a:extLst>
          </p:cNvPr>
          <p:cNvGrpSpPr/>
          <p:nvPr/>
        </p:nvGrpSpPr>
        <p:grpSpPr>
          <a:xfrm>
            <a:off x="1287439" y="2523698"/>
            <a:ext cx="3084394" cy="1810603"/>
            <a:chOff x="1287439" y="2523698"/>
            <a:chExt cx="3084394" cy="181060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7C6EB5F-3315-F242-A81D-47965B5D4381}"/>
                </a:ext>
              </a:extLst>
            </p:cNvPr>
            <p:cNvSpPr/>
            <p:nvPr/>
          </p:nvSpPr>
          <p:spPr>
            <a:xfrm>
              <a:off x="1293126" y="2523698"/>
              <a:ext cx="3051412" cy="181060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B697FEF-0C39-1C4F-70AD-1906B9BAA4BA}"/>
                </a:ext>
              </a:extLst>
            </p:cNvPr>
            <p:cNvCxnSpPr/>
            <p:nvPr/>
          </p:nvCxnSpPr>
          <p:spPr>
            <a:xfrm>
              <a:off x="1287439" y="2529385"/>
              <a:ext cx="3084394" cy="0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DAEF821-59CF-EF06-3DA2-CCCF9EA72E1E}"/>
                </a:ext>
              </a:extLst>
            </p:cNvPr>
            <p:cNvCxnSpPr/>
            <p:nvPr/>
          </p:nvCxnSpPr>
          <p:spPr>
            <a:xfrm>
              <a:off x="1287439" y="4334301"/>
              <a:ext cx="3084394" cy="0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1E40ED9-4D01-755E-9A0C-F8CEFCA6AD7E}"/>
                </a:ext>
              </a:extLst>
            </p:cNvPr>
            <p:cNvCxnSpPr/>
            <p:nvPr/>
          </p:nvCxnSpPr>
          <p:spPr>
            <a:xfrm>
              <a:off x="1287439" y="3419901"/>
              <a:ext cx="3084394" cy="0"/>
            </a:xfrm>
            <a:prstGeom prst="line">
              <a:avLst/>
            </a:prstGeom>
            <a:ln w="3810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D6141B5-BA4B-C46F-1C11-FB352EA32164}"/>
              </a:ext>
            </a:extLst>
          </p:cNvPr>
          <p:cNvSpPr txBox="1"/>
          <p:nvPr/>
        </p:nvSpPr>
        <p:spPr>
          <a:xfrm rot="16200000">
            <a:off x="0" y="3176289"/>
            <a:ext cx="1655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Dead Band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717521-1526-A67F-1F22-5A6EB396FA4F}"/>
              </a:ext>
            </a:extLst>
          </p:cNvPr>
          <p:cNvSpPr txBox="1"/>
          <p:nvPr/>
        </p:nvSpPr>
        <p:spPr>
          <a:xfrm>
            <a:off x="1394344" y="4002820"/>
            <a:ext cx="2684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Bottom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F02DCC-E73A-10D8-A44C-CE58FF0B5884}"/>
              </a:ext>
            </a:extLst>
          </p:cNvPr>
          <p:cNvSpPr txBox="1"/>
          <p:nvPr/>
        </p:nvSpPr>
        <p:spPr>
          <a:xfrm>
            <a:off x="2729551" y="3069380"/>
            <a:ext cx="1655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Target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643069-EC55-ADC7-A8E7-E5492E7037AC}"/>
              </a:ext>
            </a:extLst>
          </p:cNvPr>
          <p:cNvSpPr txBox="1"/>
          <p:nvPr/>
        </p:nvSpPr>
        <p:spPr>
          <a:xfrm>
            <a:off x="2001671" y="1696160"/>
            <a:ext cx="1655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Center</a:t>
            </a:r>
            <a:endParaRPr lang="en-US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674998-B212-EE45-AB52-20437F0141AE}"/>
              </a:ext>
            </a:extLst>
          </p:cNvPr>
          <p:cNvSpPr/>
          <p:nvPr/>
        </p:nvSpPr>
        <p:spPr>
          <a:xfrm>
            <a:off x="4622040" y="2485847"/>
            <a:ext cx="3051412" cy="18106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C0DB318-2B07-BB27-6762-F2839738665B}"/>
              </a:ext>
            </a:extLst>
          </p:cNvPr>
          <p:cNvCxnSpPr/>
          <p:nvPr/>
        </p:nvCxnSpPr>
        <p:spPr>
          <a:xfrm>
            <a:off x="4616353" y="2491534"/>
            <a:ext cx="3084394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13219AD-BC9C-93F4-0D16-A00C5CDB6804}"/>
              </a:ext>
            </a:extLst>
          </p:cNvPr>
          <p:cNvCxnSpPr/>
          <p:nvPr/>
        </p:nvCxnSpPr>
        <p:spPr>
          <a:xfrm>
            <a:off x="4616353" y="4296450"/>
            <a:ext cx="3084394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45B0A08-EABE-9E1A-A247-1FA922F06682}"/>
              </a:ext>
            </a:extLst>
          </p:cNvPr>
          <p:cNvCxnSpPr/>
          <p:nvPr/>
        </p:nvCxnSpPr>
        <p:spPr>
          <a:xfrm>
            <a:off x="4616353" y="2494946"/>
            <a:ext cx="3084394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B5EBD15-D250-4824-342C-2101C7AAC023}"/>
              </a:ext>
            </a:extLst>
          </p:cNvPr>
          <p:cNvSpPr txBox="1"/>
          <p:nvPr/>
        </p:nvSpPr>
        <p:spPr>
          <a:xfrm>
            <a:off x="4598154" y="2197905"/>
            <a:ext cx="1655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069B52-05A3-146A-E7E9-6B3FD187A080}"/>
              </a:ext>
            </a:extLst>
          </p:cNvPr>
          <p:cNvSpPr txBox="1"/>
          <p:nvPr/>
        </p:nvSpPr>
        <p:spPr>
          <a:xfrm>
            <a:off x="4723258" y="3964969"/>
            <a:ext cx="2306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Bottom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A3A125-32EF-3AE8-0963-26D691AB2B33}"/>
              </a:ext>
            </a:extLst>
          </p:cNvPr>
          <p:cNvSpPr txBox="1"/>
          <p:nvPr/>
        </p:nvSpPr>
        <p:spPr>
          <a:xfrm>
            <a:off x="6017523" y="2129026"/>
            <a:ext cx="1655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Target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F023BE-3839-7193-BD27-B2B42B9A4F5B}"/>
              </a:ext>
            </a:extLst>
          </p:cNvPr>
          <p:cNvSpPr txBox="1"/>
          <p:nvPr/>
        </p:nvSpPr>
        <p:spPr>
          <a:xfrm>
            <a:off x="5330585" y="1658309"/>
            <a:ext cx="1655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Top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F551865-3007-0984-B8D1-E3A2EF4AE3E1}"/>
              </a:ext>
            </a:extLst>
          </p:cNvPr>
          <p:cNvSpPr/>
          <p:nvPr/>
        </p:nvSpPr>
        <p:spPr>
          <a:xfrm>
            <a:off x="7974840" y="2494946"/>
            <a:ext cx="3051412" cy="18106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23713F4-A4EE-CB0A-3F6F-932BE13ED712}"/>
              </a:ext>
            </a:extLst>
          </p:cNvPr>
          <p:cNvCxnSpPr/>
          <p:nvPr/>
        </p:nvCxnSpPr>
        <p:spPr>
          <a:xfrm>
            <a:off x="7969153" y="2500633"/>
            <a:ext cx="3084394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9AE12DF-679F-A1B5-C2E3-F9C8F4945197}"/>
              </a:ext>
            </a:extLst>
          </p:cNvPr>
          <p:cNvCxnSpPr/>
          <p:nvPr/>
        </p:nvCxnSpPr>
        <p:spPr>
          <a:xfrm>
            <a:off x="7969153" y="4305549"/>
            <a:ext cx="3084394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1D6EBD-4969-D788-EB44-FABE3FDBE9A5}"/>
              </a:ext>
            </a:extLst>
          </p:cNvPr>
          <p:cNvCxnSpPr/>
          <p:nvPr/>
        </p:nvCxnSpPr>
        <p:spPr>
          <a:xfrm>
            <a:off x="7969153" y="4305555"/>
            <a:ext cx="3084394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857CA9C-48D3-1D78-5266-39F3D3A3B20E}"/>
              </a:ext>
            </a:extLst>
          </p:cNvPr>
          <p:cNvSpPr txBox="1"/>
          <p:nvPr/>
        </p:nvSpPr>
        <p:spPr>
          <a:xfrm>
            <a:off x="7950954" y="2207004"/>
            <a:ext cx="2388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E843BF-5AFB-C6AE-8D28-A839C2321AB9}"/>
              </a:ext>
            </a:extLst>
          </p:cNvPr>
          <p:cNvSpPr txBox="1"/>
          <p:nvPr/>
        </p:nvSpPr>
        <p:spPr>
          <a:xfrm>
            <a:off x="8076058" y="3974068"/>
            <a:ext cx="1876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Bottom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264F0A-B74D-3C13-CF05-65C760F0AEC9}"/>
              </a:ext>
            </a:extLst>
          </p:cNvPr>
          <p:cNvSpPr txBox="1"/>
          <p:nvPr/>
        </p:nvSpPr>
        <p:spPr>
          <a:xfrm>
            <a:off x="9324831" y="3927118"/>
            <a:ext cx="1655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Target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AD3C29-9B9D-EDA7-B1C5-316B456A3D1B}"/>
              </a:ext>
            </a:extLst>
          </p:cNvPr>
          <p:cNvSpPr txBox="1"/>
          <p:nvPr/>
        </p:nvSpPr>
        <p:spPr>
          <a:xfrm>
            <a:off x="8683385" y="1667408"/>
            <a:ext cx="1655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Bottom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05A6CCB-40B0-708E-588F-B1BAB1165428}"/>
              </a:ext>
            </a:extLst>
          </p:cNvPr>
          <p:cNvSpPr txBox="1"/>
          <p:nvPr/>
        </p:nvSpPr>
        <p:spPr>
          <a:xfrm>
            <a:off x="1413676" y="2193196"/>
            <a:ext cx="2470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Top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01DF5C4-A899-31E9-9E9E-C94B09BD902F}"/>
              </a:ext>
            </a:extLst>
          </p:cNvPr>
          <p:cNvCxnSpPr/>
          <p:nvPr/>
        </p:nvCxnSpPr>
        <p:spPr>
          <a:xfrm flipH="1">
            <a:off x="1098223" y="2494946"/>
            <a:ext cx="7393" cy="1839355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906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F2016-8AFE-8E6A-7706-1D5707ED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Proportional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9C031-2DAB-183C-3A42-228F13607D2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Inputs</a:t>
            </a:r>
          </a:p>
          <a:p>
            <a:pPr lvl="1"/>
            <a:r>
              <a:rPr lang="en-US" dirty="0"/>
              <a:t>Process Variable, Target, Direction, Max Flow capacity, Bias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Proportional Gain Constant (</a:t>
            </a:r>
            <a:r>
              <a:rPr lang="en-US" dirty="0" err="1">
                <a:solidFill>
                  <a:srgbClr val="C00000"/>
                </a:solidFill>
              </a:rPr>
              <a:t>Prop_Gain</a:t>
            </a:r>
            <a:r>
              <a:rPr lang="en-US" dirty="0">
                <a:solidFill>
                  <a:srgbClr val="C00000"/>
                </a:solidFill>
              </a:rPr>
              <a:t>)</a:t>
            </a:r>
          </a:p>
          <a:p>
            <a:r>
              <a:rPr lang="en-US" dirty="0"/>
              <a:t>Output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MS Shell Dlg 2" panose="020B0604030504040204" pitchFamily="34" charset="0"/>
              </a:rPr>
              <a:t>Min(max</a:t>
            </a:r>
            <a:r>
              <a:rPr lang="en-US" sz="1800" dirty="0">
                <a:solidFill>
                  <a:srgbClr val="606060"/>
                </a:solidFill>
                <a:latin typeface="MS Shell Dlg 2" panose="020B0604030504040204" pitchFamily="34" charset="0"/>
              </a:rPr>
              <a:t>(</a:t>
            </a:r>
            <a:r>
              <a:rPr lang="en-US" sz="1800" dirty="0">
                <a:solidFill>
                  <a:srgbClr val="008000"/>
                </a:solidFill>
                <a:latin typeface="MS Shell Dlg 2" panose="020B0604030504040204" pitchFamily="34" charset="0"/>
              </a:rPr>
              <a:t>Bias</a:t>
            </a:r>
            <a:r>
              <a:rPr lang="en-US" sz="1800" dirty="0">
                <a:solidFill>
                  <a:srgbClr val="000000"/>
                </a:solidFill>
                <a:latin typeface="MS Shell Dlg 2" panose="020B0604030504040204" pitchFamily="34" charset="0"/>
              </a:rPr>
              <a:t> </a:t>
            </a:r>
            <a:r>
              <a:rPr lang="en-US" sz="1800" dirty="0">
                <a:solidFill>
                  <a:srgbClr val="606060"/>
                </a:solidFill>
                <a:latin typeface="MS Shell Dlg 2" panose="020B0604030504040204" pitchFamily="34" charset="0"/>
              </a:rPr>
              <a:t>+</a:t>
            </a:r>
            <a:r>
              <a:rPr lang="en-US" sz="1800" dirty="0">
                <a:solidFill>
                  <a:srgbClr val="000000"/>
                </a:solidFill>
                <a:latin typeface="MS Shell Dlg 2" panose="020B0604030504040204" pitchFamily="34" charset="0"/>
              </a:rPr>
              <a:t> </a:t>
            </a:r>
            <a:r>
              <a:rPr lang="en-US" sz="1800" dirty="0" err="1">
                <a:solidFill>
                  <a:srgbClr val="008000"/>
                </a:solidFill>
                <a:latin typeface="MS Shell Dlg 2" panose="020B0604030504040204" pitchFamily="34" charset="0"/>
              </a:rPr>
              <a:t>Prop_Gain</a:t>
            </a:r>
            <a:r>
              <a:rPr lang="en-US" sz="1800" dirty="0">
                <a:solidFill>
                  <a:srgbClr val="000000"/>
                </a:solidFill>
                <a:latin typeface="MS Shell Dlg 2" panose="020B0604030504040204" pitchFamily="34" charset="0"/>
              </a:rPr>
              <a:t> </a:t>
            </a:r>
            <a:r>
              <a:rPr lang="en-US" sz="1800" dirty="0">
                <a:solidFill>
                  <a:srgbClr val="606060"/>
                </a:solidFill>
                <a:latin typeface="MS Shell Dlg 2" panose="020B0604030504040204" pitchFamily="34" charset="0"/>
              </a:rPr>
              <a:t>*</a:t>
            </a:r>
            <a:r>
              <a:rPr lang="en-US" sz="1800" dirty="0">
                <a:solidFill>
                  <a:srgbClr val="000000"/>
                </a:solidFill>
                <a:latin typeface="MS Shell Dlg 2" panose="020B0604030504040204" pitchFamily="34" charset="0"/>
              </a:rPr>
              <a:t> </a:t>
            </a:r>
            <a:r>
              <a:rPr lang="en-US" sz="1800" dirty="0">
                <a:solidFill>
                  <a:srgbClr val="008000"/>
                </a:solidFill>
                <a:latin typeface="MS Shell Dlg 2" panose="020B0604030504040204" pitchFamily="34" charset="0"/>
              </a:rPr>
              <a:t>Error</a:t>
            </a:r>
            <a:r>
              <a:rPr lang="en-US" sz="1800" dirty="0">
                <a:solidFill>
                  <a:srgbClr val="606060"/>
                </a:solidFill>
                <a:latin typeface="MS Shell Dlg 2" panose="020B0604030504040204" pitchFamily="34" charset="0"/>
              </a:rPr>
              <a:t>,</a:t>
            </a:r>
            <a:r>
              <a:rPr lang="en-US" sz="1800" dirty="0">
                <a:solidFill>
                  <a:srgbClr val="000000"/>
                </a:solidFill>
                <a:latin typeface="MS Shell Dlg 2" panose="020B0604030504040204" pitchFamily="34" charset="0"/>
              </a:rPr>
              <a:t> 0</a:t>
            </a:r>
            <a:r>
              <a:rPr lang="en-US" sz="1800" dirty="0">
                <a:solidFill>
                  <a:srgbClr val="606060"/>
                </a:solidFill>
                <a:latin typeface="MS Shell Dlg 2" panose="020B0604030504040204" pitchFamily="34" charset="0"/>
              </a:rPr>
              <a:t>), 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MS Shell Dlg 2" panose="020B0604030504040204" pitchFamily="34" charset="0"/>
              </a:rPr>
              <a:t>Max flow</a:t>
            </a:r>
            <a:r>
              <a:rPr lang="en-US" sz="1800" dirty="0">
                <a:solidFill>
                  <a:srgbClr val="606060"/>
                </a:solidFill>
                <a:latin typeface="MS Shell Dlg 2" panose="020B0604030504040204" pitchFamily="34" charset="0"/>
              </a:rPr>
              <a:t>)</a:t>
            </a:r>
          </a:p>
          <a:p>
            <a:pPr lvl="1"/>
            <a:r>
              <a:rPr lang="en-US" sz="1800" dirty="0">
                <a:solidFill>
                  <a:srgbClr val="606060"/>
                </a:solidFill>
                <a:latin typeface="MS Shell Dlg 2" panose="020B0604030504040204" pitchFamily="34" charset="0"/>
              </a:rPr>
              <a:t>Proportional gain has dimensions of Bias / (error * time)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15B061-0F10-2104-12D3-D242DB2CBF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416080"/>
            <a:ext cx="5181600" cy="3170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0484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1995A-9348-67C1-4810-16EFB5BBD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PID 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DA154-F6D1-4904-2984-E6A14CD44DD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Inputs</a:t>
            </a:r>
          </a:p>
          <a:p>
            <a:pPr lvl="1"/>
            <a:r>
              <a:rPr lang="en-US" dirty="0"/>
              <a:t>Process Variable, Target, Direction, Max Flow capacity, Bias</a:t>
            </a:r>
          </a:p>
          <a:p>
            <a:pPr lvl="1"/>
            <a:r>
              <a:rPr lang="en-US" dirty="0"/>
              <a:t>Tuning Factors: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Proportional Gain (</a:t>
            </a:r>
            <a:r>
              <a:rPr lang="en-US" dirty="0" err="1">
                <a:solidFill>
                  <a:srgbClr val="C00000"/>
                </a:solidFill>
              </a:rPr>
              <a:t>Prop_Gain</a:t>
            </a:r>
            <a:r>
              <a:rPr lang="en-US" dirty="0">
                <a:solidFill>
                  <a:srgbClr val="C00000"/>
                </a:solidFill>
              </a:rPr>
              <a:t>) (1/T)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Derivative Time Constant (Ti) (T)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Integral time constant (Td) (1/T)</a:t>
            </a:r>
          </a:p>
          <a:p>
            <a:r>
              <a:rPr lang="en-US" dirty="0"/>
              <a:t>Output</a:t>
            </a:r>
          </a:p>
          <a:p>
            <a:pPr lvl="1"/>
            <a:r>
              <a:rPr lang="en-US" sz="2200" dirty="0">
                <a:solidFill>
                  <a:srgbClr val="000000"/>
                </a:solidFill>
                <a:latin typeface="MS Shell Dlg 2" panose="020B0604030504040204" pitchFamily="34" charset="0"/>
              </a:rPr>
              <a:t>Output = min(max(P + I + D + Bias, 0), Max Flow)</a:t>
            </a:r>
            <a:endParaRPr lang="en-US" sz="2200" dirty="0"/>
          </a:p>
          <a:p>
            <a:pPr lvl="1"/>
            <a:r>
              <a:rPr lang="en-US" dirty="0"/>
              <a:t>P = </a:t>
            </a:r>
            <a:r>
              <a:rPr lang="en-US" sz="1800" dirty="0" err="1">
                <a:solidFill>
                  <a:srgbClr val="008000"/>
                </a:solidFill>
                <a:latin typeface="MS Shell Dlg 2" panose="020B0604030504040204" pitchFamily="34" charset="0"/>
              </a:rPr>
              <a:t>Prop_Gain</a:t>
            </a:r>
            <a:r>
              <a:rPr lang="en-US" sz="1800" dirty="0">
                <a:solidFill>
                  <a:srgbClr val="008000"/>
                </a:solidFill>
                <a:latin typeface="MS Shell Dlg 2" panose="020B0604030504040204" pitchFamily="34" charset="0"/>
              </a:rPr>
              <a:t> </a:t>
            </a:r>
            <a:r>
              <a:rPr lang="en-US" sz="1800" dirty="0">
                <a:solidFill>
                  <a:srgbClr val="606060"/>
                </a:solidFill>
                <a:latin typeface="MS Shell Dlg 2" panose="020B0604030504040204" pitchFamily="34" charset="0"/>
              </a:rPr>
              <a:t>*</a:t>
            </a:r>
            <a:r>
              <a:rPr lang="en-US" sz="1800" dirty="0">
                <a:solidFill>
                  <a:srgbClr val="008000"/>
                </a:solidFill>
                <a:latin typeface="MS Shell Dlg 2" panose="020B0604030504040204" pitchFamily="34" charset="0"/>
              </a:rPr>
              <a:t> Error</a:t>
            </a:r>
          </a:p>
          <a:p>
            <a:pPr lvl="1"/>
            <a:r>
              <a:rPr lang="en-US" dirty="0"/>
              <a:t>I = </a:t>
            </a:r>
            <a:r>
              <a:rPr lang="en-US" sz="1800" dirty="0" err="1">
                <a:solidFill>
                  <a:srgbClr val="008000"/>
                </a:solidFill>
                <a:latin typeface="MS Shell Dlg 2" panose="020B0604030504040204" pitchFamily="34" charset="0"/>
              </a:rPr>
              <a:t>Error_Integral</a:t>
            </a:r>
            <a:r>
              <a:rPr lang="en-US" sz="1800" dirty="0">
                <a:solidFill>
                  <a:srgbClr val="008000"/>
                </a:solidFill>
                <a:latin typeface="MS Shell Dlg 2" panose="020B0604030504040204" pitchFamily="34" charset="0"/>
              </a:rPr>
              <a:t> </a:t>
            </a:r>
            <a:r>
              <a:rPr lang="en-US" sz="1800" dirty="0">
                <a:solidFill>
                  <a:srgbClr val="606060"/>
                </a:solidFill>
                <a:latin typeface="MS Shell Dlg 2" panose="020B0604030504040204" pitchFamily="34" charset="0"/>
              </a:rPr>
              <a:t>/</a:t>
            </a:r>
            <a:r>
              <a:rPr lang="en-US" sz="1800" dirty="0">
                <a:solidFill>
                  <a:srgbClr val="008000"/>
                </a:solidFill>
                <a:latin typeface="MS Shell Dlg 2" panose="020B0604030504040204" pitchFamily="34" charset="0"/>
              </a:rPr>
              <a:t> Ti</a:t>
            </a:r>
          </a:p>
          <a:p>
            <a:pPr lvl="1"/>
            <a:r>
              <a:rPr lang="en-US" dirty="0"/>
              <a:t>D = </a:t>
            </a:r>
            <a:r>
              <a:rPr lang="en-US" sz="1800" dirty="0">
                <a:solidFill>
                  <a:srgbClr val="008000"/>
                </a:solidFill>
                <a:latin typeface="MS Shell Dlg 2" panose="020B0604030504040204" pitchFamily="34" charset="0"/>
              </a:rPr>
              <a:t>Td </a:t>
            </a:r>
            <a:r>
              <a:rPr lang="en-US" sz="1800" dirty="0">
                <a:solidFill>
                  <a:srgbClr val="606060"/>
                </a:solidFill>
                <a:latin typeface="MS Shell Dlg 2" panose="020B0604030504040204" pitchFamily="34" charset="0"/>
              </a:rPr>
              <a:t>*</a:t>
            </a:r>
            <a:r>
              <a:rPr lang="en-US" sz="1800" dirty="0">
                <a:solidFill>
                  <a:srgbClr val="008000"/>
                </a:solidFill>
                <a:latin typeface="MS Shell Dlg 2" panose="020B0604030504040204" pitchFamily="34" charset="0"/>
              </a:rPr>
              <a:t> (Error – </a:t>
            </a:r>
            <a:r>
              <a:rPr lang="en-US" sz="1800" dirty="0" err="1">
                <a:solidFill>
                  <a:srgbClr val="008000"/>
                </a:solidFill>
                <a:latin typeface="MS Shell Dlg 2" panose="020B0604030504040204" pitchFamily="34" charset="0"/>
              </a:rPr>
              <a:t>Error_pv</a:t>
            </a:r>
            <a:r>
              <a:rPr lang="en-US" sz="1800" dirty="0">
                <a:solidFill>
                  <a:srgbClr val="008000"/>
                </a:solidFill>
                <a:latin typeface="MS Shell Dlg 2" panose="020B0604030504040204" pitchFamily="34" charset="0"/>
              </a:rPr>
              <a:t>)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86800EF-EE3E-E3F2-8CBC-A670DB9080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358435"/>
            <a:ext cx="5181600" cy="3285718"/>
          </a:xfrm>
        </p:spPr>
      </p:pic>
    </p:spTree>
    <p:extLst>
      <p:ext uri="{BB962C8B-B14F-4D97-AF65-F5344CB8AC3E}">
        <p14:creationId xmlns:p14="http://schemas.microsoft.com/office/powerpoint/2010/main" val="3134877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8667F-123B-2311-CB12-11B0DEB6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Model Demonstrations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04E61-31DA-524E-73FB-5A87DCCAFE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86" y="1825625"/>
            <a:ext cx="5181600" cy="334515"/>
          </a:xfrm>
        </p:spPr>
        <p:txBody>
          <a:bodyPr/>
          <a:lstStyle/>
          <a:p>
            <a:r>
              <a:rPr lang="en-US" dirty="0"/>
              <a:t>Compare outputs of different types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883327-4227-89A8-7DFA-996F9244F1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34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64782-0B20-FD6C-9DE0-02FE0927D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Best Practices &amp; Resources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AAB11-2419-DC28-E133-97372A5FAE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86" y="1825625"/>
            <a:ext cx="5181600" cy="2278829"/>
          </a:xfrm>
        </p:spPr>
        <p:txBody>
          <a:bodyPr/>
          <a:lstStyle/>
          <a:p>
            <a:r>
              <a:rPr lang="en-US" dirty="0"/>
              <a:t>When to use each control method.</a:t>
            </a:r>
          </a:p>
          <a:p>
            <a:r>
              <a:rPr lang="en-US" dirty="0"/>
              <a:t>Tips for tuning and testing.</a:t>
            </a:r>
          </a:p>
          <a:p>
            <a:r>
              <a:rPr lang="en-US" dirty="0"/>
              <a:t>Highlight learning resources:</a:t>
            </a:r>
          </a:p>
          <a:p>
            <a:pPr lvl="1"/>
            <a:r>
              <a:rPr lang="en-US" dirty="0"/>
              <a:t>Help Documentation</a:t>
            </a:r>
          </a:p>
          <a:p>
            <a:pPr lvl="1"/>
            <a:r>
              <a:rPr lang="en-US" dirty="0"/>
              <a:t>Online Course</a:t>
            </a:r>
          </a:p>
          <a:p>
            <a:pPr lvl="1"/>
            <a:r>
              <a:rPr lang="en-US" dirty="0"/>
              <a:t>Model Library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1EB514-C0D0-C5F1-A8C0-1EA196CFFF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42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2EA24-46B5-AB18-A542-C782CB4F0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Questions?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DC607-7ABF-C33F-6773-3677127730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54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What Is Flow Control?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486" y="1425103"/>
            <a:ext cx="10950654" cy="666914"/>
          </a:xfrm>
        </p:spPr>
        <p:txBody>
          <a:bodyPr/>
          <a:lstStyle/>
          <a:p>
            <a:r>
              <a:rPr lang="en-US" b="1" dirty="0"/>
              <a:t>Flow control </a:t>
            </a:r>
            <a:r>
              <a:rPr lang="en-US" dirty="0"/>
              <a:t>is the process of actively managing the movement of water, energy, or materials through a system to maintain desired conditions.</a:t>
            </a:r>
          </a:p>
        </p:txBody>
      </p:sp>
      <p:pic>
        <p:nvPicPr>
          <p:cNvPr id="6" name="Content Placeholder 5" descr="Water pouring out of pipes into a factory&#10;&#10;AI-generated content may be incorrect.">
            <a:extLst>
              <a:ext uri="{FF2B5EF4-FFF2-40B4-BE49-F238E27FC236}">
                <a16:creationId xmlns:a16="http://schemas.microsoft.com/office/drawing/2014/main" id="{871E887A-FB0E-3576-269F-B3BB977728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464" y="2806429"/>
            <a:ext cx="3996422" cy="2664281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19F3AE-936A-5963-4AAC-DA98BF21729C}"/>
              </a:ext>
            </a:extLst>
          </p:cNvPr>
          <p:cNvSpPr txBox="1"/>
          <p:nvPr/>
        </p:nvSpPr>
        <p:spPr>
          <a:xfrm>
            <a:off x="581486" y="2632163"/>
            <a:ext cx="5712310" cy="357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1">
                <a:latin typeface="Aptos" panose="020B00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000"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400">
                <a:latin typeface="Aptos" panose="020B00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It is used to:</a:t>
            </a:r>
          </a:p>
          <a:p>
            <a:pPr lvl="1"/>
            <a:r>
              <a:rPr lang="en-US" dirty="0"/>
              <a:t>Maintain target levels (e.g., water in a reservoir, pressure in a pipe)</a:t>
            </a:r>
          </a:p>
          <a:p>
            <a:pPr lvl="1"/>
            <a:r>
              <a:rPr lang="en-US" dirty="0"/>
              <a:t>Respond to changing conditions in real time</a:t>
            </a:r>
          </a:p>
          <a:p>
            <a:pPr lvl="1"/>
            <a:r>
              <a:rPr lang="en-US" dirty="0"/>
              <a:t>Ensure system stability, safety, and efficiency</a:t>
            </a:r>
          </a:p>
          <a:p>
            <a:r>
              <a:rPr lang="en-US" dirty="0"/>
              <a:t>Common in:</a:t>
            </a:r>
          </a:p>
          <a:p>
            <a:pPr lvl="1"/>
            <a:r>
              <a:rPr lang="en-US" dirty="0"/>
              <a:t>Water resource systems</a:t>
            </a:r>
          </a:p>
          <a:p>
            <a:pPr lvl="1"/>
            <a:r>
              <a:rPr lang="en-US" dirty="0"/>
              <a:t>Industrial operations</a:t>
            </a:r>
          </a:p>
          <a:p>
            <a:pPr lvl="1"/>
            <a:r>
              <a:rPr lang="en-US" dirty="0"/>
              <a:t>Environmental and energy systems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643C4-FDE1-7CB9-21F5-B2F9866DA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Application: Water Balance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D47CE-0424-27EA-151E-FA2BF800B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86" y="1825625"/>
            <a:ext cx="5181600" cy="334515"/>
          </a:xfrm>
        </p:spPr>
        <p:txBody>
          <a:bodyPr/>
          <a:lstStyle/>
          <a:p>
            <a:r>
              <a:rPr lang="en-US" dirty="0"/>
              <a:t>Model demonstration…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1764826-80D0-CCEF-ACA7-4EA0372CCD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91570" y="1260259"/>
            <a:ext cx="4831701" cy="4916704"/>
          </a:xfrm>
        </p:spPr>
      </p:pic>
    </p:spTree>
    <p:extLst>
      <p:ext uri="{BB962C8B-B14F-4D97-AF65-F5344CB8AC3E}">
        <p14:creationId xmlns:p14="http://schemas.microsoft.com/office/powerpoint/2010/main" val="3844871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F4F02-2F9D-C68C-E6BE-FA8F0E50A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5113" y="-1678021"/>
            <a:ext cx="7008189" cy="492854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1E034-EBA9-5E25-D078-A134CE560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86" y="1030779"/>
            <a:ext cx="5181600" cy="3608424"/>
          </a:xfrm>
        </p:spPr>
        <p:txBody>
          <a:bodyPr/>
          <a:lstStyle/>
          <a:p>
            <a:r>
              <a:rPr lang="en-US" dirty="0"/>
              <a:t>Home thermostat </a:t>
            </a:r>
            <a:r>
              <a:rPr lang="en-US"/>
              <a:t>(70° </a:t>
            </a:r>
            <a:r>
              <a:rPr lang="en-US" dirty="0"/>
              <a:t>F set point)</a:t>
            </a:r>
          </a:p>
          <a:p>
            <a:pPr lvl="1"/>
            <a:r>
              <a:rPr lang="en-US" dirty="0"/>
              <a:t>Heating turns on only if the temperature drops below 68°F.</a:t>
            </a:r>
          </a:p>
          <a:p>
            <a:pPr lvl="1"/>
            <a:r>
              <a:rPr lang="en-US" dirty="0"/>
              <a:t>Heating stops if it rises above 72°F.</a:t>
            </a:r>
          </a:p>
          <a:p>
            <a:pPr lvl="1"/>
            <a:r>
              <a:rPr lang="en-US" dirty="0"/>
              <a:t>No action is taken between 68–72°F.</a:t>
            </a:r>
          </a:p>
          <a:p>
            <a:r>
              <a:rPr lang="en-US" dirty="0"/>
              <a:t>PID Tank Level Control</a:t>
            </a:r>
          </a:p>
          <a:p>
            <a:pPr lvl="1"/>
            <a:r>
              <a:rPr lang="en-US" dirty="0"/>
              <a:t>Maintains a precise temperature by adjusting fuel flow.</a:t>
            </a:r>
          </a:p>
          <a:p>
            <a:pPr lvl="1"/>
            <a:r>
              <a:rPr lang="en-US" dirty="0"/>
              <a:t>Reacts not only to current error but also to </a:t>
            </a:r>
            <a:r>
              <a:rPr lang="en-US" b="1" dirty="0"/>
              <a:t>how fast </a:t>
            </a:r>
            <a:r>
              <a:rPr lang="en-US" dirty="0"/>
              <a:t>the temperature is changing and </a:t>
            </a:r>
            <a:r>
              <a:rPr lang="en-US" b="1" dirty="0"/>
              <a:t>how long </a:t>
            </a:r>
            <a:r>
              <a:rPr lang="en-US" dirty="0"/>
              <a:t>it has been off-target.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032769B-07F6-BD44-7F62-B82C4A6552F1}"/>
              </a:ext>
            </a:extLst>
          </p:cNvPr>
          <p:cNvGrpSpPr/>
          <p:nvPr/>
        </p:nvGrpSpPr>
        <p:grpSpPr>
          <a:xfrm>
            <a:off x="6096000" y="2269436"/>
            <a:ext cx="5268595" cy="4137709"/>
            <a:chOff x="5904691" y="594963"/>
            <a:chExt cx="5268595" cy="413770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82CD8A5-8CAF-194D-629B-25BCED1B6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58191" y="594963"/>
              <a:ext cx="5215095" cy="379104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32F2FD-4DCB-3181-AF62-3C214889E01C}"/>
                </a:ext>
              </a:extLst>
            </p:cNvPr>
            <p:cNvSpPr txBox="1"/>
            <p:nvPr/>
          </p:nvSpPr>
          <p:spPr>
            <a:xfrm>
              <a:off x="5904691" y="4455673"/>
              <a:ext cx="5215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Image source: effykon.com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1C51DF5-60C6-BD96-316F-C3683E22ED6E}"/>
              </a:ext>
            </a:extLst>
          </p:cNvPr>
          <p:cNvGrpSpPr/>
          <p:nvPr/>
        </p:nvGrpSpPr>
        <p:grpSpPr>
          <a:xfrm>
            <a:off x="6505116" y="198608"/>
            <a:ext cx="3690055" cy="1854337"/>
            <a:chOff x="6505116" y="198608"/>
            <a:chExt cx="3690055" cy="1854337"/>
          </a:xfrm>
        </p:grpSpPr>
        <p:pic>
          <p:nvPicPr>
            <p:cNvPr id="9" name="Picture 2" descr="Dead-band hysteresis">
              <a:extLst>
                <a:ext uri="{FF2B5EF4-FFF2-40B4-BE49-F238E27FC236}">
                  <a16:creationId xmlns:a16="http://schemas.microsoft.com/office/drawing/2014/main" id="{345F9D42-23A5-E8E5-7C9D-82FFDD9C6A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5116" y="198608"/>
              <a:ext cx="3690055" cy="1664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487F80-87E6-F15D-1ADF-A5481044F728}"/>
                </a:ext>
              </a:extLst>
            </p:cNvPr>
            <p:cNvSpPr txBox="1"/>
            <p:nvPr/>
          </p:nvSpPr>
          <p:spPr>
            <a:xfrm>
              <a:off x="6819090" y="1791335"/>
              <a:ext cx="27432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Image source: xtronics.com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32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E53BC-44D5-9FFB-0E42-F53813740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4240B-4560-129D-EB19-C0436D2EE7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86" y="1825625"/>
            <a:ext cx="5181600" cy="4632102"/>
          </a:xfrm>
        </p:spPr>
        <p:txBody>
          <a:bodyPr/>
          <a:lstStyle/>
          <a:p>
            <a:r>
              <a:rPr lang="en-US" dirty="0"/>
              <a:t>Feedback control is a process where a system continuously monitors its output and adjusts its inputs to maintain a desired target or setpoint.</a:t>
            </a:r>
          </a:p>
          <a:p>
            <a:r>
              <a:rPr lang="en-US" b="1" dirty="0"/>
              <a:t>State Variable</a:t>
            </a:r>
            <a:r>
              <a:rPr lang="en-US" dirty="0"/>
              <a:t>: What you want to control (e.g., pond level)</a:t>
            </a:r>
          </a:p>
          <a:p>
            <a:r>
              <a:rPr lang="en-US" b="1" dirty="0"/>
              <a:t>Controller</a:t>
            </a:r>
            <a:r>
              <a:rPr lang="en-US" dirty="0"/>
              <a:t>: The logic that adjusts flows or actions</a:t>
            </a:r>
          </a:p>
          <a:p>
            <a:r>
              <a:rPr lang="en-US" b="1" dirty="0"/>
              <a:t>Target</a:t>
            </a:r>
            <a:r>
              <a:rPr lang="en-US" dirty="0"/>
              <a:t>: The desired value or range</a:t>
            </a:r>
          </a:p>
          <a:p>
            <a:r>
              <a:rPr lang="en-US" b="1" dirty="0"/>
              <a:t>Feedback Loop</a:t>
            </a:r>
            <a:r>
              <a:rPr lang="en-US" dirty="0"/>
              <a:t>: The system’s response to deviations</a:t>
            </a:r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5E0939F-F399-05AC-E27D-E495F3BEEB89}"/>
              </a:ext>
            </a:extLst>
          </p:cNvPr>
          <p:cNvGrpSpPr/>
          <p:nvPr/>
        </p:nvGrpSpPr>
        <p:grpSpPr>
          <a:xfrm>
            <a:off x="6252898" y="1825625"/>
            <a:ext cx="5433816" cy="2787939"/>
            <a:chOff x="6826476" y="1653267"/>
            <a:chExt cx="4893526" cy="182685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C22573E-D4C3-7321-D7F0-FDD4421B606F}"/>
                </a:ext>
              </a:extLst>
            </p:cNvPr>
            <p:cNvSpPr/>
            <p:nvPr/>
          </p:nvSpPr>
          <p:spPr>
            <a:xfrm>
              <a:off x="7845546" y="1653267"/>
              <a:ext cx="2770904" cy="1757642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39000"/>
              </a:schemeClr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1248">
                <a:lnSpc>
                  <a:spcPct val="107000"/>
                </a:lnSpc>
                <a:spcAft>
                  <a:spcPts val="736"/>
                </a:spcAft>
              </a:pPr>
              <a:r>
                <a:rPr lang="en-US" sz="1600" kern="1200" dirty="0">
                  <a:solidFill>
                    <a:srgbClr val="000000"/>
                  </a:solidFill>
                  <a:latin typeface="+mn-lt"/>
                  <a:ea typeface="+mn-ea"/>
                  <a:cs typeface="DaunPenh" panose="01010101010101010101" pitchFamily="2" charset="0"/>
                </a:rPr>
                <a:t>Controller</a:t>
              </a:r>
              <a:endParaRPr lang="en-US" sz="2400" kern="100" dirty="0">
                <a:effectLst/>
                <a:ea typeface="Calibri" panose="020F0502020204030204" pitchFamily="34" charset="0"/>
                <a:cs typeface="DaunPenh" panose="01010101010101010101" pitchFamily="2" charset="0"/>
              </a:endParaRPr>
            </a:p>
          </p:txBody>
        </p:sp>
        <p:sp>
          <p:nvSpPr>
            <p:cNvPr id="7" name="Flowchart: Manual Operation 6">
              <a:extLst>
                <a:ext uri="{FF2B5EF4-FFF2-40B4-BE49-F238E27FC236}">
                  <a16:creationId xmlns:a16="http://schemas.microsoft.com/office/drawing/2014/main" id="{D85A273F-35FA-4A03-342B-0AF4217348F6}"/>
                </a:ext>
              </a:extLst>
            </p:cNvPr>
            <p:cNvSpPr/>
            <p:nvPr/>
          </p:nvSpPr>
          <p:spPr>
            <a:xfrm>
              <a:off x="10669042" y="2956681"/>
              <a:ext cx="1050960" cy="523440"/>
            </a:xfrm>
            <a:prstGeom prst="flowChartManualOperation">
              <a:avLst/>
            </a:prstGeom>
            <a:solidFill>
              <a:schemeClr val="accent2"/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1248">
                <a:lnSpc>
                  <a:spcPct val="107000"/>
                </a:lnSpc>
                <a:spcAft>
                  <a:spcPts val="736"/>
                </a:spcAft>
              </a:pPr>
              <a:r>
                <a:rPr lang="en-US" sz="1200" kern="1200" dirty="0">
                  <a:solidFill>
                    <a:schemeClr val="bg1"/>
                  </a:solidFill>
                  <a:latin typeface="+mn-lt"/>
                  <a:ea typeface="+mn-ea"/>
                  <a:cs typeface="DaunPenh" panose="01010101010101010101" pitchFamily="2" charset="0"/>
                </a:rPr>
                <a:t>Process</a:t>
              </a:r>
              <a:endParaRPr lang="en-US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DaunPenh" panose="01010101010101010101" pitchFamily="2" charset="0"/>
              </a:endParaRPr>
            </a:p>
          </p:txBody>
        </p:sp>
        <p:cxnSp>
          <p:nvCxnSpPr>
            <p:cNvPr id="8" name="Connector: Elbow 7">
              <a:extLst>
                <a:ext uri="{FF2B5EF4-FFF2-40B4-BE49-F238E27FC236}">
                  <a16:creationId xmlns:a16="http://schemas.microsoft.com/office/drawing/2014/main" id="{5702E808-D9AC-4747-F404-A871DF4A7E65}"/>
                </a:ext>
              </a:extLst>
            </p:cNvPr>
            <p:cNvCxnSpPr>
              <a:cxnSpLocks/>
              <a:stCxn id="7" idx="2"/>
              <a:endCxn id="10" idx="4"/>
            </p:cNvCxnSpPr>
            <p:nvPr/>
          </p:nvCxnSpPr>
          <p:spPr>
            <a:xfrm rot="5400000" flipH="1">
              <a:off x="9420973" y="1706573"/>
              <a:ext cx="829263" cy="2717835"/>
            </a:xfrm>
            <a:prstGeom prst="bentConnector3">
              <a:avLst>
                <a:gd name="adj1" fmla="val -27567"/>
              </a:avLst>
            </a:prstGeom>
            <a:ln w="25400">
              <a:solidFill>
                <a:schemeClr val="tx1">
                  <a:lumMod val="65000"/>
                  <a:lumOff val="35000"/>
                </a:schemeClr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lowchart: Document 8">
              <a:extLst>
                <a:ext uri="{FF2B5EF4-FFF2-40B4-BE49-F238E27FC236}">
                  <a16:creationId xmlns:a16="http://schemas.microsoft.com/office/drawing/2014/main" id="{78865A02-97A3-B225-AC8F-A54AD6658F67}"/>
                </a:ext>
              </a:extLst>
            </p:cNvPr>
            <p:cNvSpPr/>
            <p:nvPr/>
          </p:nvSpPr>
          <p:spPr>
            <a:xfrm>
              <a:off x="6826476" y="2282967"/>
              <a:ext cx="687344" cy="358967"/>
            </a:xfrm>
            <a:prstGeom prst="flowChartDocument">
              <a:avLst/>
            </a:prstGeom>
            <a:solidFill>
              <a:srgbClr val="C0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1248">
                <a:lnSpc>
                  <a:spcPct val="107000"/>
                </a:lnSpc>
                <a:spcAft>
                  <a:spcPts val="736"/>
                </a:spcAft>
              </a:pPr>
              <a:r>
                <a:rPr lang="en-US" sz="1200" kern="100">
                  <a:solidFill>
                    <a:schemeClr val="bg1"/>
                  </a:solidFill>
                  <a:ea typeface="Calibri" panose="020F0502020204030204" pitchFamily="34" charset="0"/>
                  <a:cs typeface="DaunPenh" panose="01010101010101010101" pitchFamily="2" charset="0"/>
                </a:rPr>
                <a:t>Target</a:t>
              </a:r>
              <a:endParaRPr lang="en-US" kern="100">
                <a:solidFill>
                  <a:schemeClr val="bg1"/>
                </a:solidFill>
                <a:effectLst/>
                <a:ea typeface="Calibri" panose="020F0502020204030204" pitchFamily="34" charset="0"/>
                <a:cs typeface="DaunPenh" panose="01010101010101010101" pitchFamily="2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7641303-8CF6-9480-E846-3CBE5B7F2080}"/>
                </a:ext>
              </a:extLst>
            </p:cNvPr>
            <p:cNvSpPr/>
            <p:nvPr/>
          </p:nvSpPr>
          <p:spPr>
            <a:xfrm>
              <a:off x="8140952" y="2267677"/>
              <a:ext cx="671469" cy="383181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1248">
                <a:lnSpc>
                  <a:spcPct val="107000"/>
                </a:lnSpc>
                <a:spcAft>
                  <a:spcPts val="736"/>
                </a:spcAft>
              </a:pPr>
              <a:r>
                <a:rPr lang="en-US" sz="1200" kern="1200">
                  <a:solidFill>
                    <a:srgbClr val="FFFFFF"/>
                  </a:solidFill>
                  <a:latin typeface="+mn-lt"/>
                  <a:ea typeface="+mn-ea"/>
                  <a:cs typeface="DaunPenh" panose="01010101010101010101" pitchFamily="2" charset="0"/>
                </a:rPr>
                <a:t>Error</a:t>
              </a:r>
              <a:endParaRPr lang="en-US" kern="100">
                <a:effectLst/>
                <a:ea typeface="Calibri" panose="020F0502020204030204" pitchFamily="34" charset="0"/>
                <a:cs typeface="DaunPenh" panose="01010101010101010101" pitchFamily="2" charset="0"/>
              </a:endParaRPr>
            </a:p>
          </p:txBody>
        </p:sp>
        <p:cxnSp>
          <p:nvCxnSpPr>
            <p:cNvPr id="11" name="Connector: Elbow 10">
              <a:extLst>
                <a:ext uri="{FF2B5EF4-FFF2-40B4-BE49-F238E27FC236}">
                  <a16:creationId xmlns:a16="http://schemas.microsoft.com/office/drawing/2014/main" id="{5D76E7C3-1A2E-A2AB-C130-B0B813D4ADD9}"/>
                </a:ext>
              </a:extLst>
            </p:cNvPr>
            <p:cNvCxnSpPr>
              <a:cxnSpLocks/>
              <a:stCxn id="9" idx="3"/>
              <a:endCxn id="10" idx="2"/>
            </p:cNvCxnSpPr>
            <p:nvPr/>
          </p:nvCxnSpPr>
          <p:spPr>
            <a:xfrm flipV="1">
              <a:off x="7513820" y="2459267"/>
              <a:ext cx="627132" cy="318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>
                  <a:lumMod val="65000"/>
                  <a:lumOff val="35000"/>
                </a:schemeClr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or: Elbow 11">
              <a:extLst>
                <a:ext uri="{FF2B5EF4-FFF2-40B4-BE49-F238E27FC236}">
                  <a16:creationId xmlns:a16="http://schemas.microsoft.com/office/drawing/2014/main" id="{B1252F3C-ED80-5B74-2AC9-F2D461334FCE}"/>
                </a:ext>
              </a:extLst>
            </p:cNvPr>
            <p:cNvCxnSpPr>
              <a:cxnSpLocks/>
              <a:stCxn id="10" idx="6"/>
              <a:endCxn id="13" idx="1"/>
            </p:cNvCxnSpPr>
            <p:nvPr/>
          </p:nvCxnSpPr>
          <p:spPr>
            <a:xfrm flipV="1">
              <a:off x="8812421" y="2208552"/>
              <a:ext cx="796658" cy="250715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>
                  <a:lumMod val="65000"/>
                  <a:lumOff val="35000"/>
                </a:schemeClr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8CD790B-04A1-F018-6386-173518022ACE}"/>
                </a:ext>
              </a:extLst>
            </p:cNvPr>
            <p:cNvSpPr/>
            <p:nvPr/>
          </p:nvSpPr>
          <p:spPr>
            <a:xfrm>
              <a:off x="9609079" y="1958110"/>
              <a:ext cx="812097" cy="500883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41248">
                <a:lnSpc>
                  <a:spcPct val="107000"/>
                </a:lnSpc>
                <a:spcAft>
                  <a:spcPts val="736"/>
                </a:spcAft>
              </a:pPr>
              <a:r>
                <a:rPr lang="en-US" sz="1200" kern="1200" dirty="0">
                  <a:solidFill>
                    <a:srgbClr val="FFFFFF"/>
                  </a:solidFill>
                  <a:latin typeface="+mn-lt"/>
                  <a:ea typeface="+mn-ea"/>
                  <a:cs typeface="DaunPenh" panose="01010101010101010101" pitchFamily="2" charset="0"/>
                </a:rPr>
                <a:t>Controller Output</a:t>
              </a:r>
              <a:endParaRPr lang="en-US" kern="100" dirty="0">
                <a:effectLst/>
                <a:ea typeface="Calibri" panose="020F0502020204030204" pitchFamily="34" charset="0"/>
                <a:cs typeface="DaunPenh" panose="01010101010101010101" pitchFamily="2" charset="0"/>
              </a:endParaRPr>
            </a:p>
          </p:txBody>
        </p:sp>
        <p:cxnSp>
          <p:nvCxnSpPr>
            <p:cNvPr id="14" name="Connector: Elbow 13">
              <a:extLst>
                <a:ext uri="{FF2B5EF4-FFF2-40B4-BE49-F238E27FC236}">
                  <a16:creationId xmlns:a16="http://schemas.microsoft.com/office/drawing/2014/main" id="{B5CE246E-F8C1-D216-A8A6-AB975DB790C8}"/>
                </a:ext>
              </a:extLst>
            </p:cNvPr>
            <p:cNvCxnSpPr>
              <a:cxnSpLocks/>
              <a:stCxn id="13" idx="3"/>
              <a:endCxn id="7" idx="0"/>
            </p:cNvCxnSpPr>
            <p:nvPr/>
          </p:nvCxnSpPr>
          <p:spPr>
            <a:xfrm>
              <a:off x="10421176" y="2208552"/>
              <a:ext cx="773346" cy="748129"/>
            </a:xfrm>
            <a:prstGeom prst="bentConnector2">
              <a:avLst/>
            </a:prstGeom>
            <a:ln w="25400">
              <a:solidFill>
                <a:schemeClr val="tx1">
                  <a:lumMod val="65000"/>
                  <a:lumOff val="35000"/>
                </a:schemeClr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16A2D52-B453-68CC-BFB4-71E97D2FAAA9}"/>
                </a:ext>
              </a:extLst>
            </p:cNvPr>
            <p:cNvSpPr/>
            <p:nvPr/>
          </p:nvSpPr>
          <p:spPr>
            <a:xfrm>
              <a:off x="8815340" y="2933921"/>
              <a:ext cx="1482725" cy="28448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DaunPenh" panose="01010101010101010101" pitchFamily="2" charset="0"/>
                </a:rPr>
                <a:t>Controller Properties</a:t>
              </a:r>
            </a:p>
          </p:txBody>
        </p:sp>
        <p:cxnSp>
          <p:nvCxnSpPr>
            <p:cNvPr id="16" name="Connector: Elbow 15">
              <a:extLst>
                <a:ext uri="{FF2B5EF4-FFF2-40B4-BE49-F238E27FC236}">
                  <a16:creationId xmlns:a16="http://schemas.microsoft.com/office/drawing/2014/main" id="{702A4B0F-503C-92C5-9978-6DC263466598}"/>
                </a:ext>
              </a:extLst>
            </p:cNvPr>
            <p:cNvCxnSpPr>
              <a:cxnSpLocks/>
              <a:stCxn id="15" idx="0"/>
              <a:endCxn id="13" idx="2"/>
            </p:cNvCxnSpPr>
            <p:nvPr/>
          </p:nvCxnSpPr>
          <p:spPr>
            <a:xfrm rot="5400000" flipH="1" flipV="1">
              <a:off x="9548451" y="2467245"/>
              <a:ext cx="474928" cy="458425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>
                  <a:lumMod val="65000"/>
                  <a:lumOff val="35000"/>
                </a:schemeClr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5339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D7B3C582-A177-22FF-C403-CCB499511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Direction of Flow</a:t>
            </a:r>
          </a:p>
        </p:txBody>
      </p:sp>
      <p:sp>
        <p:nvSpPr>
          <p:cNvPr id="65" name="Content Placeholder 64">
            <a:extLst>
              <a:ext uri="{FF2B5EF4-FFF2-40B4-BE49-F238E27FC236}">
                <a16:creationId xmlns:a16="http://schemas.microsoft.com/office/drawing/2014/main" id="{6B2B4E98-6F73-F114-F2D0-36A3EC957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07087"/>
            <a:ext cx="5181600" cy="999313"/>
          </a:xfrm>
        </p:spPr>
        <p:txBody>
          <a:bodyPr/>
          <a:lstStyle/>
          <a:p>
            <a:r>
              <a:rPr lang="en-US" b="1" dirty="0"/>
              <a:t>Outflow Controller</a:t>
            </a:r>
            <a:r>
              <a:rPr lang="en-US" dirty="0"/>
              <a:t>: Removes material when the process variable is too high.</a:t>
            </a:r>
          </a:p>
        </p:txBody>
      </p:sp>
      <p:sp>
        <p:nvSpPr>
          <p:cNvPr id="66" name="Content Placeholder 65">
            <a:extLst>
              <a:ext uri="{FF2B5EF4-FFF2-40B4-BE49-F238E27FC236}">
                <a16:creationId xmlns:a16="http://schemas.microsoft.com/office/drawing/2014/main" id="{FD3BFB6A-DBB9-A4A2-D8FF-92AF33F0B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507085"/>
            <a:ext cx="5181600" cy="666914"/>
          </a:xfrm>
        </p:spPr>
        <p:txBody>
          <a:bodyPr/>
          <a:lstStyle/>
          <a:p>
            <a:r>
              <a:rPr lang="en-US" b="1" dirty="0"/>
              <a:t>Inflow Controller</a:t>
            </a:r>
            <a:r>
              <a:rPr lang="en-US" dirty="0"/>
              <a:t>: Adds material when the process variable is too low.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405CED6-187E-8B5B-A25D-60CD78694C16}"/>
              </a:ext>
            </a:extLst>
          </p:cNvPr>
          <p:cNvGrpSpPr/>
          <p:nvPr/>
        </p:nvGrpSpPr>
        <p:grpSpPr>
          <a:xfrm>
            <a:off x="1216121" y="3649605"/>
            <a:ext cx="3783056" cy="2686786"/>
            <a:chOff x="1006370" y="2770478"/>
            <a:chExt cx="3783056" cy="2686786"/>
          </a:xfrm>
        </p:grpSpPr>
        <p:cxnSp>
          <p:nvCxnSpPr>
            <p:cNvPr id="36" name="Connector: Elbow 35">
              <a:extLst>
                <a:ext uri="{FF2B5EF4-FFF2-40B4-BE49-F238E27FC236}">
                  <a16:creationId xmlns:a16="http://schemas.microsoft.com/office/drawing/2014/main" id="{A31175D3-A56C-A852-04B7-0F7A0F3337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63344" y="4476541"/>
              <a:ext cx="636660" cy="87100"/>
            </a:xfrm>
            <a:prstGeom prst="bentConnector3">
              <a:avLst>
                <a:gd name="adj1" fmla="val 50000"/>
              </a:avLst>
            </a:prstGeom>
            <a:ln w="57150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37" name="Can 3">
              <a:extLst>
                <a:ext uri="{FF2B5EF4-FFF2-40B4-BE49-F238E27FC236}">
                  <a16:creationId xmlns:a16="http://schemas.microsoft.com/office/drawing/2014/main" id="{0262DD59-D8F0-09C2-A221-B844AB0EE1D8}"/>
                </a:ext>
              </a:extLst>
            </p:cNvPr>
            <p:cNvSpPr/>
            <p:nvPr/>
          </p:nvSpPr>
          <p:spPr>
            <a:xfrm>
              <a:off x="1006370" y="4032699"/>
              <a:ext cx="1145627" cy="924417"/>
            </a:xfrm>
            <a:prstGeom prst="can">
              <a:avLst>
                <a:gd name="adj" fmla="val 29814"/>
              </a:avLst>
            </a:prstGeom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 Process variable increasing</a:t>
              </a:r>
            </a:p>
          </p:txBody>
        </p:sp>
        <p:sp>
          <p:nvSpPr>
            <p:cNvPr id="38" name="Can 4">
              <a:extLst>
                <a:ext uri="{FF2B5EF4-FFF2-40B4-BE49-F238E27FC236}">
                  <a16:creationId xmlns:a16="http://schemas.microsoft.com/office/drawing/2014/main" id="{6D0A8A21-50B7-6BA7-EFC2-6C893B5790F9}"/>
                </a:ext>
              </a:extLst>
            </p:cNvPr>
            <p:cNvSpPr/>
            <p:nvPr/>
          </p:nvSpPr>
          <p:spPr>
            <a:xfrm>
              <a:off x="1006370" y="2770478"/>
              <a:ext cx="1145627" cy="2186638"/>
            </a:xfrm>
            <a:prstGeom prst="can">
              <a:avLst/>
            </a:prstGeom>
            <a:noFill/>
            <a:effectLst>
              <a:outerShdw blurRad="50800" dist="25400" dir="2700000" algn="tl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  <a:p>
              <a:pPr algn="ctr"/>
              <a:endParaRPr lang="en-US" sz="1200"/>
            </a:p>
            <a:p>
              <a:pPr algn="ctr"/>
              <a:endParaRPr lang="en-US" sz="1200"/>
            </a:p>
            <a:p>
              <a:pPr algn="ctr"/>
              <a:endParaRPr lang="en-US" sz="1200"/>
            </a:p>
            <a:p>
              <a:pPr algn="ctr"/>
              <a:endParaRPr lang="en-US" sz="1200"/>
            </a:p>
          </p:txBody>
        </p:sp>
        <p:sp>
          <p:nvSpPr>
            <p:cNvPr id="39" name="Up Arrow 1">
              <a:extLst>
                <a:ext uri="{FF2B5EF4-FFF2-40B4-BE49-F238E27FC236}">
                  <a16:creationId xmlns:a16="http://schemas.microsoft.com/office/drawing/2014/main" id="{8937E230-2052-6509-3DE9-E6B79943E261}"/>
                </a:ext>
              </a:extLst>
            </p:cNvPr>
            <p:cNvSpPr/>
            <p:nvPr/>
          </p:nvSpPr>
          <p:spPr>
            <a:xfrm>
              <a:off x="1445626" y="3622117"/>
              <a:ext cx="256460" cy="530942"/>
            </a:xfrm>
            <a:prstGeom prst="up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D3B30462-139F-CEB8-A968-26F1815D41C0}"/>
                </a:ext>
              </a:extLst>
            </p:cNvPr>
            <p:cNvGrpSpPr/>
            <p:nvPr/>
          </p:nvGrpSpPr>
          <p:grpSpPr>
            <a:xfrm>
              <a:off x="2495204" y="4190107"/>
              <a:ext cx="1006917" cy="609600"/>
              <a:chOff x="1279083" y="2895600"/>
              <a:chExt cx="1006917" cy="6096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74AE83B3-49D0-ECF8-D9A9-EDEB82A80EEA}"/>
                  </a:ext>
                </a:extLst>
              </p:cNvPr>
              <p:cNvGrpSpPr/>
              <p:nvPr/>
            </p:nvGrpSpPr>
            <p:grpSpPr>
              <a:xfrm>
                <a:off x="1447800" y="2895600"/>
                <a:ext cx="838200" cy="609600"/>
                <a:chOff x="2133600" y="2895600"/>
                <a:chExt cx="838200" cy="609600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E2C4B2F1-0DC1-1836-E8C2-F7C1660F8255}"/>
                    </a:ext>
                  </a:extLst>
                </p:cNvPr>
                <p:cNvSpPr/>
                <p:nvPr/>
              </p:nvSpPr>
              <p:spPr>
                <a:xfrm>
                  <a:off x="2438400" y="2895600"/>
                  <a:ext cx="533400" cy="2286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39B2F33-7508-ED7C-0CAB-5DD319BB1367}"/>
                    </a:ext>
                  </a:extLst>
                </p:cNvPr>
                <p:cNvSpPr/>
                <p:nvPr/>
              </p:nvSpPr>
              <p:spPr>
                <a:xfrm>
                  <a:off x="2133600" y="2895600"/>
                  <a:ext cx="609600" cy="6096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F005284-FA8A-1BD0-31E9-F4F963783C30}"/>
                  </a:ext>
                </a:extLst>
              </p:cNvPr>
              <p:cNvSpPr txBox="1"/>
              <p:nvPr/>
            </p:nvSpPr>
            <p:spPr>
              <a:xfrm>
                <a:off x="1279083" y="3046511"/>
                <a:ext cx="990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>
                    <a:solidFill>
                      <a:schemeClr val="bg1"/>
                    </a:solidFill>
                  </a:rPr>
                  <a:t>Pump</a:t>
                </a:r>
              </a:p>
            </p:txBody>
          </p:sp>
        </p:grp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226A606B-C99E-4602-C97D-E196305FDF5B}"/>
                </a:ext>
              </a:extLst>
            </p:cNvPr>
            <p:cNvCxnSpPr>
              <a:stCxn id="43" idx="3"/>
            </p:cNvCxnSpPr>
            <p:nvPr/>
          </p:nvCxnSpPr>
          <p:spPr>
            <a:xfrm>
              <a:off x="3502121" y="4304407"/>
              <a:ext cx="898083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BFCB84A-6EAE-A7E0-B6B3-CADF9A2B4D27}"/>
                </a:ext>
              </a:extLst>
            </p:cNvPr>
            <p:cNvSpPr txBox="1"/>
            <p:nvPr/>
          </p:nvSpPr>
          <p:spPr>
            <a:xfrm>
              <a:off x="3112898" y="4995599"/>
              <a:ext cx="1676528" cy="46166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Controller output: Increase signal</a:t>
              </a:r>
            </a:p>
          </p:txBody>
        </p:sp>
        <p:sp>
          <p:nvSpPr>
            <p:cNvPr id="47" name="Up Arrow 1">
              <a:extLst>
                <a:ext uri="{FF2B5EF4-FFF2-40B4-BE49-F238E27FC236}">
                  <a16:creationId xmlns:a16="http://schemas.microsoft.com/office/drawing/2014/main" id="{B87C95A9-7A77-3893-F82F-20D441A68D1B}"/>
                </a:ext>
              </a:extLst>
            </p:cNvPr>
            <p:cNvSpPr/>
            <p:nvPr/>
          </p:nvSpPr>
          <p:spPr>
            <a:xfrm>
              <a:off x="2849011" y="4766893"/>
              <a:ext cx="256460" cy="530942"/>
            </a:xfrm>
            <a:prstGeom prst="up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FA4DB6C-E28A-6F2A-1BD4-1C48C3C3DA79}"/>
              </a:ext>
            </a:extLst>
          </p:cNvPr>
          <p:cNvGrpSpPr/>
          <p:nvPr/>
        </p:nvGrpSpPr>
        <p:grpSpPr>
          <a:xfrm>
            <a:off x="6381018" y="3688088"/>
            <a:ext cx="4448303" cy="2186638"/>
            <a:chOff x="6883398" y="2907077"/>
            <a:chExt cx="4448303" cy="2186638"/>
          </a:xfrm>
        </p:grpSpPr>
        <p:sp>
          <p:nvSpPr>
            <p:cNvPr id="50" name="Can 3">
              <a:extLst>
                <a:ext uri="{FF2B5EF4-FFF2-40B4-BE49-F238E27FC236}">
                  <a16:creationId xmlns:a16="http://schemas.microsoft.com/office/drawing/2014/main" id="{F9D34CAD-BD1F-8936-14F4-71952AD3D98A}"/>
                </a:ext>
              </a:extLst>
            </p:cNvPr>
            <p:cNvSpPr/>
            <p:nvPr/>
          </p:nvSpPr>
          <p:spPr>
            <a:xfrm>
              <a:off x="6883398" y="4169298"/>
              <a:ext cx="1145627" cy="924417"/>
            </a:xfrm>
            <a:prstGeom prst="can">
              <a:avLst>
                <a:gd name="adj" fmla="val 29814"/>
              </a:avLst>
            </a:prstGeom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Process variable increasing</a:t>
              </a:r>
            </a:p>
          </p:txBody>
        </p:sp>
        <p:sp>
          <p:nvSpPr>
            <p:cNvPr id="51" name="Can 4">
              <a:extLst>
                <a:ext uri="{FF2B5EF4-FFF2-40B4-BE49-F238E27FC236}">
                  <a16:creationId xmlns:a16="http://schemas.microsoft.com/office/drawing/2014/main" id="{841EA7B7-7BC9-0A51-FD0E-508A7D84494E}"/>
                </a:ext>
              </a:extLst>
            </p:cNvPr>
            <p:cNvSpPr/>
            <p:nvPr/>
          </p:nvSpPr>
          <p:spPr>
            <a:xfrm>
              <a:off x="6883398" y="2907077"/>
              <a:ext cx="1145627" cy="2186638"/>
            </a:xfrm>
            <a:prstGeom prst="can">
              <a:avLst/>
            </a:prstGeom>
            <a:noFill/>
            <a:effectLst>
              <a:outerShdw blurRad="50800" dist="25400" dir="2700000" algn="tl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  <a:p>
              <a:pPr algn="ctr"/>
              <a:endParaRPr lang="en-US" sz="1200"/>
            </a:p>
            <a:p>
              <a:pPr algn="ctr"/>
              <a:endParaRPr lang="en-US" sz="1200"/>
            </a:p>
            <a:p>
              <a:pPr algn="ctr"/>
              <a:endParaRPr lang="en-US" sz="1200"/>
            </a:p>
            <a:p>
              <a:pPr algn="ctr"/>
              <a:endParaRPr lang="en-US" sz="1200"/>
            </a:p>
          </p:txBody>
        </p:sp>
        <p:sp>
          <p:nvSpPr>
            <p:cNvPr id="52" name="Up Arrow 1">
              <a:extLst>
                <a:ext uri="{FF2B5EF4-FFF2-40B4-BE49-F238E27FC236}">
                  <a16:creationId xmlns:a16="http://schemas.microsoft.com/office/drawing/2014/main" id="{53DAD53E-9CE8-BDAE-DB35-F94B16A89072}"/>
                </a:ext>
              </a:extLst>
            </p:cNvPr>
            <p:cNvSpPr/>
            <p:nvPr/>
          </p:nvSpPr>
          <p:spPr>
            <a:xfrm>
              <a:off x="7322654" y="3758716"/>
              <a:ext cx="256460" cy="530942"/>
            </a:xfrm>
            <a:prstGeom prst="up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C040A75-92BA-813F-8106-6D993C81B57C}"/>
                </a:ext>
              </a:extLst>
            </p:cNvPr>
            <p:cNvGrpSpPr/>
            <p:nvPr/>
          </p:nvGrpSpPr>
          <p:grpSpPr>
            <a:xfrm flipH="1">
              <a:off x="8887409" y="3429000"/>
              <a:ext cx="1007256" cy="609600"/>
              <a:chOff x="1279083" y="2895600"/>
              <a:chExt cx="1006917" cy="609600"/>
            </a:xfrm>
          </p:grpSpPr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278426E9-E103-B92D-A114-9F6EAE68D44F}"/>
                  </a:ext>
                </a:extLst>
              </p:cNvPr>
              <p:cNvGrpSpPr/>
              <p:nvPr/>
            </p:nvGrpSpPr>
            <p:grpSpPr>
              <a:xfrm>
                <a:off x="1447800" y="2895600"/>
                <a:ext cx="838200" cy="609600"/>
                <a:chOff x="2133600" y="2895600"/>
                <a:chExt cx="838200" cy="609600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35A72FAE-09CE-9C1C-19DF-0DDCC448B17C}"/>
                    </a:ext>
                  </a:extLst>
                </p:cNvPr>
                <p:cNvSpPr/>
                <p:nvPr/>
              </p:nvSpPr>
              <p:spPr>
                <a:xfrm>
                  <a:off x="2438400" y="2895600"/>
                  <a:ext cx="533400" cy="2286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161A4833-43BC-1575-BBB3-D4A4E885530F}"/>
                    </a:ext>
                  </a:extLst>
                </p:cNvPr>
                <p:cNvSpPr/>
                <p:nvPr/>
              </p:nvSpPr>
              <p:spPr>
                <a:xfrm>
                  <a:off x="2133600" y="2895600"/>
                  <a:ext cx="609600" cy="6096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20977D4-5EBA-F0D2-5DB6-8C7D6CA83987}"/>
                  </a:ext>
                </a:extLst>
              </p:cNvPr>
              <p:cNvSpPr txBox="1"/>
              <p:nvPr/>
            </p:nvSpPr>
            <p:spPr>
              <a:xfrm>
                <a:off x="1279083" y="3046511"/>
                <a:ext cx="990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>
                    <a:solidFill>
                      <a:schemeClr val="bg1"/>
                    </a:solidFill>
                  </a:rPr>
                  <a:t>Pump</a:t>
                </a:r>
              </a:p>
            </p:txBody>
          </p:sp>
        </p:grp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BF438191-D9EE-FE9C-1B7C-E0735C508362}"/>
                </a:ext>
              </a:extLst>
            </p:cNvPr>
            <p:cNvCxnSpPr>
              <a:cxnSpLocks/>
              <a:stCxn id="56" idx="3"/>
            </p:cNvCxnSpPr>
            <p:nvPr/>
          </p:nvCxnSpPr>
          <p:spPr>
            <a:xfrm flipH="1">
              <a:off x="8028992" y="3543300"/>
              <a:ext cx="858417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60" name="Up Arrow 1">
              <a:extLst>
                <a:ext uri="{FF2B5EF4-FFF2-40B4-BE49-F238E27FC236}">
                  <a16:creationId xmlns:a16="http://schemas.microsoft.com/office/drawing/2014/main" id="{6640D71C-A094-DC6E-CE15-6B4C24DDD07A}"/>
                </a:ext>
              </a:extLst>
            </p:cNvPr>
            <p:cNvSpPr/>
            <p:nvPr/>
          </p:nvSpPr>
          <p:spPr>
            <a:xfrm rot="10800000">
              <a:off x="9308457" y="3946675"/>
              <a:ext cx="256460" cy="530942"/>
            </a:xfrm>
            <a:prstGeom prst="up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5091B09-9FD3-0C3A-2235-CB4F1ECB7273}"/>
                </a:ext>
              </a:extLst>
            </p:cNvPr>
            <p:cNvSpPr txBox="1"/>
            <p:nvPr/>
          </p:nvSpPr>
          <p:spPr>
            <a:xfrm>
              <a:off x="9717317" y="4163541"/>
              <a:ext cx="1614384" cy="46166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Controller output: Reduced signal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0D6A473-93A1-CF2B-02BB-B12399F6F555}"/>
              </a:ext>
            </a:extLst>
          </p:cNvPr>
          <p:cNvSpPr txBox="1"/>
          <p:nvPr/>
        </p:nvSpPr>
        <p:spPr>
          <a:xfrm>
            <a:off x="1090411" y="1343748"/>
            <a:ext cx="10011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User must choose this before running the model. This will affect the direction of the response in the controller.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8F35F4-BDB1-C90A-3EB1-83F6FB7BEBE4}"/>
              </a:ext>
            </a:extLst>
          </p:cNvPr>
          <p:cNvSpPr txBox="1"/>
          <p:nvPr/>
        </p:nvSpPr>
        <p:spPr>
          <a:xfrm>
            <a:off x="8331629" y="3852311"/>
            <a:ext cx="2300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Inflow Type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18F85-AF71-4C98-20DC-9CBD348874E2}"/>
              </a:ext>
            </a:extLst>
          </p:cNvPr>
          <p:cNvSpPr txBox="1"/>
          <p:nvPr/>
        </p:nvSpPr>
        <p:spPr>
          <a:xfrm>
            <a:off x="2891456" y="4562147"/>
            <a:ext cx="2300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Outflow Type</a:t>
            </a:r>
          </a:p>
        </p:txBody>
      </p:sp>
    </p:spTree>
    <p:extLst>
      <p:ext uri="{BB962C8B-B14F-4D97-AF65-F5344CB8AC3E}">
        <p14:creationId xmlns:p14="http://schemas.microsoft.com/office/powerpoint/2010/main" val="3825346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6EF7D-447C-D715-F065-505590738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the Controller Element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C7416-C2C8-013D-4943-3B25290051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86" y="1825625"/>
            <a:ext cx="5181600" cy="4069384"/>
          </a:xfrm>
        </p:spPr>
        <p:txBody>
          <a:bodyPr/>
          <a:lstStyle/>
          <a:p>
            <a:r>
              <a:rPr lang="en-US" b="1" dirty="0"/>
              <a:t>What is it?</a:t>
            </a:r>
            <a:endParaRPr lang="en-US" dirty="0"/>
          </a:p>
          <a:p>
            <a:pPr lvl="1"/>
            <a:r>
              <a:rPr lang="en-US" dirty="0"/>
              <a:t>New in </a:t>
            </a:r>
            <a:r>
              <a:rPr lang="en-US" dirty="0" err="1"/>
              <a:t>GoldSim</a:t>
            </a:r>
            <a:r>
              <a:rPr lang="en-US" dirty="0"/>
              <a:t> 15.</a:t>
            </a:r>
          </a:p>
          <a:p>
            <a:pPr lvl="1"/>
            <a:r>
              <a:rPr lang="en-US" dirty="0"/>
              <a:t>Designed to simulate feedback control systems.</a:t>
            </a:r>
          </a:p>
          <a:p>
            <a:r>
              <a:rPr lang="en-US" b="1" dirty="0"/>
              <a:t>Why it matters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Replaces complex logic with a single, intuitive element.</a:t>
            </a:r>
          </a:p>
          <a:p>
            <a:pPr lvl="1"/>
            <a:r>
              <a:rPr lang="en-US" dirty="0"/>
              <a:t>Supports Deadband, Proportional, and PID control.</a:t>
            </a:r>
          </a:p>
          <a:p>
            <a:pPr lvl="1"/>
            <a:r>
              <a:rPr lang="en-US" dirty="0"/>
              <a:t>Applicable across domains: water, energy, finance, etc.</a:t>
            </a:r>
          </a:p>
          <a:p>
            <a:endParaRPr lang="en-US" dirty="0"/>
          </a:p>
        </p:txBody>
      </p:sp>
      <p:pic>
        <p:nvPicPr>
          <p:cNvPr id="5" name="Content Placeholder 4" descr="A diagram of a process&#10;&#10;Description automatically generated">
            <a:extLst>
              <a:ext uri="{FF2B5EF4-FFF2-40B4-BE49-F238E27FC236}">
                <a16:creationId xmlns:a16="http://schemas.microsoft.com/office/drawing/2014/main" id="{A2B4410C-87D5-3D00-A4D9-3F54B90FF4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96705" y="3860317"/>
            <a:ext cx="4408355" cy="28755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993640-6BF5-7661-3005-2D13087207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904"/>
          <a:stretch>
            <a:fillRect/>
          </a:stretch>
        </p:blipFill>
        <p:spPr>
          <a:xfrm>
            <a:off x="7647057" y="1609060"/>
            <a:ext cx="2572966" cy="190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36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88BF-B45B-4215-6711-E00F57E46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E19C7-F516-D78A-FA76-36229A05FA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86" y="1825625"/>
            <a:ext cx="5181600" cy="3098349"/>
          </a:xfrm>
        </p:spPr>
        <p:txBody>
          <a:bodyPr/>
          <a:lstStyle/>
          <a:p>
            <a:r>
              <a:rPr lang="en-US" dirty="0"/>
              <a:t>Flow and Quantity Units</a:t>
            </a:r>
          </a:p>
          <a:p>
            <a:r>
              <a:rPr lang="en-US" dirty="0"/>
              <a:t>Process Variable</a:t>
            </a:r>
          </a:p>
          <a:p>
            <a:r>
              <a:rPr lang="en-US" dirty="0"/>
              <a:t>Flow Direction</a:t>
            </a:r>
          </a:p>
          <a:p>
            <a:r>
              <a:rPr lang="en-US" dirty="0"/>
              <a:t>Flow Capacity</a:t>
            </a:r>
          </a:p>
          <a:p>
            <a:r>
              <a:rPr lang="en-US" dirty="0"/>
              <a:t>Method</a:t>
            </a:r>
          </a:p>
          <a:p>
            <a:r>
              <a:rPr lang="en-US" dirty="0"/>
              <a:t>Target</a:t>
            </a:r>
          </a:p>
          <a:p>
            <a:r>
              <a:rPr lang="en-US" dirty="0"/>
              <a:t>Bias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40328FF-FB88-A975-7461-BFCC6D8A52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88331" y="1228493"/>
            <a:ext cx="3733056" cy="4948470"/>
          </a:xfrm>
        </p:spPr>
      </p:pic>
    </p:spTree>
    <p:extLst>
      <p:ext uri="{BB962C8B-B14F-4D97-AF65-F5344CB8AC3E}">
        <p14:creationId xmlns:p14="http://schemas.microsoft.com/office/powerpoint/2010/main" val="3777240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D034E-33BC-B6C4-F0E0-42C580796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00BF7-A2FA-3066-04C4-29D7E9BBB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145B6-50B7-3874-0B64-F8BB5596E3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86" y="1825625"/>
            <a:ext cx="5181600" cy="2150589"/>
          </a:xfrm>
        </p:spPr>
        <p:txBody>
          <a:bodyPr/>
          <a:lstStyle/>
          <a:p>
            <a:r>
              <a:rPr lang="en-US" dirty="0"/>
              <a:t>Choose the type before running the model</a:t>
            </a:r>
          </a:p>
          <a:p>
            <a:r>
              <a:rPr lang="en-US" dirty="0"/>
              <a:t>Choices:</a:t>
            </a:r>
          </a:p>
          <a:p>
            <a:pPr lvl="1"/>
            <a:r>
              <a:rPr lang="en-US" dirty="0"/>
              <a:t>Deadband</a:t>
            </a:r>
          </a:p>
          <a:p>
            <a:pPr lvl="1"/>
            <a:r>
              <a:rPr lang="en-US" dirty="0"/>
              <a:t>Proportional</a:t>
            </a:r>
          </a:p>
          <a:p>
            <a:pPr lvl="1"/>
            <a:r>
              <a:rPr lang="en-US" dirty="0"/>
              <a:t>Proportional-Integral-Derivative (PID)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3CA8833-3D49-861C-BDBB-B3762EBDEC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88330" y="787078"/>
            <a:ext cx="4066053" cy="5389885"/>
          </a:xfrm>
        </p:spPr>
      </p:pic>
    </p:spTree>
    <p:extLst>
      <p:ext uri="{BB962C8B-B14F-4D97-AF65-F5344CB8AC3E}">
        <p14:creationId xmlns:p14="http://schemas.microsoft.com/office/powerpoint/2010/main" val="660769428"/>
      </p:ext>
    </p:extLst>
  </p:cSld>
  <p:clrMapOvr>
    <a:masterClrMapping/>
  </p:clrMapOvr>
</p:sld>
</file>

<file path=ppt/theme/theme1.xml><?xml version="1.0" encoding="utf-8"?>
<a:theme xmlns:a="http://schemas.openxmlformats.org/drawingml/2006/main" name="GoldSim 16_9 2024">
  <a:themeElements>
    <a:clrScheme name="GoldSim2024">
      <a:dk1>
        <a:srgbClr val="212121"/>
      </a:dk1>
      <a:lt1>
        <a:srgbClr val="FFFFFF"/>
      </a:lt1>
      <a:dk2>
        <a:srgbClr val="ED9E2D"/>
      </a:dk2>
      <a:lt2>
        <a:srgbClr val="00A3DA"/>
      </a:lt2>
      <a:accent1>
        <a:srgbClr val="9DC73C"/>
      </a:accent1>
      <a:accent2>
        <a:srgbClr val="0073AF"/>
      </a:accent2>
      <a:accent3>
        <a:srgbClr val="6CB644"/>
      </a:accent3>
      <a:accent4>
        <a:srgbClr val="F8C522"/>
      </a:accent4>
      <a:accent5>
        <a:srgbClr val="B8D137"/>
      </a:accent5>
      <a:accent6>
        <a:srgbClr val="E6792B"/>
      </a:accent6>
      <a:hlink>
        <a:srgbClr val="B8D137"/>
      </a:hlink>
      <a:folHlink>
        <a:srgbClr val="F2B22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ldSim 16_9 2024" id="{284B63C7-16EA-44E9-A5FF-89EC303FAE77}" vid="{9A5FAD7C-F897-4E60-8018-A07F0B9D54EE}"/>
    </a:ext>
  </a:extLst>
</a:theme>
</file>

<file path=ppt/theme/theme2.xml><?xml version="1.0" encoding="utf-8"?>
<a:theme xmlns:a="http://schemas.openxmlformats.org/drawingml/2006/main" name="2_Office Theme">
  <a:themeElements>
    <a:clrScheme name="GoldSim2024">
      <a:dk1>
        <a:srgbClr val="212121"/>
      </a:dk1>
      <a:lt1>
        <a:srgbClr val="FFFFFF"/>
      </a:lt1>
      <a:dk2>
        <a:srgbClr val="ED9E2D"/>
      </a:dk2>
      <a:lt2>
        <a:srgbClr val="00A3DA"/>
      </a:lt2>
      <a:accent1>
        <a:srgbClr val="9DC73C"/>
      </a:accent1>
      <a:accent2>
        <a:srgbClr val="0073AF"/>
      </a:accent2>
      <a:accent3>
        <a:srgbClr val="6CB644"/>
      </a:accent3>
      <a:accent4>
        <a:srgbClr val="F8C522"/>
      </a:accent4>
      <a:accent5>
        <a:srgbClr val="B8D137"/>
      </a:accent5>
      <a:accent6>
        <a:srgbClr val="E6792B"/>
      </a:accent6>
      <a:hlink>
        <a:srgbClr val="B8D137"/>
      </a:hlink>
      <a:folHlink>
        <a:srgbClr val="F2B22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4924310D11B244A5F6AAA98A9D07D1" ma:contentTypeVersion="18" ma:contentTypeDescription="Create a new document." ma:contentTypeScope="" ma:versionID="b421590995696c6826c78d17b967f11d">
  <xsd:schema xmlns:xsd="http://www.w3.org/2001/XMLSchema" xmlns:xs="http://www.w3.org/2001/XMLSchema" xmlns:p="http://schemas.microsoft.com/office/2006/metadata/properties" xmlns:ns2="4eb5bcae-f64f-4747-a8c2-b120e4c13e87" xmlns:ns3="3f9896a8-20b3-411f-aa6c-383e0c4d4710" targetNamespace="http://schemas.microsoft.com/office/2006/metadata/properties" ma:root="true" ma:fieldsID="958e025e0186b7cfa75937c83e52fe83" ns2:_="" ns3:_="">
    <xsd:import namespace="4eb5bcae-f64f-4747-a8c2-b120e4c13e87"/>
    <xsd:import namespace="3f9896a8-20b3-411f-aa6c-383e0c4d471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5bcae-f64f-4747-a8c2-b120e4c13e8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b06a840-bd28-4c39-bf06-1d964d590c00}" ma:internalName="TaxCatchAll" ma:showField="CatchAllData" ma:web="4eb5bcae-f64f-4747-a8c2-b120e4c13e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9896a8-20b3-411f-aa6c-383e0c4d47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a34866f-7e80-4a6f-a04f-4cdfeff80e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9896a8-20b3-411f-aa6c-383e0c4d4710">
      <Terms xmlns="http://schemas.microsoft.com/office/infopath/2007/PartnerControls"/>
    </lcf76f155ced4ddcb4097134ff3c332f>
    <TaxCatchAll xmlns="4eb5bcae-f64f-4747-a8c2-b120e4c13e8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576824-54E1-4B9E-B782-88174B58E8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b5bcae-f64f-4747-a8c2-b120e4c13e87"/>
    <ds:schemaRef ds:uri="3f9896a8-20b3-411f-aa6c-383e0c4d47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04132E-065C-487C-A526-7C79447C4675}">
  <ds:schemaRefs>
    <ds:schemaRef ds:uri="http://schemas.microsoft.com/office/2006/metadata/properties"/>
    <ds:schemaRef ds:uri="http://schemas.microsoft.com/office/infopath/2007/PartnerControls"/>
    <ds:schemaRef ds:uri="3f9896a8-20b3-411f-aa6c-383e0c4d4710"/>
    <ds:schemaRef ds:uri="4eb5bcae-f64f-4747-a8c2-b120e4c13e87"/>
  </ds:schemaRefs>
</ds:datastoreItem>
</file>

<file path=customXml/itemProps3.xml><?xml version="1.0" encoding="utf-8"?>
<ds:datastoreItem xmlns:ds="http://schemas.openxmlformats.org/officeDocument/2006/customXml" ds:itemID="{6432B054-8895-400D-A6F5-52A735745B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GoldSim 16_9 2024</Template>
  <TotalTime>310</TotalTime>
  <Words>647</Words>
  <Application>Microsoft Office PowerPoint</Application>
  <PresentationFormat>Widescreen</PresentationFormat>
  <Paragraphs>124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Aptos ExtraBold</vt:lpstr>
      <vt:lpstr>Arial</vt:lpstr>
      <vt:lpstr>Calibri</vt:lpstr>
      <vt:lpstr>MS Shell Dlg 2</vt:lpstr>
      <vt:lpstr>GoldSim 16_9 2024</vt:lpstr>
      <vt:lpstr>2_Office Theme</vt:lpstr>
      <vt:lpstr>Simulating Flow Control</vt:lpstr>
      <vt:lpstr>What Is Flow Control?</vt:lpstr>
      <vt:lpstr>Real-World Application: Water Balance Model</vt:lpstr>
      <vt:lpstr>Example Use Cases</vt:lpstr>
      <vt:lpstr>Feedback Control</vt:lpstr>
      <vt:lpstr>Direction of Flow</vt:lpstr>
      <vt:lpstr>Introducing the Controller Element</vt:lpstr>
      <vt:lpstr>Controller Properties</vt:lpstr>
      <vt:lpstr>Types of Control</vt:lpstr>
      <vt:lpstr>Dead Band Control</vt:lpstr>
      <vt:lpstr>Target Position</vt:lpstr>
      <vt:lpstr>Proportional Control</vt:lpstr>
      <vt:lpstr>PID Controller</vt:lpstr>
      <vt:lpstr>Model Demonstrations</vt:lpstr>
      <vt:lpstr>Best Practices &amp; Resources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Lillywhite</dc:creator>
  <cp:lastModifiedBy>Jason Lillywhite</cp:lastModifiedBy>
  <cp:revision>1</cp:revision>
  <dcterms:created xsi:type="dcterms:W3CDTF">2025-06-24T17:46:30Z</dcterms:created>
  <dcterms:modified xsi:type="dcterms:W3CDTF">2025-06-26T15:12:38Z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0x0101004A4924310D11B244A5F6AAA98A9D07D1</vt:lpwstr>
  </property>
  <property fmtid="{D5CDD505-2E9C-101B-9397-08002B2CF9AE}" pid="3" name="MediaServiceImageTags">
    <vt:lpwstr/>
  </property>
</Properties>
</file>