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27"/>
  </p:notesMasterIdLst>
  <p:handoutMasterIdLst>
    <p:handoutMasterId r:id="rId28"/>
  </p:handoutMasterIdLst>
  <p:sldIdLst>
    <p:sldId id="288" r:id="rId2"/>
    <p:sldId id="293" r:id="rId3"/>
    <p:sldId id="476" r:id="rId4"/>
    <p:sldId id="353" r:id="rId5"/>
    <p:sldId id="500" r:id="rId6"/>
    <p:sldId id="355" r:id="rId7"/>
    <p:sldId id="357" r:id="rId8"/>
    <p:sldId id="360" r:id="rId9"/>
    <p:sldId id="362" r:id="rId10"/>
    <p:sldId id="363" r:id="rId11"/>
    <p:sldId id="366" r:id="rId12"/>
    <p:sldId id="365" r:id="rId13"/>
    <p:sldId id="364" r:id="rId14"/>
    <p:sldId id="380" r:id="rId15"/>
    <p:sldId id="522" r:id="rId16"/>
    <p:sldId id="523" r:id="rId17"/>
    <p:sldId id="404" r:id="rId18"/>
    <p:sldId id="1264" r:id="rId19"/>
    <p:sldId id="1265" r:id="rId20"/>
    <p:sldId id="1270" r:id="rId21"/>
    <p:sldId id="1271" r:id="rId22"/>
    <p:sldId id="1266" r:id="rId23"/>
    <p:sldId id="1267" r:id="rId24"/>
    <p:sldId id="1268" r:id="rId25"/>
    <p:sldId id="1263" r:id="rId2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3A7BC36-237A-40D5-82CC-9D60B5D8B0A5}">
          <p14:sldIdLst>
            <p14:sldId id="288"/>
            <p14:sldId id="293"/>
            <p14:sldId id="476"/>
          </p14:sldIdLst>
        </p14:section>
        <p14:section name="Overview" id="{F726B8D0-3F82-4752-8992-B117DE3E7851}">
          <p14:sldIdLst>
            <p14:sldId id="353"/>
            <p14:sldId id="500"/>
            <p14:sldId id="355"/>
            <p14:sldId id="357"/>
            <p14:sldId id="360"/>
            <p14:sldId id="362"/>
            <p14:sldId id="363"/>
            <p14:sldId id="366"/>
            <p14:sldId id="365"/>
            <p14:sldId id="364"/>
          </p14:sldIdLst>
        </p14:section>
        <p14:section name="Example Problems" id="{3BBAE313-9498-4718-BC60-BFA05ED1A2AA}">
          <p14:sldIdLst>
            <p14:sldId id="380"/>
            <p14:sldId id="522"/>
            <p14:sldId id="523"/>
            <p14:sldId id="404"/>
            <p14:sldId id="1264"/>
            <p14:sldId id="1265"/>
            <p14:sldId id="1270"/>
            <p14:sldId id="1271"/>
            <p14:sldId id="1266"/>
            <p14:sldId id="1267"/>
            <p14:sldId id="1268"/>
            <p14:sldId id="1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8EE"/>
    <a:srgbClr val="412837"/>
    <a:srgbClr val="816777"/>
    <a:srgbClr val="C89600"/>
    <a:srgbClr val="9B7439"/>
    <a:srgbClr val="2D3E59"/>
    <a:srgbClr val="6C7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95" d="100"/>
          <a:sy n="95" d="100"/>
        </p:scale>
        <p:origin x="1434" y="66"/>
      </p:cViewPr>
      <p:guideLst/>
    </p:cSldViewPr>
  </p:slideViewPr>
  <p:notesTextViewPr>
    <p:cViewPr>
      <p:scale>
        <a:sx n="1" d="1"/>
        <a:sy n="1" d="1"/>
      </p:scale>
      <p:origin x="0" y="0"/>
    </p:cViewPr>
  </p:notesTextViewPr>
  <p:sorterViewPr>
    <p:cViewPr varScale="1">
      <p:scale>
        <a:sx n="100" d="100"/>
        <a:sy n="100" d="100"/>
      </p:scale>
      <p:origin x="0" y="-3186"/>
    </p:cViewPr>
  </p:sorterViewPr>
  <p:notesViewPr>
    <p:cSldViewPr snapToGrid="0">
      <p:cViewPr varScale="1">
        <p:scale>
          <a:sx n="76" d="100"/>
          <a:sy n="76" d="100"/>
        </p:scale>
        <p:origin x="66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556F0B2A-A9EA-40F9-8190-7E9C822BF07E}" type="datetimeFigureOut">
              <a:rPr lang="en-US" smtClean="0"/>
              <a:t>7/25/2019</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r>
              <a:rPr lang="en-US" dirty="0"/>
              <a:t>© GoldSim Technology Group LLC, 2018</a:t>
            </a:r>
          </a:p>
          <a:p>
            <a:endParaRPr lang="en-US" dirty="0"/>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ACFFE037-2EF6-4C63-A5F5-47CFED663B8F}" type="slidenum">
              <a:rPr lang="en-US" smtClean="0"/>
              <a:t>‹#›</a:t>
            </a:fld>
            <a:endParaRPr lang="en-US"/>
          </a:p>
        </p:txBody>
      </p:sp>
    </p:spTree>
    <p:extLst>
      <p:ext uri="{BB962C8B-B14F-4D97-AF65-F5344CB8AC3E}">
        <p14:creationId xmlns:p14="http://schemas.microsoft.com/office/powerpoint/2010/main" val="1228668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658E477-09F2-4C73-808C-A23658D67584}" type="datetimeFigureOut">
              <a:rPr lang="en-US" smtClean="0"/>
              <a:t>7/25/2019</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D50755CB-9B37-40ED-B732-2C15694C1A88}" type="slidenum">
              <a:rPr lang="en-US" smtClean="0"/>
              <a:t>‹#›</a:t>
            </a:fld>
            <a:endParaRPr lang="en-US"/>
          </a:p>
        </p:txBody>
      </p:sp>
    </p:spTree>
    <p:extLst>
      <p:ext uri="{BB962C8B-B14F-4D97-AF65-F5344CB8AC3E}">
        <p14:creationId xmlns:p14="http://schemas.microsoft.com/office/powerpoint/2010/main" val="362924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4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 GoldSim Technology Group LLC, 2019</a:t>
            </a: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C3CB8A-7236-40F6-B8D9-693F229A8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3" y="6614606"/>
            <a:ext cx="904071" cy="200700"/>
          </a:xfrm>
          <a:prstGeom prst="rect">
            <a:avLst/>
          </a:prstGeom>
        </p:spPr>
      </p:pic>
    </p:spTree>
    <p:extLst>
      <p:ext uri="{BB962C8B-B14F-4D97-AF65-F5344CB8AC3E}">
        <p14:creationId xmlns:p14="http://schemas.microsoft.com/office/powerpoint/2010/main" val="130159681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 GoldSim Technology Group LLC, 2019</a:t>
            </a: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335185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Problem">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cap="none" dirty="0">
                <a:solidFill>
                  <a:schemeClr val="bg1"/>
                </a:solidFill>
                <a:cs typeface="Arial" charset="0"/>
              </a:rPr>
              <a:t>© GoldSim Technology Group LLC, 2019</a:t>
            </a: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19576006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78019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142998"/>
            <a:ext cx="3703320" cy="4726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143000"/>
            <a:ext cx="3703320" cy="4726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a:solidFill>
                  <a:schemeClr val="bg1"/>
                </a:solidFill>
                <a:cs typeface="Arial" charset="0"/>
              </a:rPr>
              <a:t>© GoldSim Technology Group LLC, 2019</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82360913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a:solidFill>
                  <a:schemeClr val="bg1"/>
                </a:solidFill>
                <a:cs typeface="Arial" charset="0"/>
              </a:rPr>
              <a:t>© GoldSim Technology Group LLC, 2019</a:t>
            </a:r>
            <a:endParaRPr lang="en-US" cap="none" dirty="0">
              <a:solidFill>
                <a:schemeClr val="bg1"/>
              </a:solidFill>
              <a:cs typeface="Arial" charset="0"/>
            </a:endParaRPr>
          </a:p>
        </p:txBody>
      </p:sp>
      <p:sp>
        <p:nvSpPr>
          <p:cNvPr id="5" name="Slide Number Placeholder 4"/>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3354014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t="-7000" b="24000"/>
          </a:stretch>
        </a:blipFill>
        <a:effectLst/>
      </p:bgPr>
    </p:bg>
    <p:spTree>
      <p:nvGrpSpPr>
        <p:cNvPr id="1" name=""/>
        <p:cNvGrpSpPr/>
        <p:nvPr/>
      </p:nvGrpSpPr>
      <p:grpSpPr>
        <a:xfrm>
          <a:off x="0" y="0"/>
          <a:ext cx="0" cy="0"/>
          <a:chOff x="0" y="0"/>
          <a:chExt cx="0" cy="0"/>
        </a:xfrm>
      </p:grpSpPr>
      <p:sp>
        <p:nvSpPr>
          <p:cNvPr id="8" name="Rectangle 7"/>
          <p:cNvSpPr/>
          <p:nvPr/>
        </p:nvSpPr>
        <p:spPr>
          <a:xfrm>
            <a:off x="-2381" y="4960248"/>
            <a:ext cx="9146382" cy="1905000"/>
          </a:xfrm>
          <a:prstGeom prst="rect">
            <a:avLst/>
          </a:prstGeom>
          <a:solidFill>
            <a:srgbClr val="1430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Rectangle 10"/>
          <p:cNvSpPr/>
          <p:nvPr/>
        </p:nvSpPr>
        <p:spPr>
          <a:xfrm>
            <a:off x="-2382" y="4918771"/>
            <a:ext cx="9144001" cy="65999"/>
          </a:xfrm>
          <a:prstGeom prst="rect">
            <a:avLst/>
          </a:prstGeom>
          <a:solidFill>
            <a:srgbClr val="3B5C6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77969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52401"/>
            <a:ext cx="7543800" cy="8382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143000"/>
            <a:ext cx="7543801" cy="4726094"/>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b="0" cap="all" baseline="0">
                <a:solidFill>
                  <a:srgbClr val="FFFFFF"/>
                </a:solidFill>
              </a:defRPr>
            </a:lvl1pPr>
          </a:lstStyle>
          <a:p>
            <a:r>
              <a:rPr lang="en-US" cap="none" dirty="0">
                <a:solidFill>
                  <a:schemeClr val="bg1"/>
                </a:solidFill>
                <a:cs typeface="Arial" charset="0"/>
              </a:rPr>
              <a:t>© GoldSim Technology Group LLC, 2019</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F6176D9-9DE5-4AC3-A5DD-5686A4C85902}" type="slidenum">
              <a:rPr lang="en-US" smtClean="0"/>
              <a:pPr/>
              <a:t>‹#›</a:t>
            </a:fld>
            <a:endParaRPr lang="en-US"/>
          </a:p>
        </p:txBody>
      </p:sp>
      <p:cxnSp>
        <p:nvCxnSpPr>
          <p:cNvPr id="10" name="Straight Connector 9"/>
          <p:cNvCxnSpPr/>
          <p:nvPr/>
        </p:nvCxnSpPr>
        <p:spPr>
          <a:xfrm>
            <a:off x="822959" y="990601"/>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810248E-D399-4B60-9AAC-9E9AEC2F3B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83" y="6614606"/>
            <a:ext cx="904071" cy="200700"/>
          </a:xfrm>
          <a:prstGeom prst="rect">
            <a:avLst/>
          </a:prstGeom>
        </p:spPr>
      </p:pic>
    </p:spTree>
    <p:extLst>
      <p:ext uri="{BB962C8B-B14F-4D97-AF65-F5344CB8AC3E}">
        <p14:creationId xmlns:p14="http://schemas.microsoft.com/office/powerpoint/2010/main" val="22861651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ransition>
    <p:wipe dir="r"/>
  </p:transition>
  <p:hf sldNum="0"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Tx/>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upport.goldsim.com/hc/en-us/articles/360011433454-Solute-Mixing-and-Geochemical-Equilibrium-Example-Mode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6314" y="4871586"/>
            <a:ext cx="7031369" cy="1195939"/>
          </a:xfrm>
        </p:spPr>
        <p:txBody>
          <a:bodyPr/>
          <a:lstStyle/>
          <a:p>
            <a:pPr algn="ctr"/>
            <a:r>
              <a:rPr lang="en-US" dirty="0"/>
              <a:t>Modeling Water Treatment Using the Contaminant Transport Module</a:t>
            </a:r>
          </a:p>
        </p:txBody>
      </p:sp>
      <p:sp>
        <p:nvSpPr>
          <p:cNvPr id="5" name="Text Placeholder 4"/>
          <p:cNvSpPr>
            <a:spLocks noGrp="1"/>
          </p:cNvSpPr>
          <p:nvPr>
            <p:ph type="body" sz="half" idx="2"/>
          </p:nvPr>
        </p:nvSpPr>
        <p:spPr>
          <a:xfrm>
            <a:off x="3635845" y="6184236"/>
            <a:ext cx="2252311" cy="594360"/>
          </a:xfrm>
        </p:spPr>
        <p:txBody>
          <a:bodyPr>
            <a:normAutofit/>
          </a:bodyPr>
          <a:lstStyle/>
          <a:p>
            <a:pPr algn="ctr"/>
            <a:r>
              <a:rPr lang="en-US" sz="1800" dirty="0"/>
              <a:t>Rick Kossik</a:t>
            </a:r>
          </a:p>
          <a:p>
            <a:pPr algn="ctr"/>
            <a:r>
              <a:rPr lang="en-US" sz="1800" dirty="0"/>
              <a:t>rkossik@goldsim.com</a:t>
            </a:r>
          </a:p>
        </p:txBody>
      </p:sp>
      <p:pic>
        <p:nvPicPr>
          <p:cNvPr id="6" name="Picture 5">
            <a:extLst>
              <a:ext uri="{FF2B5EF4-FFF2-40B4-BE49-F238E27FC236}">
                <a16:creationId xmlns:a16="http://schemas.microsoft.com/office/drawing/2014/main" id="{9EF545A5-B3D9-4494-8884-F5B6341B1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818" y="376584"/>
            <a:ext cx="6452363" cy="4298887"/>
          </a:xfrm>
          <a:prstGeom prst="rect">
            <a:avLst/>
          </a:prstGeom>
        </p:spPr>
      </p:pic>
    </p:spTree>
    <p:extLst>
      <p:ext uri="{BB962C8B-B14F-4D97-AF65-F5344CB8AC3E}">
        <p14:creationId xmlns:p14="http://schemas.microsoft.com/office/powerpoint/2010/main" val="27009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822960" y="1143000"/>
            <a:ext cx="7543799" cy="4495800"/>
          </a:xfrm>
        </p:spPr>
        <p:txBody>
          <a:bodyPr>
            <a:noAutofit/>
          </a:bodyPr>
          <a:lstStyle/>
          <a:p>
            <a:pPr marL="457200" indent="-223838">
              <a:buFont typeface="Courier New" panose="02070309020205020404" pitchFamily="49" charset="0"/>
              <a:buChar char="o"/>
            </a:pPr>
            <a:r>
              <a:rPr lang="en-US" altLang="en-US" sz="2400" dirty="0">
                <a:solidFill>
                  <a:srgbClr val="FF0000"/>
                </a:solidFill>
              </a:rPr>
              <a:t>Transport pathways</a:t>
            </a:r>
            <a:r>
              <a:rPr lang="en-US" altLang="en-US" sz="2400" dirty="0"/>
              <a:t> represent those parts of the system through which species mass is transported and/or in which species mass is stored.</a:t>
            </a:r>
          </a:p>
          <a:p>
            <a:pPr marL="868870" lvl="1" indent="-342900">
              <a:buFont typeface="Wingdings" panose="05000000000000000000" pitchFamily="2" charset="2"/>
              <a:buChar char="§"/>
            </a:pPr>
            <a:r>
              <a:rPr lang="en-US" altLang="en-US" sz="2400" dirty="0"/>
              <a:t>Tanks, ponds, aquifers, lakes, soil columns, etc.</a:t>
            </a:r>
          </a:p>
          <a:p>
            <a:pPr marL="457200" indent="-223838">
              <a:buFont typeface="Courier New" panose="02070309020205020404" pitchFamily="49" charset="0"/>
              <a:buChar char="o"/>
            </a:pPr>
            <a:r>
              <a:rPr lang="en-US" altLang="en-US" sz="2400" dirty="0"/>
              <a:t>You define the properties of the pathways, such as geometry, volume, and pathway discretization.</a:t>
            </a:r>
          </a:p>
          <a:p>
            <a:pPr marL="457200" indent="-223838">
              <a:buFont typeface="Courier New" panose="02070309020205020404" pitchFamily="49" charset="0"/>
              <a:buChar char="o"/>
            </a:pPr>
            <a:r>
              <a:rPr lang="en-US" altLang="en-US" dirty="0"/>
              <a:t>Y</a:t>
            </a:r>
            <a:r>
              <a:rPr lang="en-US" altLang="en-US" sz="2400" dirty="0"/>
              <a:t>ou define which </a:t>
            </a:r>
            <a:r>
              <a:rPr lang="en-US" altLang="en-US" sz="2400" dirty="0">
                <a:solidFill>
                  <a:srgbClr val="FF0000"/>
                </a:solidFill>
              </a:rPr>
              <a:t>media</a:t>
            </a:r>
            <a:r>
              <a:rPr lang="en-US" altLang="en-US" sz="2400" dirty="0"/>
              <a:t> (e.g., air, water, sediments, rock) types are present in the pathway</a:t>
            </a:r>
          </a:p>
        </p:txBody>
      </p:sp>
      <p:sp>
        <p:nvSpPr>
          <p:cNvPr id="5" name="Footer Placeholder 3"/>
          <p:cNvSpPr>
            <a:spLocks noGrp="1"/>
          </p:cNvSpPr>
          <p:nvPr>
            <p:ph type="ftr" sz="quarter" idx="11"/>
          </p:nvPr>
        </p:nvSpPr>
        <p:spPr/>
        <p:txBody>
          <a:bodyPr/>
          <a:lstStyle/>
          <a:p>
            <a:r>
              <a:rPr lang="en-US" dirty="0"/>
              <a:t>© GoldSim Technology Group LLC, 2019</a:t>
            </a:r>
          </a:p>
        </p:txBody>
      </p:sp>
    </p:spTree>
    <p:extLst>
      <p:ext uri="{BB962C8B-B14F-4D97-AF65-F5344CB8AC3E}">
        <p14:creationId xmlns:p14="http://schemas.microsoft.com/office/powerpoint/2010/main" val="416857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p:txBody>
          <a:bodyPr>
            <a:normAutofit/>
          </a:bodyPr>
          <a:lstStyle/>
          <a:p>
            <a:r>
              <a:rPr lang="en-US" sz="2600" dirty="0"/>
              <a:t>Pathways can be thought of as </a:t>
            </a:r>
            <a:r>
              <a:rPr lang="en-US" sz="2600" dirty="0">
                <a:solidFill>
                  <a:srgbClr val="FF0000"/>
                </a:solidFill>
              </a:rPr>
              <a:t>transfer functions</a:t>
            </a:r>
          </a:p>
          <a:p>
            <a:endParaRPr lang="en-US" sz="2400" dirty="0"/>
          </a:p>
          <a:p>
            <a:endParaRPr lang="en-US" sz="2400" dirty="0"/>
          </a:p>
          <a:p>
            <a:endParaRPr lang="en-US" sz="2400" dirty="0"/>
          </a:p>
          <a:p>
            <a:endParaRPr lang="en-US" sz="2400" dirty="0"/>
          </a:p>
          <a:p>
            <a:pPr marL="0" indent="0">
              <a:buNone/>
            </a:pPr>
            <a:endParaRPr lang="en-US" sz="2400" dirty="0"/>
          </a:p>
          <a:p>
            <a:pPr>
              <a:spcAft>
                <a:spcPts val="600"/>
              </a:spcAft>
            </a:pPr>
            <a:r>
              <a:rPr lang="en-US" sz="2600" dirty="0"/>
              <a:t>Each pathway type (or transfer function) assumes or represents a particular range of physical transport processes.</a:t>
            </a:r>
          </a:p>
          <a:p>
            <a:endParaRPr lang="en-US" dirty="0"/>
          </a:p>
        </p:txBody>
      </p:sp>
      <p:sp>
        <p:nvSpPr>
          <p:cNvPr id="6" name="Footer Placeholder 3"/>
          <p:cNvSpPr>
            <a:spLocks noGrp="1"/>
          </p:cNvSpPr>
          <p:nvPr>
            <p:ph type="ftr" sz="quarter" idx="11"/>
          </p:nvPr>
        </p:nvSpPr>
        <p:spPr/>
        <p:txBody>
          <a:bodyPr/>
          <a:lstStyle/>
          <a:p>
            <a:r>
              <a:rPr lang="en-US" dirty="0"/>
              <a:t>© GoldSim Technology Group LLC, 2019</a:t>
            </a:r>
          </a:p>
        </p:txBody>
      </p:sp>
      <p:pic>
        <p:nvPicPr>
          <p:cNvPr id="5" name="Picture 4" descr="PAT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2" y="1828800"/>
            <a:ext cx="71580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4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822959" y="1142999"/>
            <a:ext cx="7543801" cy="1331259"/>
          </a:xfrm>
        </p:spPr>
        <p:txBody>
          <a:bodyPr>
            <a:normAutofit/>
          </a:bodyPr>
          <a:lstStyle/>
          <a:p>
            <a:r>
              <a:rPr lang="en-US" altLang="en-US" sz="2400" dirty="0"/>
              <a:t>You create a mass transport system by defining a </a:t>
            </a:r>
            <a:r>
              <a:rPr lang="en-US" altLang="en-US" sz="2400" dirty="0">
                <a:solidFill>
                  <a:srgbClr val="FF0000"/>
                </a:solidFill>
              </a:rPr>
              <a:t>network of transport pathways </a:t>
            </a:r>
            <a:r>
              <a:rPr lang="en-US" altLang="en-US" sz="2400" dirty="0"/>
              <a:t>using </a:t>
            </a:r>
            <a:r>
              <a:rPr lang="en-US" altLang="en-US" sz="2400" dirty="0">
                <a:solidFill>
                  <a:srgbClr val="FF0000"/>
                </a:solidFill>
              </a:rPr>
              <a:t>mass flux links</a:t>
            </a:r>
            <a:r>
              <a:rPr lang="en-US" altLang="en-US" sz="2400" dirty="0"/>
              <a:t> among the pathways.</a:t>
            </a:r>
          </a:p>
          <a:p>
            <a:pPr marL="0" indent="0">
              <a:buNone/>
            </a:pPr>
            <a:endParaRPr lang="en-US" dirty="0"/>
          </a:p>
        </p:txBody>
      </p:sp>
      <p:sp>
        <p:nvSpPr>
          <p:cNvPr id="6" name="Footer Placeholder 3"/>
          <p:cNvSpPr>
            <a:spLocks noGrp="1"/>
          </p:cNvSpPr>
          <p:nvPr>
            <p:ph type="ftr" sz="quarter" idx="11"/>
          </p:nvPr>
        </p:nvSpPr>
        <p:spPr/>
        <p:txBody>
          <a:bodyPr/>
          <a:lstStyle/>
          <a:p>
            <a:r>
              <a:rPr lang="en-US" dirty="0"/>
              <a:t>© GoldSim Technology Group LLC, 2019</a:t>
            </a:r>
          </a:p>
        </p:txBody>
      </p:sp>
      <p:pic>
        <p:nvPicPr>
          <p:cNvPr id="5" name="Picture 4"/>
          <p:cNvPicPr>
            <a:picLocks noChangeAspect="1"/>
          </p:cNvPicPr>
          <p:nvPr/>
        </p:nvPicPr>
        <p:blipFill>
          <a:blip r:embed="rId2"/>
          <a:stretch>
            <a:fillRect/>
          </a:stretch>
        </p:blipFill>
        <p:spPr>
          <a:xfrm>
            <a:off x="2366682" y="2915279"/>
            <a:ext cx="3709819" cy="2674216"/>
          </a:xfrm>
          <a:prstGeom prst="rect">
            <a:avLst/>
          </a:prstGeom>
        </p:spPr>
      </p:pic>
    </p:spTree>
    <p:extLst>
      <p:ext uri="{BB962C8B-B14F-4D97-AF65-F5344CB8AC3E}">
        <p14:creationId xmlns:p14="http://schemas.microsoft.com/office/powerpoint/2010/main" val="15692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675043" y="3845859"/>
            <a:ext cx="7543800" cy="1331258"/>
          </a:xfrm>
        </p:spPr>
        <p:txBody>
          <a:bodyPr>
            <a:noAutofit/>
          </a:bodyPr>
          <a:lstStyle/>
          <a:p>
            <a:pPr marL="457200" indent="-223838">
              <a:spcBef>
                <a:spcPts val="1800"/>
              </a:spcBef>
              <a:buFont typeface="Courier New" panose="02070309020205020404" pitchFamily="49" charset="0"/>
              <a:buChar char="o"/>
            </a:pPr>
            <a:r>
              <a:rPr lang="en-US" altLang="en-US" sz="2400" dirty="0"/>
              <a:t>We will focus on Cells today to illustrate features to simulate water treatment</a:t>
            </a:r>
          </a:p>
        </p:txBody>
      </p:sp>
      <p:sp>
        <p:nvSpPr>
          <p:cNvPr id="9" name="Footer Placeholder 3"/>
          <p:cNvSpPr>
            <a:spLocks noGrp="1"/>
          </p:cNvSpPr>
          <p:nvPr>
            <p:ph type="ftr" sz="quarter" idx="11"/>
          </p:nvPr>
        </p:nvSpPr>
        <p:spPr/>
        <p:txBody>
          <a:bodyPr/>
          <a:lstStyle/>
          <a:p>
            <a:r>
              <a:rPr lang="en-US" dirty="0"/>
              <a:t>© GoldSim Technology Group LLC, 2019</a:t>
            </a:r>
          </a:p>
        </p:txBody>
      </p:sp>
      <p:pic>
        <p:nvPicPr>
          <p:cNvPr id="6" name="Picture 5"/>
          <p:cNvPicPr>
            <a:picLocks noChangeAspect="1"/>
          </p:cNvPicPr>
          <p:nvPr/>
        </p:nvPicPr>
        <p:blipFill>
          <a:blip r:embed="rId2"/>
          <a:stretch>
            <a:fillRect/>
          </a:stretch>
        </p:blipFill>
        <p:spPr>
          <a:xfrm>
            <a:off x="1217559" y="1905000"/>
            <a:ext cx="6783441" cy="1295400"/>
          </a:xfrm>
          <a:prstGeom prst="rect">
            <a:avLst/>
          </a:prstGeom>
        </p:spPr>
      </p:pic>
      <p:sp>
        <p:nvSpPr>
          <p:cNvPr id="5" name="Rectangle 4"/>
          <p:cNvSpPr/>
          <p:nvPr/>
        </p:nvSpPr>
        <p:spPr>
          <a:xfrm>
            <a:off x="1169894" y="1909482"/>
            <a:ext cx="1180114" cy="1344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854337" y="3482788"/>
            <a:ext cx="7543800" cy="3070412"/>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3838">
              <a:spcBef>
                <a:spcPts val="1800"/>
              </a:spcBef>
              <a:buFont typeface="Courier New" panose="02070309020205020404" pitchFamily="49" charset="0"/>
              <a:buChar char="o"/>
            </a:pPr>
            <a:endParaRPr lang="en-US" dirty="0"/>
          </a:p>
        </p:txBody>
      </p:sp>
      <p:sp>
        <p:nvSpPr>
          <p:cNvPr id="8" name="Content Placeholder 2"/>
          <p:cNvSpPr txBox="1">
            <a:spLocks/>
          </p:cNvSpPr>
          <p:nvPr/>
        </p:nvSpPr>
        <p:spPr>
          <a:xfrm>
            <a:off x="675043" y="1264022"/>
            <a:ext cx="7543800" cy="564777"/>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3838">
              <a:buFont typeface="Courier New" panose="02070309020205020404" pitchFamily="49" charset="0"/>
              <a:buChar char="o"/>
            </a:pPr>
            <a:r>
              <a:rPr lang="en-US" altLang="en-US" dirty="0"/>
              <a:t>GoldSim provides five type of pathways:</a:t>
            </a:r>
          </a:p>
          <a:p>
            <a:pPr marL="457200" indent="-223838">
              <a:spcBef>
                <a:spcPts val="0"/>
              </a:spcBef>
              <a:spcAft>
                <a:spcPts val="0"/>
              </a:spcAft>
              <a:buFont typeface="Courier New" panose="02070309020205020404" pitchFamily="49" charset="0"/>
              <a:buChar char="o"/>
            </a:pPr>
            <a:endParaRPr lang="en-US" altLang="en-US" dirty="0"/>
          </a:p>
          <a:p>
            <a:pPr marL="457200" indent="-223838">
              <a:spcBef>
                <a:spcPts val="0"/>
              </a:spcBef>
              <a:spcAft>
                <a:spcPts val="0"/>
              </a:spcAft>
              <a:buFont typeface="Courier New" panose="02070309020205020404" pitchFamily="49" charset="0"/>
              <a:buChar char="o"/>
            </a:pPr>
            <a:endParaRPr lang="en-US" altLang="en-US" dirty="0"/>
          </a:p>
        </p:txBody>
      </p:sp>
    </p:spTree>
    <p:extLst>
      <p:ext uri="{BB962C8B-B14F-4D97-AF65-F5344CB8AC3E}">
        <p14:creationId xmlns:p14="http://schemas.microsoft.com/office/powerpoint/2010/main" val="11396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Simulating Water Treatment</a:t>
            </a:r>
          </a:p>
        </p:txBody>
      </p:sp>
      <p:sp>
        <p:nvSpPr>
          <p:cNvPr id="5" name="Footer Placeholder 3"/>
          <p:cNvSpPr>
            <a:spLocks noGrp="1"/>
          </p:cNvSpPr>
          <p:nvPr>
            <p:ph type="ftr" sz="quarter" idx="4294967295"/>
          </p:nvPr>
        </p:nvSpPr>
        <p:spPr>
          <a:xfrm>
            <a:off x="2763836" y="6410900"/>
            <a:ext cx="3616325" cy="365125"/>
          </a:xfrm>
        </p:spPr>
        <p:txBody>
          <a:bodyPr/>
          <a:lstStyle/>
          <a:p>
            <a:r>
              <a:rPr lang="en-US" dirty="0"/>
              <a:t>© GoldSim Technology Group LLC, 2019</a:t>
            </a:r>
          </a:p>
        </p:txBody>
      </p:sp>
      <p:pic>
        <p:nvPicPr>
          <p:cNvPr id="6" name="Picture 5">
            <a:extLst>
              <a:ext uri="{FF2B5EF4-FFF2-40B4-BE49-F238E27FC236}">
                <a16:creationId xmlns:a16="http://schemas.microsoft.com/office/drawing/2014/main" id="{C5EBFCF4-79E1-4664-BDA3-3DA6F294F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818" y="376584"/>
            <a:ext cx="6452363" cy="4298887"/>
          </a:xfrm>
          <a:prstGeom prst="rect">
            <a:avLst/>
          </a:prstGeom>
        </p:spPr>
      </p:pic>
    </p:spTree>
    <p:extLst>
      <p:ext uri="{BB962C8B-B14F-4D97-AF65-F5344CB8AC3E}">
        <p14:creationId xmlns:p14="http://schemas.microsoft.com/office/powerpoint/2010/main" val="23075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US" altLang="en-US"/>
              <a:t>Cell Pathways</a:t>
            </a:r>
          </a:p>
        </p:txBody>
      </p:sp>
      <p:sp>
        <p:nvSpPr>
          <p:cNvPr id="46083" name="Rectangle 3"/>
          <p:cNvSpPr>
            <a:spLocks noGrp="1" noChangeArrowheads="1"/>
          </p:cNvSpPr>
          <p:nvPr>
            <p:ph type="body" idx="1"/>
          </p:nvPr>
        </p:nvSpPr>
        <p:spPr>
          <a:noFill/>
        </p:spPr>
        <p:txBody>
          <a:bodyPr/>
          <a:lstStyle/>
          <a:p>
            <a:r>
              <a:rPr lang="en-US" altLang="en-US" dirty="0"/>
              <a:t>Act as </a:t>
            </a:r>
            <a:r>
              <a:rPr lang="en-US" altLang="en-US" dirty="0">
                <a:solidFill>
                  <a:srgbClr val="FF0000"/>
                </a:solidFill>
              </a:rPr>
              <a:t>mixing cells</a:t>
            </a:r>
          </a:p>
          <a:p>
            <a:r>
              <a:rPr lang="en-US" altLang="en-US" dirty="0"/>
              <a:t>Specify multiple media</a:t>
            </a:r>
          </a:p>
          <a:p>
            <a:pPr lvl="1"/>
            <a:r>
              <a:rPr lang="en-US" altLang="en-US" dirty="0"/>
              <a:t>always contains a single reference fluid</a:t>
            </a:r>
          </a:p>
          <a:p>
            <a:r>
              <a:rPr lang="en-US" altLang="en-US" dirty="0"/>
              <a:t>Mass is </a:t>
            </a:r>
            <a:r>
              <a:rPr lang="en-US" altLang="en-US" dirty="0">
                <a:solidFill>
                  <a:srgbClr val="FF0000"/>
                </a:solidFill>
              </a:rPr>
              <a:t>instantly mixed and equilibrated</a:t>
            </a:r>
            <a:r>
              <a:rPr lang="en-US" altLang="en-US" dirty="0"/>
              <a:t> (partitioned between media) within cell</a:t>
            </a:r>
          </a:p>
          <a:p>
            <a:r>
              <a:rPr lang="en-US" altLang="en-US" dirty="0">
                <a:solidFill>
                  <a:srgbClr val="FF0000"/>
                </a:solidFill>
              </a:rPr>
              <a:t>Solubility constraints</a:t>
            </a:r>
            <a:r>
              <a:rPr lang="en-US" altLang="en-US" dirty="0"/>
              <a:t> can be imposed in cell</a:t>
            </a:r>
          </a:p>
          <a:p>
            <a:r>
              <a:rPr lang="en-US" altLang="en-US" dirty="0"/>
              <a:t>Can have specified </a:t>
            </a:r>
            <a:r>
              <a:rPr lang="en-US" altLang="en-US" dirty="0">
                <a:solidFill>
                  <a:srgbClr val="FF0000"/>
                </a:solidFill>
              </a:rPr>
              <a:t>initial/boundary condition</a:t>
            </a:r>
            <a:endParaRPr lang="en-US" altLang="en-US" dirty="0"/>
          </a:p>
          <a:p>
            <a:r>
              <a:rPr lang="en-US" altLang="en-US" dirty="0"/>
              <a:t>Behavior of cell network is mathematically equivalent to </a:t>
            </a:r>
            <a:r>
              <a:rPr lang="en-US" altLang="en-US" dirty="0">
                <a:solidFill>
                  <a:srgbClr val="FF0000"/>
                </a:solidFill>
              </a:rPr>
              <a:t>network of finite volumes</a:t>
            </a:r>
          </a:p>
        </p:txBody>
      </p:sp>
      <p:sp>
        <p:nvSpPr>
          <p:cNvPr id="4" name="Footer Placeholder 3">
            <a:extLst>
              <a:ext uri="{FF2B5EF4-FFF2-40B4-BE49-F238E27FC236}">
                <a16:creationId xmlns:a16="http://schemas.microsoft.com/office/drawing/2014/main" id="{CC519F56-4661-46E2-ACD4-B1B7B763A4DE}"/>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spTree>
    <p:extLst>
      <p:ext uri="{BB962C8B-B14F-4D97-AF65-F5344CB8AC3E}">
        <p14:creationId xmlns:p14="http://schemas.microsoft.com/office/powerpoint/2010/main" val="137773672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69310" y="228600"/>
            <a:ext cx="8605379" cy="838200"/>
          </a:xfrm>
        </p:spPr>
        <p:txBody>
          <a:bodyPr>
            <a:normAutofit fontScale="90000"/>
          </a:bodyPr>
          <a:lstStyle/>
          <a:p>
            <a:pPr algn="ctr"/>
            <a:br>
              <a:rPr lang="en-US" altLang="en-US" dirty="0"/>
            </a:br>
            <a:r>
              <a:rPr lang="en-US" altLang="en-US" dirty="0"/>
              <a:t>Example: Two Inflows into a Well-Mixed Flow-Through Tank</a:t>
            </a:r>
          </a:p>
        </p:txBody>
      </p:sp>
      <p:sp>
        <p:nvSpPr>
          <p:cNvPr id="47107" name="Rectangle 3"/>
          <p:cNvSpPr>
            <a:spLocks noGrp="1" noChangeArrowheads="1"/>
          </p:cNvSpPr>
          <p:nvPr>
            <p:ph type="body" idx="1"/>
          </p:nvPr>
        </p:nvSpPr>
        <p:spPr>
          <a:xfrm>
            <a:off x="703978" y="1154878"/>
            <a:ext cx="7273047" cy="2321222"/>
          </a:xfrm>
        </p:spPr>
        <p:txBody>
          <a:bodyPr/>
          <a:lstStyle/>
          <a:p>
            <a:pPr marL="0" indent="0">
              <a:buNone/>
            </a:pPr>
            <a:r>
              <a:rPr lang="en-US" altLang="en-US" dirty="0"/>
              <a:t>In this model, we are only mixing two incoming streams of water (no treatment)</a:t>
            </a:r>
          </a:p>
          <a:p>
            <a:pPr marL="578358" lvl="1" indent="-285750"/>
            <a:r>
              <a:rPr lang="en-US" altLang="en-US" dirty="0"/>
              <a:t>Tank holds 10 m3 of water</a:t>
            </a:r>
          </a:p>
          <a:p>
            <a:pPr marL="578358" lvl="1" indent="-285750"/>
            <a:r>
              <a:rPr lang="en-US" altLang="en-US" dirty="0"/>
              <a:t>Initially concentration in the tank is 0 g/m3</a:t>
            </a:r>
          </a:p>
          <a:p>
            <a:pPr marL="578358" lvl="1" indent="-285750"/>
            <a:r>
              <a:rPr lang="en-US" altLang="en-US" dirty="0"/>
              <a:t>Inflow1: 0.5 m3/day of water with concentration of Fe and Zn of 1 g/m3</a:t>
            </a:r>
          </a:p>
          <a:p>
            <a:pPr marL="578358" lvl="1" indent="-285750"/>
            <a:r>
              <a:rPr lang="en-US" altLang="en-US" dirty="0"/>
              <a:t>Inflow2: 0.5 m3/day of water with concentration of Fe and Zn of 2 g/m3</a:t>
            </a:r>
          </a:p>
          <a:p>
            <a:pPr marL="578358" lvl="1" indent="-285750"/>
            <a:r>
              <a:rPr lang="en-US" altLang="en-US" dirty="0"/>
              <a:t>1 m3/day of water is discharged (volume stays constant)</a:t>
            </a:r>
          </a:p>
          <a:p>
            <a:endParaRPr lang="en-US" altLang="en-US" dirty="0"/>
          </a:p>
        </p:txBody>
      </p:sp>
      <p:sp>
        <p:nvSpPr>
          <p:cNvPr id="4" name="Footer Placeholder 3">
            <a:extLst>
              <a:ext uri="{FF2B5EF4-FFF2-40B4-BE49-F238E27FC236}">
                <a16:creationId xmlns:a16="http://schemas.microsoft.com/office/drawing/2014/main" id="{C8FEA3A2-8B7D-4EBC-A2F3-FC310C1BE476}"/>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sp>
        <p:nvSpPr>
          <p:cNvPr id="9" name="Oval 8">
            <a:extLst>
              <a:ext uri="{FF2B5EF4-FFF2-40B4-BE49-F238E27FC236}">
                <a16:creationId xmlns:a16="http://schemas.microsoft.com/office/drawing/2014/main" id="{FB872E7F-A0D5-4788-A2D3-D54013B0F702}"/>
              </a:ext>
            </a:extLst>
          </p:cNvPr>
          <p:cNvSpPr/>
          <p:nvPr/>
        </p:nvSpPr>
        <p:spPr bwMode="auto">
          <a:xfrm>
            <a:off x="2450925" y="5102943"/>
            <a:ext cx="1019465" cy="999599"/>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System2</a:t>
            </a:r>
          </a:p>
        </p:txBody>
      </p:sp>
      <p:sp>
        <p:nvSpPr>
          <p:cNvPr id="10" name="Oval 9">
            <a:extLst>
              <a:ext uri="{FF2B5EF4-FFF2-40B4-BE49-F238E27FC236}">
                <a16:creationId xmlns:a16="http://schemas.microsoft.com/office/drawing/2014/main" id="{786B0D74-5E0F-4AD2-BCD6-BAE318331ED9}"/>
              </a:ext>
            </a:extLst>
          </p:cNvPr>
          <p:cNvSpPr/>
          <p:nvPr/>
        </p:nvSpPr>
        <p:spPr bwMode="auto">
          <a:xfrm>
            <a:off x="4448384" y="4542823"/>
            <a:ext cx="1105429" cy="1049575"/>
          </a:xfrm>
          <a:prstGeom prst="ellipse">
            <a:avLst/>
          </a:prstGeom>
          <a:solidFill>
            <a:srgbClr val="FFFF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Mixing Tank</a:t>
            </a:r>
          </a:p>
        </p:txBody>
      </p:sp>
      <p:cxnSp>
        <p:nvCxnSpPr>
          <p:cNvPr id="11" name="Straight Arrow Connector 10">
            <a:extLst>
              <a:ext uri="{FF2B5EF4-FFF2-40B4-BE49-F238E27FC236}">
                <a16:creationId xmlns:a16="http://schemas.microsoft.com/office/drawing/2014/main" id="{FE387EB6-06FF-447A-B35B-A8E556CD1F62}"/>
              </a:ext>
            </a:extLst>
          </p:cNvPr>
          <p:cNvCxnSpPr>
            <a:cxnSpLocks/>
          </p:cNvCxnSpPr>
          <p:nvPr/>
        </p:nvCxnSpPr>
        <p:spPr bwMode="auto">
          <a:xfrm flipV="1">
            <a:off x="3530986" y="5230191"/>
            <a:ext cx="840413" cy="256212"/>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9AFD45A2-B8BC-4850-83AD-C0A8EAB36244}"/>
              </a:ext>
            </a:extLst>
          </p:cNvPr>
          <p:cNvCxnSpPr>
            <a:cxnSpLocks/>
            <a:endCxn id="17" idx="2"/>
          </p:cNvCxnSpPr>
          <p:nvPr/>
        </p:nvCxnSpPr>
        <p:spPr bwMode="auto">
          <a:xfrm>
            <a:off x="5668138" y="5081859"/>
            <a:ext cx="966397" cy="0"/>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a:extLst>
              <a:ext uri="{FF2B5EF4-FFF2-40B4-BE49-F238E27FC236}">
                <a16:creationId xmlns:a16="http://schemas.microsoft.com/office/drawing/2014/main" id="{8DAFA384-74CE-4132-962F-DB2A7A246031}"/>
              </a:ext>
            </a:extLst>
          </p:cNvPr>
          <p:cNvSpPr/>
          <p:nvPr/>
        </p:nvSpPr>
        <p:spPr bwMode="auto">
          <a:xfrm>
            <a:off x="6634535" y="4557071"/>
            <a:ext cx="1019465" cy="1049575"/>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rPr>
              <a:t>Sink</a:t>
            </a:r>
          </a:p>
        </p:txBody>
      </p:sp>
      <p:sp>
        <p:nvSpPr>
          <p:cNvPr id="18" name="Oval 17">
            <a:extLst>
              <a:ext uri="{FF2B5EF4-FFF2-40B4-BE49-F238E27FC236}">
                <a16:creationId xmlns:a16="http://schemas.microsoft.com/office/drawing/2014/main" id="{301F6109-B069-463D-91DA-430C747CCC0E}"/>
              </a:ext>
            </a:extLst>
          </p:cNvPr>
          <p:cNvSpPr/>
          <p:nvPr/>
        </p:nvSpPr>
        <p:spPr bwMode="auto">
          <a:xfrm>
            <a:off x="2450925" y="3686784"/>
            <a:ext cx="1080061" cy="1070476"/>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System 1</a:t>
            </a:r>
          </a:p>
        </p:txBody>
      </p:sp>
      <p:cxnSp>
        <p:nvCxnSpPr>
          <p:cNvPr id="19" name="Straight Arrow Connector 18">
            <a:extLst>
              <a:ext uri="{FF2B5EF4-FFF2-40B4-BE49-F238E27FC236}">
                <a16:creationId xmlns:a16="http://schemas.microsoft.com/office/drawing/2014/main" id="{C716EF58-F64B-41ED-A882-8A9A44AB3BD1}"/>
              </a:ext>
            </a:extLst>
          </p:cNvPr>
          <p:cNvCxnSpPr>
            <a:cxnSpLocks/>
          </p:cNvCxnSpPr>
          <p:nvPr/>
        </p:nvCxnSpPr>
        <p:spPr bwMode="auto">
          <a:xfrm>
            <a:off x="3629499" y="4404663"/>
            <a:ext cx="818885" cy="368329"/>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369019BF-600C-4452-BD7D-9A510890EB00}"/>
              </a:ext>
            </a:extLst>
          </p:cNvPr>
          <p:cNvSpPr txBox="1">
            <a:spLocks/>
          </p:cNvSpPr>
          <p:nvPr/>
        </p:nvSpPr>
        <p:spPr bwMode="auto">
          <a:xfrm>
            <a:off x="5695580" y="4565012"/>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1 m3/day</a:t>
            </a:r>
          </a:p>
        </p:txBody>
      </p:sp>
      <p:sp>
        <p:nvSpPr>
          <p:cNvPr id="32" name="Title 1">
            <a:extLst>
              <a:ext uri="{FF2B5EF4-FFF2-40B4-BE49-F238E27FC236}">
                <a16:creationId xmlns:a16="http://schemas.microsoft.com/office/drawing/2014/main" id="{957C3A23-E4DE-4868-9CB1-B511DD4CDB15}"/>
              </a:ext>
            </a:extLst>
          </p:cNvPr>
          <p:cNvSpPr txBox="1">
            <a:spLocks/>
          </p:cNvSpPr>
          <p:nvPr/>
        </p:nvSpPr>
        <p:spPr bwMode="auto">
          <a:xfrm>
            <a:off x="3798521" y="4123017"/>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0.5 m3/day</a:t>
            </a:r>
          </a:p>
        </p:txBody>
      </p:sp>
      <p:sp>
        <p:nvSpPr>
          <p:cNvPr id="33" name="Title 1">
            <a:extLst>
              <a:ext uri="{FF2B5EF4-FFF2-40B4-BE49-F238E27FC236}">
                <a16:creationId xmlns:a16="http://schemas.microsoft.com/office/drawing/2014/main" id="{8DE8EE2B-6C8B-462C-A5A7-C5BAAF8EABC5}"/>
              </a:ext>
            </a:extLst>
          </p:cNvPr>
          <p:cNvSpPr txBox="1">
            <a:spLocks/>
          </p:cNvSpPr>
          <p:nvPr/>
        </p:nvSpPr>
        <p:spPr bwMode="auto">
          <a:xfrm>
            <a:off x="3671116" y="5345881"/>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0.5 m3/day</a:t>
            </a:r>
          </a:p>
        </p:txBody>
      </p:sp>
    </p:spTree>
    <p:extLst>
      <p:ext uri="{BB962C8B-B14F-4D97-AF65-F5344CB8AC3E}">
        <p14:creationId xmlns:p14="http://schemas.microsoft.com/office/powerpoint/2010/main" val="28761632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Equation Solved by GoldSim</a:t>
            </a:r>
          </a:p>
        </p:txBody>
      </p:sp>
      <p:sp>
        <p:nvSpPr>
          <p:cNvPr id="11" name="Footer Placeholder 3"/>
          <p:cNvSpPr>
            <a:spLocks noGrp="1"/>
          </p:cNvSpPr>
          <p:nvPr>
            <p:ph type="ftr" sz="quarter" idx="11"/>
          </p:nvPr>
        </p:nvSpPr>
        <p:spPr/>
        <p:txBody>
          <a:bodyPr/>
          <a:lstStyle/>
          <a:p>
            <a:r>
              <a:rPr lang="en-US" dirty="0"/>
              <a:t>© GoldSim Technology Group LLC, 2019</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82EE80-B51E-4AD3-8157-0E36372FFB14}"/>
                  </a:ext>
                </a:extLst>
              </p:cNvPr>
              <p:cNvSpPr txBox="1"/>
              <p:nvPr/>
            </p:nvSpPr>
            <p:spPr>
              <a:xfrm>
                <a:off x="1553182" y="2551227"/>
                <a:ext cx="4964350" cy="540917"/>
              </a:xfrm>
              <a:prstGeom prst="rect">
                <a:avLst/>
              </a:prstGeom>
              <a:noFill/>
            </p:spPr>
            <p:txBody>
              <a:bodyPr wrap="square" lIns="0" tIns="0" rIns="0" bIns="0"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𝑡𝑎𝑛𝑘</m:t>
                            </m:r>
                          </m:sub>
                        </m:sSub>
                      </m:num>
                      <m:den>
                        <m:r>
                          <a:rPr lang="en-US" sz="2400" b="0" i="1" smtClean="0">
                            <a:latin typeface="Cambria Math" panose="02040503050406030204" pitchFamily="18" charset="0"/>
                          </a:rPr>
                          <m:t>𝑑𝑡</m:t>
                        </m:r>
                      </m:den>
                    </m:f>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i="1">
                            <a:latin typeface="Cambria Math" panose="02040503050406030204" pitchFamily="18" charset="0"/>
                          </a:rPr>
                          <m:t>1</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oMath>
                </a14:m>
                <a:r>
                  <a:rPr lang="en-US" dirty="0"/>
                  <a:t> + </a:t>
                </a:r>
                <a14:m>
                  <m:oMath xmlns:m="http://schemas.openxmlformats.org/officeDocument/2006/math">
                    <m:sSub>
                      <m:sSubPr>
                        <m:ctrlPr>
                          <a:rPr lang="en-US" sz="2400" i="1">
                            <a:solidFill>
                              <a:srgbClr val="1E1E1E"/>
                            </a:solidFill>
                            <a:latin typeface="Cambria Math" panose="02040503050406030204" pitchFamily="18" charset="0"/>
                          </a:rPr>
                        </m:ctrlPr>
                      </m:sSubPr>
                      <m:e>
                        <m:r>
                          <a:rPr lang="en-US" sz="2400" i="1">
                            <a:solidFill>
                              <a:srgbClr val="1E1E1E"/>
                            </a:solidFill>
                            <a:latin typeface="Cambria Math" panose="02040503050406030204" pitchFamily="18" charset="0"/>
                          </a:rPr>
                          <m:t>𝑄</m:t>
                        </m:r>
                      </m:e>
                      <m:sub>
                        <m:r>
                          <a:rPr lang="en-US" sz="2400" b="0" i="1" smtClean="0">
                            <a:solidFill>
                              <a:srgbClr val="1E1E1E"/>
                            </a:solidFill>
                            <a:latin typeface="Cambria Math" panose="02040503050406030204" pitchFamily="18" charset="0"/>
                          </a:rPr>
                          <m:t>2</m:t>
                        </m:r>
                      </m:sub>
                    </m:sSub>
                    <m:sSub>
                      <m:sSubPr>
                        <m:ctrlPr>
                          <a:rPr lang="en-US" sz="2400" i="1">
                            <a:solidFill>
                              <a:srgbClr val="1E1E1E"/>
                            </a:solidFill>
                            <a:latin typeface="Cambria Math" panose="02040503050406030204" pitchFamily="18" charset="0"/>
                          </a:rPr>
                        </m:ctrlPr>
                      </m:sSubPr>
                      <m:e>
                        <m:r>
                          <a:rPr lang="en-US" sz="2400" i="1">
                            <a:solidFill>
                              <a:srgbClr val="1E1E1E"/>
                            </a:solidFill>
                            <a:latin typeface="Cambria Math" panose="02040503050406030204" pitchFamily="18" charset="0"/>
                          </a:rPr>
                          <m:t>𝐶</m:t>
                        </m:r>
                      </m:e>
                      <m:sub>
                        <m:r>
                          <a:rPr lang="en-US" sz="2400" b="0" i="1" smtClean="0">
                            <a:solidFill>
                              <a:srgbClr val="1E1E1E"/>
                            </a:solidFill>
                            <a:latin typeface="Cambria Math" panose="02040503050406030204" pitchFamily="18" charset="0"/>
                          </a:rPr>
                          <m:t>2</m:t>
                        </m:r>
                      </m:sub>
                    </m:sSub>
                  </m:oMath>
                </a14:m>
                <a:r>
                  <a:rPr lang="en-US"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𝑡𝑎𝑛𝑘</m:t>
                        </m:r>
                      </m:sub>
                    </m:sSub>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𝑡𝑎𝑛𝑘</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𝑡𝑎𝑛𝑘</m:t>
                            </m:r>
                          </m:sub>
                        </m:sSub>
                      </m:den>
                    </m:f>
                  </m:oMath>
                </a14:m>
                <a:endParaRPr lang="en-US" dirty="0"/>
              </a:p>
            </p:txBody>
          </p:sp>
        </mc:Choice>
        <mc:Fallback xmlns="">
          <p:sp>
            <p:nvSpPr>
              <p:cNvPr id="13" name="TextBox 12">
                <a:extLst>
                  <a:ext uri="{FF2B5EF4-FFF2-40B4-BE49-F238E27FC236}">
                    <a16:creationId xmlns:a16="http://schemas.microsoft.com/office/drawing/2014/main" id="{F082EE80-B51E-4AD3-8157-0E36372FFB14}"/>
                  </a:ext>
                </a:extLst>
              </p:cNvPr>
              <p:cNvSpPr txBox="1">
                <a:spLocks noRot="1" noChangeAspect="1" noMove="1" noResize="1" noEditPoints="1" noAdjustHandles="1" noChangeArrowheads="1" noChangeShapeType="1" noTextEdit="1"/>
              </p:cNvSpPr>
              <p:nvPr/>
            </p:nvSpPr>
            <p:spPr>
              <a:xfrm>
                <a:off x="1553182" y="2551227"/>
                <a:ext cx="4964350" cy="540917"/>
              </a:xfrm>
              <a:prstGeom prst="rect">
                <a:avLst/>
              </a:prstGeom>
              <a:blipFill>
                <a:blip r:embed="rId2"/>
                <a:stretch>
                  <a:fillRect l="-123" b="-2273"/>
                </a:stretch>
              </a:blipFill>
            </p:spPr>
            <p:txBody>
              <a:bodyPr/>
              <a:lstStyle/>
              <a:p>
                <a:r>
                  <a:rPr lang="en-US">
                    <a:noFill/>
                  </a:rPr>
                  <a:t> </a:t>
                </a:r>
              </a:p>
            </p:txBody>
          </p:sp>
        </mc:Fallback>
      </mc:AlternateContent>
    </p:spTree>
    <p:extLst>
      <p:ext uri="{BB962C8B-B14F-4D97-AF65-F5344CB8AC3E}">
        <p14:creationId xmlns:p14="http://schemas.microsoft.com/office/powerpoint/2010/main" val="7765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US" altLang="en-US" dirty="0"/>
              <a:t>Modeling Treatment</a:t>
            </a:r>
          </a:p>
        </p:txBody>
      </p:sp>
      <p:sp>
        <p:nvSpPr>
          <p:cNvPr id="46083" name="Rectangle 3"/>
          <p:cNvSpPr>
            <a:spLocks noGrp="1" noChangeArrowheads="1"/>
          </p:cNvSpPr>
          <p:nvPr>
            <p:ph type="body" idx="1"/>
          </p:nvPr>
        </p:nvSpPr>
        <p:spPr>
          <a:xfrm>
            <a:off x="822959" y="1143000"/>
            <a:ext cx="7543801" cy="5016640"/>
          </a:xfrm>
          <a:noFill/>
        </p:spPr>
        <p:txBody>
          <a:bodyPr>
            <a:normAutofit/>
          </a:bodyPr>
          <a:lstStyle/>
          <a:p>
            <a:r>
              <a:rPr lang="en-US" altLang="en-US" dirty="0"/>
              <a:t>We would like to treat the water entering the mixing tank</a:t>
            </a:r>
          </a:p>
          <a:p>
            <a:r>
              <a:rPr lang="en-US" altLang="en-US" dirty="0"/>
              <a:t>GoldSim provides two simple ways to model treatment:</a:t>
            </a:r>
          </a:p>
          <a:p>
            <a:pPr lvl="1"/>
            <a:r>
              <a:rPr lang="en-US" altLang="en-US" dirty="0">
                <a:solidFill>
                  <a:schemeClr val="tx1"/>
                </a:solidFill>
              </a:rPr>
              <a:t>Approach #1: Define a </a:t>
            </a:r>
            <a:r>
              <a:rPr lang="en-US" altLang="en-US" dirty="0">
                <a:solidFill>
                  <a:srgbClr val="FF0000"/>
                </a:solidFill>
              </a:rPr>
              <a:t>treatment efficiency</a:t>
            </a:r>
            <a:r>
              <a:rPr lang="en-US" altLang="en-US" dirty="0">
                <a:solidFill>
                  <a:schemeClr val="tx1"/>
                </a:solidFill>
              </a:rPr>
              <a:t>, that represents the fraction of </a:t>
            </a:r>
            <a:r>
              <a:rPr lang="en-US" altLang="en-US" dirty="0">
                <a:solidFill>
                  <a:srgbClr val="FF0000"/>
                </a:solidFill>
              </a:rPr>
              <a:t>incoming mass </a:t>
            </a:r>
            <a:r>
              <a:rPr lang="en-US" altLang="en-US" dirty="0">
                <a:solidFill>
                  <a:schemeClr val="tx1"/>
                </a:solidFill>
              </a:rPr>
              <a:t>that is removed from system.</a:t>
            </a:r>
          </a:p>
          <a:p>
            <a:pPr lvl="1"/>
            <a:r>
              <a:rPr lang="en-US" altLang="en-US" dirty="0">
                <a:solidFill>
                  <a:schemeClr val="tx1"/>
                </a:solidFill>
              </a:rPr>
              <a:t>Approach #2: Define </a:t>
            </a:r>
            <a:r>
              <a:rPr lang="en-US" altLang="en-US" dirty="0">
                <a:solidFill>
                  <a:srgbClr val="FF0000"/>
                </a:solidFill>
              </a:rPr>
              <a:t>solubilities</a:t>
            </a:r>
            <a:r>
              <a:rPr lang="en-US" altLang="en-US" dirty="0">
                <a:solidFill>
                  <a:schemeClr val="tx1"/>
                </a:solidFill>
              </a:rPr>
              <a:t> for species in the treatment tank, and </a:t>
            </a:r>
            <a:r>
              <a:rPr lang="en-US" altLang="en-US" dirty="0">
                <a:solidFill>
                  <a:srgbClr val="FF0000"/>
                </a:solidFill>
              </a:rPr>
              <a:t>remove all precipitated mass</a:t>
            </a:r>
            <a:r>
              <a:rPr lang="en-US" altLang="en-US" dirty="0">
                <a:solidFill>
                  <a:schemeClr val="tx1"/>
                </a:solidFill>
              </a:rPr>
              <a:t> from the system. </a:t>
            </a:r>
          </a:p>
          <a:p>
            <a:r>
              <a:rPr lang="en-US" altLang="en-US" dirty="0">
                <a:solidFill>
                  <a:schemeClr val="tx1"/>
                </a:solidFill>
              </a:rPr>
              <a:t>There is also a much more complex (and potentially much more realistic) way to model treatment:</a:t>
            </a:r>
          </a:p>
          <a:p>
            <a:pPr lvl="1"/>
            <a:r>
              <a:rPr lang="en-US" dirty="0"/>
              <a:t>Approach #3: Integrate chemical processes directly using theoretical equilibrium and empirical relationships developed by methods outside of GoldSim (e.g., PHREEQC). </a:t>
            </a:r>
          </a:p>
          <a:p>
            <a:r>
              <a:rPr lang="en-US" dirty="0"/>
              <a:t>We will point to some examples of Approach #3 in our Model Library, but will not discuss in any detail today.  Instead we will focus on Approaches #1 and #2.  These are simple approaches that can be appropriate in many instances.</a:t>
            </a:r>
          </a:p>
        </p:txBody>
      </p:sp>
      <p:sp>
        <p:nvSpPr>
          <p:cNvPr id="4" name="Footer Placeholder 3">
            <a:extLst>
              <a:ext uri="{FF2B5EF4-FFF2-40B4-BE49-F238E27FC236}">
                <a16:creationId xmlns:a16="http://schemas.microsoft.com/office/drawing/2014/main" id="{CC519F56-4661-46E2-ACD4-B1B7B763A4DE}"/>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spTree>
    <p:extLst>
      <p:ext uri="{BB962C8B-B14F-4D97-AF65-F5344CB8AC3E}">
        <p14:creationId xmlns:p14="http://schemas.microsoft.com/office/powerpoint/2010/main" val="2897269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4" end="4"/>
                                            </p:txEl>
                                          </p:spTgt>
                                        </p:tgtEl>
                                        <p:attrNameLst>
                                          <p:attrName>style.visibility</p:attrName>
                                        </p:attrNameLst>
                                      </p:cBhvr>
                                      <p:to>
                                        <p:strVal val="visible"/>
                                      </p:to>
                                    </p:set>
                                    <p:animEffect transition="in" filter="fade">
                                      <p:cBhvr>
                                        <p:cTn id="7" dur="500"/>
                                        <p:tgtEl>
                                          <p:spTgt spid="4608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3">
                                            <p:txEl>
                                              <p:pRg st="5" end="5"/>
                                            </p:txEl>
                                          </p:spTgt>
                                        </p:tgtEl>
                                        <p:attrNameLst>
                                          <p:attrName>style.visibility</p:attrName>
                                        </p:attrNameLst>
                                      </p:cBhvr>
                                      <p:to>
                                        <p:strVal val="visible"/>
                                      </p:to>
                                    </p:set>
                                    <p:animEffect transition="in" filter="fade">
                                      <p:cBhvr>
                                        <p:cTn id="10" dur="500"/>
                                        <p:tgtEl>
                                          <p:spTgt spid="4608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3">
                                            <p:txEl>
                                              <p:pRg st="6" end="6"/>
                                            </p:txEl>
                                          </p:spTgt>
                                        </p:tgtEl>
                                        <p:attrNameLst>
                                          <p:attrName>style.visibility</p:attrName>
                                        </p:attrNameLst>
                                      </p:cBhvr>
                                      <p:to>
                                        <p:strVal val="visible"/>
                                      </p:to>
                                    </p:set>
                                    <p:animEffect transition="in" filter="fade">
                                      <p:cBhvr>
                                        <p:cTn id="13"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2960" y="304800"/>
            <a:ext cx="7543800" cy="838200"/>
          </a:xfrm>
        </p:spPr>
        <p:txBody>
          <a:bodyPr>
            <a:normAutofit fontScale="90000"/>
          </a:bodyPr>
          <a:lstStyle/>
          <a:p>
            <a:pPr algn="ctr"/>
            <a:r>
              <a:rPr lang="en-US" altLang="en-US" dirty="0"/>
              <a:t>Approach #1: Defining Treatment Efficiencies </a:t>
            </a:r>
          </a:p>
        </p:txBody>
      </p:sp>
      <p:sp>
        <p:nvSpPr>
          <p:cNvPr id="46083" name="Rectangle 3"/>
          <p:cNvSpPr>
            <a:spLocks noGrp="1" noChangeArrowheads="1"/>
          </p:cNvSpPr>
          <p:nvPr>
            <p:ph type="body" idx="1"/>
          </p:nvPr>
        </p:nvSpPr>
        <p:spPr>
          <a:xfrm>
            <a:off x="626036" y="1143000"/>
            <a:ext cx="7543801" cy="681778"/>
          </a:xfrm>
          <a:noFill/>
        </p:spPr>
        <p:txBody>
          <a:bodyPr/>
          <a:lstStyle/>
          <a:p>
            <a:pPr marL="0" indent="0">
              <a:buNone/>
            </a:pPr>
            <a:r>
              <a:rPr lang="en-US" altLang="en-US" dirty="0">
                <a:solidFill>
                  <a:schemeClr val="tx1"/>
                </a:solidFill>
              </a:rPr>
              <a:t>Define a </a:t>
            </a:r>
            <a:r>
              <a:rPr lang="en-US" altLang="en-US" dirty="0">
                <a:solidFill>
                  <a:srgbClr val="FF0000"/>
                </a:solidFill>
              </a:rPr>
              <a:t>treatment efficiency</a:t>
            </a:r>
            <a:r>
              <a:rPr lang="en-US" altLang="en-US" dirty="0">
                <a:solidFill>
                  <a:schemeClr val="tx1"/>
                </a:solidFill>
              </a:rPr>
              <a:t>, that represents the fraction of </a:t>
            </a:r>
            <a:r>
              <a:rPr lang="en-US" altLang="en-US" dirty="0">
                <a:solidFill>
                  <a:srgbClr val="FF0000"/>
                </a:solidFill>
              </a:rPr>
              <a:t>incoming mass </a:t>
            </a:r>
            <a:r>
              <a:rPr lang="en-US" altLang="en-US" dirty="0">
                <a:solidFill>
                  <a:schemeClr val="tx1"/>
                </a:solidFill>
              </a:rPr>
              <a:t>that is removed from system</a:t>
            </a:r>
          </a:p>
          <a:p>
            <a:endParaRPr lang="en-US" altLang="en-US" dirty="0">
              <a:solidFill>
                <a:schemeClr val="tx1"/>
              </a:solidFill>
            </a:endParaRPr>
          </a:p>
        </p:txBody>
      </p:sp>
      <p:sp>
        <p:nvSpPr>
          <p:cNvPr id="4" name="Footer Placeholder 3">
            <a:extLst>
              <a:ext uri="{FF2B5EF4-FFF2-40B4-BE49-F238E27FC236}">
                <a16:creationId xmlns:a16="http://schemas.microsoft.com/office/drawing/2014/main" id="{CC519F56-4661-46E2-ACD4-B1B7B763A4DE}"/>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sp>
        <p:nvSpPr>
          <p:cNvPr id="9" name="TextBox 8">
            <a:extLst>
              <a:ext uri="{FF2B5EF4-FFF2-40B4-BE49-F238E27FC236}">
                <a16:creationId xmlns:a16="http://schemas.microsoft.com/office/drawing/2014/main" id="{74B64436-54E6-4043-BCD4-8835D47FB9A5}"/>
              </a:ext>
            </a:extLst>
          </p:cNvPr>
          <p:cNvSpPr txBox="1"/>
          <p:nvPr/>
        </p:nvSpPr>
        <p:spPr>
          <a:xfrm>
            <a:off x="1812430" y="5715000"/>
            <a:ext cx="5010399" cy="646331"/>
          </a:xfrm>
          <a:prstGeom prst="rect">
            <a:avLst/>
          </a:prstGeom>
          <a:noFill/>
        </p:spPr>
        <p:txBody>
          <a:bodyPr wrap="square" rtlCol="0">
            <a:spAutoFit/>
          </a:bodyPr>
          <a:lstStyle/>
          <a:p>
            <a:r>
              <a:rPr lang="en-US" altLang="en-US" dirty="0"/>
              <a:t>Mass Removal Rate = Mass Inflow Rate * Fraction</a:t>
            </a:r>
          </a:p>
          <a:p>
            <a:endParaRPr lang="en-US" dirty="0"/>
          </a:p>
        </p:txBody>
      </p:sp>
      <p:sp>
        <p:nvSpPr>
          <p:cNvPr id="10" name="Oval 9">
            <a:extLst>
              <a:ext uri="{FF2B5EF4-FFF2-40B4-BE49-F238E27FC236}">
                <a16:creationId xmlns:a16="http://schemas.microsoft.com/office/drawing/2014/main" id="{50145C32-6112-437D-A8BA-9CF697FFA872}"/>
              </a:ext>
            </a:extLst>
          </p:cNvPr>
          <p:cNvSpPr/>
          <p:nvPr/>
        </p:nvSpPr>
        <p:spPr bwMode="auto">
          <a:xfrm>
            <a:off x="1176641" y="3687906"/>
            <a:ext cx="1295527" cy="1240679"/>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Upstream System 2</a:t>
            </a:r>
          </a:p>
        </p:txBody>
      </p:sp>
      <p:sp>
        <p:nvSpPr>
          <p:cNvPr id="11" name="Oval 10">
            <a:extLst>
              <a:ext uri="{FF2B5EF4-FFF2-40B4-BE49-F238E27FC236}">
                <a16:creationId xmlns:a16="http://schemas.microsoft.com/office/drawing/2014/main" id="{6D4E4FEA-7F11-496C-A3F4-C53C211282E0}"/>
              </a:ext>
            </a:extLst>
          </p:cNvPr>
          <p:cNvSpPr/>
          <p:nvPr/>
        </p:nvSpPr>
        <p:spPr bwMode="auto">
          <a:xfrm>
            <a:off x="3406877" y="3069054"/>
            <a:ext cx="1335926" cy="1328650"/>
          </a:xfrm>
          <a:prstGeom prst="ellipse">
            <a:avLst/>
          </a:prstGeom>
          <a:solidFill>
            <a:srgbClr val="FFFF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Treatment Tank</a:t>
            </a:r>
          </a:p>
        </p:txBody>
      </p:sp>
      <p:cxnSp>
        <p:nvCxnSpPr>
          <p:cNvPr id="12" name="Straight Arrow Connector 11">
            <a:extLst>
              <a:ext uri="{FF2B5EF4-FFF2-40B4-BE49-F238E27FC236}">
                <a16:creationId xmlns:a16="http://schemas.microsoft.com/office/drawing/2014/main" id="{5CE9B048-7F3F-4116-98B1-DC150A82D83C}"/>
              </a:ext>
            </a:extLst>
          </p:cNvPr>
          <p:cNvCxnSpPr>
            <a:cxnSpLocks/>
          </p:cNvCxnSpPr>
          <p:nvPr/>
        </p:nvCxnSpPr>
        <p:spPr bwMode="auto">
          <a:xfrm flipV="1">
            <a:off x="2549173" y="3869325"/>
            <a:ext cx="840413" cy="256212"/>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177C0D59-CCB5-41F3-B0F0-C9ECB4169980}"/>
              </a:ext>
            </a:extLst>
          </p:cNvPr>
          <p:cNvCxnSpPr>
            <a:cxnSpLocks/>
          </p:cNvCxnSpPr>
          <p:nvPr/>
        </p:nvCxnSpPr>
        <p:spPr bwMode="auto">
          <a:xfrm>
            <a:off x="4742803" y="3985015"/>
            <a:ext cx="922926" cy="440621"/>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9D8F04BA-E759-4048-9206-CB326DF0A6AA}"/>
              </a:ext>
            </a:extLst>
          </p:cNvPr>
          <p:cNvSpPr/>
          <p:nvPr/>
        </p:nvSpPr>
        <p:spPr bwMode="auto">
          <a:xfrm>
            <a:off x="5665729" y="3899253"/>
            <a:ext cx="1581968" cy="150238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Downstream System</a:t>
            </a:r>
          </a:p>
        </p:txBody>
      </p:sp>
      <p:sp>
        <p:nvSpPr>
          <p:cNvPr id="15" name="Oval 14">
            <a:extLst>
              <a:ext uri="{FF2B5EF4-FFF2-40B4-BE49-F238E27FC236}">
                <a16:creationId xmlns:a16="http://schemas.microsoft.com/office/drawing/2014/main" id="{42495FF9-9AF5-479D-B6C8-A961023F7BD6}"/>
              </a:ext>
            </a:extLst>
          </p:cNvPr>
          <p:cNvSpPr/>
          <p:nvPr/>
        </p:nvSpPr>
        <p:spPr bwMode="auto">
          <a:xfrm>
            <a:off x="1176641" y="2254653"/>
            <a:ext cx="1372532" cy="1328650"/>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Upstream</a:t>
            </a:r>
            <a:r>
              <a:rPr lang="en-US" sz="1400" dirty="0">
                <a:latin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rPr>
              <a:t>System 1</a:t>
            </a:r>
          </a:p>
        </p:txBody>
      </p:sp>
      <p:cxnSp>
        <p:nvCxnSpPr>
          <p:cNvPr id="16" name="Straight Arrow Connector 15">
            <a:extLst>
              <a:ext uri="{FF2B5EF4-FFF2-40B4-BE49-F238E27FC236}">
                <a16:creationId xmlns:a16="http://schemas.microsoft.com/office/drawing/2014/main" id="{C44124F0-4D5A-4392-9414-BF1BBDA4563C}"/>
              </a:ext>
            </a:extLst>
          </p:cNvPr>
          <p:cNvCxnSpPr>
            <a:cxnSpLocks/>
          </p:cNvCxnSpPr>
          <p:nvPr/>
        </p:nvCxnSpPr>
        <p:spPr bwMode="auto">
          <a:xfrm>
            <a:off x="2647686" y="3043797"/>
            <a:ext cx="818885" cy="368329"/>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itle 1">
            <a:extLst>
              <a:ext uri="{FF2B5EF4-FFF2-40B4-BE49-F238E27FC236}">
                <a16:creationId xmlns:a16="http://schemas.microsoft.com/office/drawing/2014/main" id="{CA12DEA5-3E11-4FBF-9140-39108741EBD7}"/>
              </a:ext>
            </a:extLst>
          </p:cNvPr>
          <p:cNvSpPr txBox="1">
            <a:spLocks/>
          </p:cNvSpPr>
          <p:nvPr/>
        </p:nvSpPr>
        <p:spPr bwMode="auto">
          <a:xfrm>
            <a:off x="4899090" y="3022424"/>
            <a:ext cx="20389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(X + Y) * Treatment Efficiency</a:t>
            </a:r>
          </a:p>
        </p:txBody>
      </p:sp>
      <p:sp>
        <p:nvSpPr>
          <p:cNvPr id="18" name="Title 1">
            <a:extLst>
              <a:ext uri="{FF2B5EF4-FFF2-40B4-BE49-F238E27FC236}">
                <a16:creationId xmlns:a16="http://schemas.microsoft.com/office/drawing/2014/main" id="{D11E94E5-FDC7-4962-B900-08F01D51F452}"/>
              </a:ext>
            </a:extLst>
          </p:cNvPr>
          <p:cNvSpPr txBox="1">
            <a:spLocks/>
          </p:cNvSpPr>
          <p:nvPr/>
        </p:nvSpPr>
        <p:spPr bwMode="auto">
          <a:xfrm>
            <a:off x="2764639" y="2764628"/>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X g/day</a:t>
            </a:r>
          </a:p>
        </p:txBody>
      </p:sp>
      <p:sp>
        <p:nvSpPr>
          <p:cNvPr id="19" name="Title 1">
            <a:extLst>
              <a:ext uri="{FF2B5EF4-FFF2-40B4-BE49-F238E27FC236}">
                <a16:creationId xmlns:a16="http://schemas.microsoft.com/office/drawing/2014/main" id="{F8BD8A0A-A376-419B-9EA9-A694A32B19A3}"/>
              </a:ext>
            </a:extLst>
          </p:cNvPr>
          <p:cNvSpPr txBox="1">
            <a:spLocks/>
          </p:cNvSpPr>
          <p:nvPr/>
        </p:nvSpPr>
        <p:spPr bwMode="auto">
          <a:xfrm>
            <a:off x="2689303" y="3985015"/>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Y g/day</a:t>
            </a:r>
          </a:p>
        </p:txBody>
      </p:sp>
      <p:sp>
        <p:nvSpPr>
          <p:cNvPr id="20" name="Oval 19">
            <a:extLst>
              <a:ext uri="{FF2B5EF4-FFF2-40B4-BE49-F238E27FC236}">
                <a16:creationId xmlns:a16="http://schemas.microsoft.com/office/drawing/2014/main" id="{825C3588-E60F-45D4-99CC-824EE679DFB2}"/>
              </a:ext>
            </a:extLst>
          </p:cNvPr>
          <p:cNvSpPr/>
          <p:nvPr/>
        </p:nvSpPr>
        <p:spPr bwMode="auto">
          <a:xfrm>
            <a:off x="5733231" y="2029705"/>
            <a:ext cx="1019465" cy="1049575"/>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Mass Sink</a:t>
            </a:r>
          </a:p>
        </p:txBody>
      </p:sp>
      <p:cxnSp>
        <p:nvCxnSpPr>
          <p:cNvPr id="23" name="Straight Arrow Connector 22">
            <a:extLst>
              <a:ext uri="{FF2B5EF4-FFF2-40B4-BE49-F238E27FC236}">
                <a16:creationId xmlns:a16="http://schemas.microsoft.com/office/drawing/2014/main" id="{CFC4DD54-D0D8-4E95-AA6B-26BE3A769917}"/>
              </a:ext>
            </a:extLst>
          </p:cNvPr>
          <p:cNvCxnSpPr>
            <a:cxnSpLocks/>
          </p:cNvCxnSpPr>
          <p:nvPr/>
        </p:nvCxnSpPr>
        <p:spPr bwMode="auto">
          <a:xfrm flipV="1">
            <a:off x="4692563" y="2809094"/>
            <a:ext cx="984868" cy="465603"/>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405074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5751"/>
            <a:ext cx="7543800" cy="838200"/>
          </a:xfrm>
        </p:spPr>
        <p:txBody>
          <a:bodyPr>
            <a:normAutofit fontScale="90000"/>
          </a:bodyPr>
          <a:lstStyle/>
          <a:p>
            <a:pPr algn="ctr"/>
            <a:r>
              <a:rPr lang="en-US" dirty="0"/>
              <a:t>GoldSim and the Contaminant Transport Module</a:t>
            </a:r>
          </a:p>
        </p:txBody>
      </p:sp>
      <p:sp>
        <p:nvSpPr>
          <p:cNvPr id="3" name="Content Placeholder 2"/>
          <p:cNvSpPr>
            <a:spLocks noGrp="1"/>
          </p:cNvSpPr>
          <p:nvPr>
            <p:ph idx="1"/>
          </p:nvPr>
        </p:nvSpPr>
        <p:spPr>
          <a:xfrm>
            <a:off x="822959" y="1142999"/>
            <a:ext cx="7543801" cy="5019675"/>
          </a:xfrm>
        </p:spPr>
        <p:txBody>
          <a:bodyPr>
            <a:normAutofit fontScale="92500" lnSpcReduction="10000"/>
          </a:bodyPr>
          <a:lstStyle/>
          <a:p>
            <a:pPr lvl="1"/>
            <a:r>
              <a:rPr lang="en-US" sz="2400" dirty="0"/>
              <a:t>In order to simulate some kinds of complex systems, GoldSim has several specialized extension modules to facilitate simulation of some types of systems</a:t>
            </a:r>
          </a:p>
          <a:p>
            <a:pPr lvl="1"/>
            <a:r>
              <a:rPr lang="en-US" sz="2400" dirty="0"/>
              <a:t>The </a:t>
            </a:r>
            <a:r>
              <a:rPr lang="en-US" sz="2400" dirty="0">
                <a:solidFill>
                  <a:srgbClr val="FF0000"/>
                </a:solidFill>
              </a:rPr>
              <a:t>Contaminant Transport  (CT) Module </a:t>
            </a:r>
            <a:r>
              <a:rPr lang="en-US" sz="2400" dirty="0"/>
              <a:t>is a set of specialized tools that are added to GoldSim to support complex contaminant transport simulations</a:t>
            </a:r>
          </a:p>
          <a:p>
            <a:pPr lvl="1"/>
            <a:r>
              <a:rPr lang="en-US" sz="2400" dirty="0"/>
              <a:t>The CT Module is used to simulate the movement of mass (typically contaminants) through natural (and engineered) systems</a:t>
            </a:r>
          </a:p>
          <a:p>
            <a:pPr lvl="2"/>
            <a:r>
              <a:rPr lang="en-US" sz="2000" dirty="0"/>
              <a:t>Produces predictions of </a:t>
            </a:r>
            <a:r>
              <a:rPr lang="en-US" sz="2000" dirty="0">
                <a:solidFill>
                  <a:srgbClr val="FF0000"/>
                </a:solidFill>
              </a:rPr>
              <a:t>mass transport rates </a:t>
            </a:r>
            <a:r>
              <a:rPr lang="en-US" sz="2000" dirty="0"/>
              <a:t>at defined locations, </a:t>
            </a:r>
            <a:r>
              <a:rPr lang="en-US" sz="2000" dirty="0">
                <a:solidFill>
                  <a:srgbClr val="FF0000"/>
                </a:solidFill>
              </a:rPr>
              <a:t>concentrations</a:t>
            </a:r>
            <a:r>
              <a:rPr lang="en-US" sz="2000" dirty="0"/>
              <a:t> in specified environmental media (e.g., water, soil), and </a:t>
            </a:r>
            <a:r>
              <a:rPr lang="en-US" sz="2000" dirty="0">
                <a:solidFill>
                  <a:srgbClr val="FF0000"/>
                </a:solidFill>
              </a:rPr>
              <a:t>impacts</a:t>
            </a:r>
            <a:r>
              <a:rPr lang="en-US" sz="2000" dirty="0"/>
              <a:t> to defined human receptors (e.g., dose, health risk)</a:t>
            </a:r>
            <a:endParaRPr lang="en-US" sz="1600" dirty="0"/>
          </a:p>
          <a:p>
            <a:pPr lvl="2"/>
            <a:r>
              <a:rPr lang="en-US" sz="2000" dirty="0"/>
              <a:t>Processes that can be simulated include </a:t>
            </a:r>
            <a:r>
              <a:rPr lang="en-US" sz="2000" dirty="0">
                <a:solidFill>
                  <a:srgbClr val="FF0000"/>
                </a:solidFill>
              </a:rPr>
              <a:t>mixing</a:t>
            </a:r>
            <a:r>
              <a:rPr lang="en-US" sz="2000" dirty="0"/>
              <a:t>, </a:t>
            </a:r>
            <a:r>
              <a:rPr lang="en-US" sz="2000" dirty="0">
                <a:solidFill>
                  <a:srgbClr val="FF0000"/>
                </a:solidFill>
              </a:rPr>
              <a:t>solubility</a:t>
            </a:r>
            <a:r>
              <a:rPr lang="en-US" sz="2000" dirty="0"/>
              <a:t> constraints, </a:t>
            </a:r>
            <a:r>
              <a:rPr lang="en-US" sz="2000" dirty="0">
                <a:solidFill>
                  <a:srgbClr val="FF0000"/>
                </a:solidFill>
              </a:rPr>
              <a:t>sorption</a:t>
            </a:r>
            <a:r>
              <a:rPr lang="en-US" sz="2000" dirty="0"/>
              <a:t>, </a:t>
            </a:r>
            <a:r>
              <a:rPr lang="en-US" sz="2000" dirty="0">
                <a:solidFill>
                  <a:srgbClr val="FF0000"/>
                </a:solidFill>
              </a:rPr>
              <a:t>advection</a:t>
            </a:r>
            <a:r>
              <a:rPr lang="en-US" sz="2000" dirty="0"/>
              <a:t>, </a:t>
            </a:r>
            <a:r>
              <a:rPr lang="en-US" sz="2000" dirty="0">
                <a:solidFill>
                  <a:srgbClr val="FF0000"/>
                </a:solidFill>
              </a:rPr>
              <a:t>dispersion</a:t>
            </a:r>
            <a:r>
              <a:rPr lang="en-US" sz="2000" dirty="0"/>
              <a:t>, </a:t>
            </a:r>
            <a:r>
              <a:rPr lang="en-US" sz="2000" dirty="0">
                <a:solidFill>
                  <a:srgbClr val="FF0000"/>
                </a:solidFill>
              </a:rPr>
              <a:t>diffusion</a:t>
            </a:r>
            <a:r>
              <a:rPr lang="en-US" sz="2000" dirty="0"/>
              <a:t>, and chemical </a:t>
            </a:r>
            <a:r>
              <a:rPr lang="en-US" sz="2000" dirty="0">
                <a:solidFill>
                  <a:srgbClr val="FF0000"/>
                </a:solidFill>
              </a:rPr>
              <a:t>reactions</a:t>
            </a:r>
            <a:r>
              <a:rPr lang="en-US" sz="2000" dirty="0"/>
              <a:t> and radioactive </a:t>
            </a:r>
            <a:r>
              <a:rPr lang="en-US" sz="2000" dirty="0">
                <a:solidFill>
                  <a:srgbClr val="FF0000"/>
                </a:solidFill>
              </a:rPr>
              <a:t>decay and ingrowth</a:t>
            </a:r>
          </a:p>
          <a:p>
            <a:pPr lvl="1"/>
            <a:r>
              <a:rPr lang="en-US" sz="2400" dirty="0">
                <a:solidFill>
                  <a:srgbClr val="00B0F0"/>
                </a:solidFill>
              </a:rPr>
              <a:t>In this webinar, a basic understanding of the CT Module is assumed (but we will provide a very quick review)</a:t>
            </a:r>
          </a:p>
          <a:p>
            <a:pPr lvl="2"/>
            <a:endParaRPr lang="en-US" sz="2000" dirty="0"/>
          </a:p>
        </p:txBody>
      </p:sp>
      <p:sp>
        <p:nvSpPr>
          <p:cNvPr id="6" name="Footer Placeholder 3"/>
          <p:cNvSpPr>
            <a:spLocks noGrp="1"/>
          </p:cNvSpPr>
          <p:nvPr>
            <p:ph type="ftr" sz="quarter" idx="11"/>
          </p:nvPr>
        </p:nvSpPr>
        <p:spPr/>
        <p:txBody>
          <a:bodyPr/>
          <a:lstStyle/>
          <a:p>
            <a:r>
              <a:rPr lang="en-US" dirty="0"/>
              <a:t>© GoldSim Technology Group LLC, 2019</a:t>
            </a:r>
          </a:p>
        </p:txBody>
      </p:sp>
    </p:spTree>
    <p:extLst>
      <p:ext uri="{BB962C8B-B14F-4D97-AF65-F5344CB8AC3E}">
        <p14:creationId xmlns:p14="http://schemas.microsoft.com/office/powerpoint/2010/main" val="32805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DC1DA3-0E60-40A1-AEC9-649591C37492}"/>
              </a:ext>
            </a:extLst>
          </p:cNvPr>
          <p:cNvSpPr/>
          <p:nvPr/>
        </p:nvSpPr>
        <p:spPr>
          <a:xfrm>
            <a:off x="194924" y="2924070"/>
            <a:ext cx="4851163" cy="27669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title"/>
          </p:nvPr>
        </p:nvSpPr>
        <p:spPr>
          <a:xfrm>
            <a:off x="822960" y="304800"/>
            <a:ext cx="7543800" cy="838200"/>
          </a:xfrm>
        </p:spPr>
        <p:txBody>
          <a:bodyPr>
            <a:normAutofit fontScale="90000"/>
          </a:bodyPr>
          <a:lstStyle/>
          <a:p>
            <a:pPr algn="ctr"/>
            <a:r>
              <a:rPr lang="en-US" altLang="en-US" dirty="0"/>
              <a:t>Approach #1: Defining Treatment Efficiencies </a:t>
            </a:r>
          </a:p>
        </p:txBody>
      </p:sp>
      <p:sp>
        <p:nvSpPr>
          <p:cNvPr id="46083" name="Rectangle 3"/>
          <p:cNvSpPr>
            <a:spLocks noGrp="1" noChangeArrowheads="1"/>
          </p:cNvSpPr>
          <p:nvPr>
            <p:ph type="body" idx="1"/>
          </p:nvPr>
        </p:nvSpPr>
        <p:spPr>
          <a:xfrm>
            <a:off x="626036" y="1143000"/>
            <a:ext cx="7543801" cy="1483468"/>
          </a:xfrm>
          <a:noFill/>
        </p:spPr>
        <p:txBody>
          <a:bodyPr/>
          <a:lstStyle/>
          <a:p>
            <a:pPr marL="0" indent="0">
              <a:buNone/>
            </a:pPr>
            <a:r>
              <a:rPr lang="en-US" altLang="en-US" dirty="0">
                <a:solidFill>
                  <a:schemeClr val="tx1"/>
                </a:solidFill>
              </a:rPr>
              <a:t>Define two different outflows from the tank:</a:t>
            </a:r>
          </a:p>
          <a:p>
            <a:pPr marL="749808" lvl="1" indent="-457200">
              <a:buFont typeface="+mj-lt"/>
              <a:buAutoNum type="alphaLcParenR"/>
            </a:pPr>
            <a:r>
              <a:rPr lang="en-US" altLang="en-US" dirty="0">
                <a:solidFill>
                  <a:schemeClr val="tx1"/>
                </a:solidFill>
              </a:rPr>
              <a:t>Existing outflow that represents treated water leaving tank</a:t>
            </a:r>
          </a:p>
          <a:p>
            <a:pPr marL="749808" lvl="1" indent="-457200">
              <a:buFont typeface="+mj-lt"/>
              <a:buAutoNum type="alphaLcParenR"/>
            </a:pPr>
            <a:r>
              <a:rPr lang="en-US" altLang="en-US" dirty="0">
                <a:solidFill>
                  <a:schemeClr val="tx1"/>
                </a:solidFill>
              </a:rPr>
              <a:t>New outflow that represents the treatment process</a:t>
            </a:r>
          </a:p>
          <a:p>
            <a:pPr marL="1115568" lvl="3" indent="-457200"/>
            <a:r>
              <a:rPr lang="en-US" altLang="en-US" sz="1600" dirty="0">
                <a:solidFill>
                  <a:schemeClr val="tx1"/>
                </a:solidFill>
              </a:rPr>
              <a:t>Defined by specifying “</a:t>
            </a:r>
            <a:r>
              <a:rPr lang="en-US" altLang="en-US" sz="1600" dirty="0" err="1">
                <a:solidFill>
                  <a:schemeClr val="tx1"/>
                </a:solidFill>
              </a:rPr>
              <a:t>Fraction_of_Inflows</a:t>
            </a:r>
            <a:r>
              <a:rPr lang="en-US" altLang="en-US" sz="1600" dirty="0">
                <a:solidFill>
                  <a:schemeClr val="tx1"/>
                </a:solidFill>
              </a:rPr>
              <a:t>” instead of an actual Medium</a:t>
            </a:r>
          </a:p>
          <a:p>
            <a:endParaRPr lang="en-US" altLang="en-US" dirty="0">
              <a:solidFill>
                <a:schemeClr val="tx1"/>
              </a:solidFill>
            </a:endParaRPr>
          </a:p>
          <a:p>
            <a:endParaRPr lang="en-US" altLang="en-US" dirty="0">
              <a:solidFill>
                <a:schemeClr val="tx1"/>
              </a:solidFill>
            </a:endParaRPr>
          </a:p>
        </p:txBody>
      </p:sp>
      <p:sp>
        <p:nvSpPr>
          <p:cNvPr id="4" name="Footer Placeholder 3">
            <a:extLst>
              <a:ext uri="{FF2B5EF4-FFF2-40B4-BE49-F238E27FC236}">
                <a16:creationId xmlns:a16="http://schemas.microsoft.com/office/drawing/2014/main" id="{CC519F56-4661-46E2-ACD4-B1B7B763A4DE}"/>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pic>
        <p:nvPicPr>
          <p:cNvPr id="2052" name="Picture 4" descr="C:\Users\rkossik\AppData\Local\Temp\SNAGHTML64b3b76.PNG">
            <a:extLst>
              <a:ext uri="{FF2B5EF4-FFF2-40B4-BE49-F238E27FC236}">
                <a16:creationId xmlns:a16="http://schemas.microsoft.com/office/drawing/2014/main" id="{10DB04B5-D931-4BC1-9011-77B29C04C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402" y="2551061"/>
            <a:ext cx="3580952" cy="34631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6C153FF-8EC2-48D4-95E4-5DD823265D4E}"/>
              </a:ext>
            </a:extLst>
          </p:cNvPr>
          <p:cNvPicPr>
            <a:picLocks noChangeAspect="1"/>
          </p:cNvPicPr>
          <p:nvPr/>
        </p:nvPicPr>
        <p:blipFill>
          <a:blip r:embed="rId3"/>
          <a:stretch>
            <a:fillRect/>
          </a:stretch>
        </p:blipFill>
        <p:spPr>
          <a:xfrm>
            <a:off x="516963" y="3682937"/>
            <a:ext cx="3580952" cy="1885714"/>
          </a:xfrm>
          <a:prstGeom prst="rect">
            <a:avLst/>
          </a:prstGeom>
        </p:spPr>
      </p:pic>
      <p:sp>
        <p:nvSpPr>
          <p:cNvPr id="3" name="TextBox 2">
            <a:extLst>
              <a:ext uri="{FF2B5EF4-FFF2-40B4-BE49-F238E27FC236}">
                <a16:creationId xmlns:a16="http://schemas.microsoft.com/office/drawing/2014/main" id="{BC25BFD4-0EFF-4392-A908-5F815EB63803}"/>
              </a:ext>
            </a:extLst>
          </p:cNvPr>
          <p:cNvSpPr txBox="1"/>
          <p:nvPr/>
        </p:nvSpPr>
        <p:spPr>
          <a:xfrm>
            <a:off x="516963" y="3055938"/>
            <a:ext cx="4366322" cy="923330"/>
          </a:xfrm>
          <a:prstGeom prst="rect">
            <a:avLst/>
          </a:prstGeom>
          <a:noFill/>
        </p:spPr>
        <p:txBody>
          <a:bodyPr wrap="square" rtlCol="0">
            <a:spAutoFit/>
          </a:bodyPr>
          <a:lstStyle/>
          <a:p>
            <a:r>
              <a:rPr lang="en-US" altLang="en-US" dirty="0"/>
              <a:t>Must define all incoming flows as “Normal” links rather than “Coupled” links</a:t>
            </a:r>
          </a:p>
          <a:p>
            <a:endParaRPr lang="en-US" dirty="0"/>
          </a:p>
        </p:txBody>
      </p:sp>
      <p:cxnSp>
        <p:nvCxnSpPr>
          <p:cNvPr id="6" name="Connector: Elbow 5">
            <a:extLst>
              <a:ext uri="{FF2B5EF4-FFF2-40B4-BE49-F238E27FC236}">
                <a16:creationId xmlns:a16="http://schemas.microsoft.com/office/drawing/2014/main" id="{28E2C1CB-4AEE-4C22-936E-6A3F5FC12AC0}"/>
              </a:ext>
            </a:extLst>
          </p:cNvPr>
          <p:cNvCxnSpPr>
            <a:cxnSpLocks/>
          </p:cNvCxnSpPr>
          <p:nvPr/>
        </p:nvCxnSpPr>
        <p:spPr>
          <a:xfrm>
            <a:off x="3775599" y="2490000"/>
            <a:ext cx="1506520" cy="301802"/>
          </a:xfrm>
          <a:prstGeom prst="bentConnector3">
            <a:avLst>
              <a:gd name="adj1" fmla="val 281"/>
            </a:avLst>
          </a:prstGeom>
          <a:ln>
            <a:tailEnd type="triangle"/>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74B64436-54E6-4043-BCD4-8835D47FB9A5}"/>
              </a:ext>
            </a:extLst>
          </p:cNvPr>
          <p:cNvSpPr txBox="1"/>
          <p:nvPr/>
        </p:nvSpPr>
        <p:spPr>
          <a:xfrm>
            <a:off x="194924" y="5691052"/>
            <a:ext cx="5010399" cy="646331"/>
          </a:xfrm>
          <a:prstGeom prst="rect">
            <a:avLst/>
          </a:prstGeom>
          <a:noFill/>
        </p:spPr>
        <p:txBody>
          <a:bodyPr wrap="square" rtlCol="0">
            <a:spAutoFit/>
          </a:bodyPr>
          <a:lstStyle/>
          <a:p>
            <a:r>
              <a:rPr lang="en-US" altLang="en-US" dirty="0"/>
              <a:t>Mass Removal Rate = Mass Inflow Rate * Fraction</a:t>
            </a:r>
          </a:p>
          <a:p>
            <a:endParaRPr lang="en-US" dirty="0"/>
          </a:p>
        </p:txBody>
      </p:sp>
    </p:spTree>
    <p:extLst>
      <p:ext uri="{BB962C8B-B14F-4D97-AF65-F5344CB8AC3E}">
        <p14:creationId xmlns:p14="http://schemas.microsoft.com/office/powerpoint/2010/main" val="2008805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2960" y="304800"/>
            <a:ext cx="7543800" cy="838200"/>
          </a:xfrm>
        </p:spPr>
        <p:txBody>
          <a:bodyPr>
            <a:normAutofit fontScale="90000"/>
          </a:bodyPr>
          <a:lstStyle/>
          <a:p>
            <a:pPr algn="ctr"/>
            <a:r>
              <a:rPr lang="en-US" altLang="en-US" dirty="0"/>
              <a:t>Approach #2: Defining Solubilities and Remove Precipitated Mass</a:t>
            </a:r>
          </a:p>
        </p:txBody>
      </p:sp>
      <p:sp>
        <p:nvSpPr>
          <p:cNvPr id="4" name="Footer Placeholder 3">
            <a:extLst>
              <a:ext uri="{FF2B5EF4-FFF2-40B4-BE49-F238E27FC236}">
                <a16:creationId xmlns:a16="http://schemas.microsoft.com/office/drawing/2014/main" id="{CC519F56-4661-46E2-ACD4-B1B7B763A4DE}"/>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sp>
        <p:nvSpPr>
          <p:cNvPr id="8" name="Rectangle 3">
            <a:extLst>
              <a:ext uri="{FF2B5EF4-FFF2-40B4-BE49-F238E27FC236}">
                <a16:creationId xmlns:a16="http://schemas.microsoft.com/office/drawing/2014/main" id="{BF06B874-1864-4747-AD91-BED2B77AB954}"/>
              </a:ext>
            </a:extLst>
          </p:cNvPr>
          <p:cNvSpPr txBox="1">
            <a:spLocks noChangeArrowheads="1"/>
          </p:cNvSpPr>
          <p:nvPr/>
        </p:nvSpPr>
        <p:spPr>
          <a:xfrm>
            <a:off x="626036" y="1143000"/>
            <a:ext cx="7543801" cy="681778"/>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Tx/>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dirty="0">
                <a:solidFill>
                  <a:schemeClr val="tx1"/>
                </a:solidFill>
              </a:rPr>
              <a:t>Define </a:t>
            </a:r>
            <a:r>
              <a:rPr lang="en-US" altLang="en-US" dirty="0">
                <a:solidFill>
                  <a:srgbClr val="FF0000"/>
                </a:solidFill>
              </a:rPr>
              <a:t>solubilities</a:t>
            </a:r>
            <a:r>
              <a:rPr lang="en-US" altLang="en-US" dirty="0">
                <a:solidFill>
                  <a:schemeClr val="tx1"/>
                </a:solidFill>
              </a:rPr>
              <a:t> for species in the treatment tank, and </a:t>
            </a:r>
            <a:r>
              <a:rPr lang="en-US" altLang="en-US" dirty="0">
                <a:solidFill>
                  <a:srgbClr val="FF0000"/>
                </a:solidFill>
              </a:rPr>
              <a:t>remove all precipitated mass</a:t>
            </a:r>
            <a:r>
              <a:rPr lang="en-US" altLang="en-US" dirty="0">
                <a:solidFill>
                  <a:schemeClr val="tx1"/>
                </a:solidFill>
              </a:rPr>
              <a:t> from the system. </a:t>
            </a:r>
          </a:p>
          <a:p>
            <a:endParaRPr lang="en-US" altLang="en-US" dirty="0">
              <a:solidFill>
                <a:schemeClr val="tx1"/>
              </a:solidFill>
            </a:endParaRPr>
          </a:p>
        </p:txBody>
      </p:sp>
      <p:sp>
        <p:nvSpPr>
          <p:cNvPr id="10" name="Oval 9">
            <a:extLst>
              <a:ext uri="{FF2B5EF4-FFF2-40B4-BE49-F238E27FC236}">
                <a16:creationId xmlns:a16="http://schemas.microsoft.com/office/drawing/2014/main" id="{34D99FF1-1426-470B-AEE2-C1D4F11D653B}"/>
              </a:ext>
            </a:extLst>
          </p:cNvPr>
          <p:cNvSpPr/>
          <p:nvPr/>
        </p:nvSpPr>
        <p:spPr bwMode="auto">
          <a:xfrm>
            <a:off x="1267076" y="4070682"/>
            <a:ext cx="1295527" cy="1240679"/>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Upstream System 2</a:t>
            </a:r>
          </a:p>
        </p:txBody>
      </p:sp>
      <p:sp>
        <p:nvSpPr>
          <p:cNvPr id="11" name="Oval 10">
            <a:extLst>
              <a:ext uri="{FF2B5EF4-FFF2-40B4-BE49-F238E27FC236}">
                <a16:creationId xmlns:a16="http://schemas.microsoft.com/office/drawing/2014/main" id="{31A9F0E0-706F-43B0-9AD2-2D9E605E1DFD}"/>
              </a:ext>
            </a:extLst>
          </p:cNvPr>
          <p:cNvSpPr/>
          <p:nvPr/>
        </p:nvSpPr>
        <p:spPr bwMode="auto">
          <a:xfrm>
            <a:off x="3497312" y="3451830"/>
            <a:ext cx="1335926" cy="1328650"/>
          </a:xfrm>
          <a:prstGeom prst="ellipse">
            <a:avLst/>
          </a:prstGeom>
          <a:solidFill>
            <a:srgbClr val="FFFF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Treatment Tank</a:t>
            </a:r>
          </a:p>
        </p:txBody>
      </p:sp>
      <p:cxnSp>
        <p:nvCxnSpPr>
          <p:cNvPr id="12" name="Straight Arrow Connector 11">
            <a:extLst>
              <a:ext uri="{FF2B5EF4-FFF2-40B4-BE49-F238E27FC236}">
                <a16:creationId xmlns:a16="http://schemas.microsoft.com/office/drawing/2014/main" id="{62D5B957-9C9F-4709-B7AB-44CF28B5B48A}"/>
              </a:ext>
            </a:extLst>
          </p:cNvPr>
          <p:cNvCxnSpPr>
            <a:cxnSpLocks/>
          </p:cNvCxnSpPr>
          <p:nvPr/>
        </p:nvCxnSpPr>
        <p:spPr bwMode="auto">
          <a:xfrm flipV="1">
            <a:off x="2639608" y="4252101"/>
            <a:ext cx="840413" cy="256212"/>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4725478B-11EC-4743-A0A3-8CEC1C323AC4}"/>
              </a:ext>
            </a:extLst>
          </p:cNvPr>
          <p:cNvCxnSpPr>
            <a:cxnSpLocks/>
          </p:cNvCxnSpPr>
          <p:nvPr/>
        </p:nvCxnSpPr>
        <p:spPr bwMode="auto">
          <a:xfrm>
            <a:off x="4833238" y="4367791"/>
            <a:ext cx="922926" cy="440621"/>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B63C3275-C063-4FB2-9097-A43A06CDAFF5}"/>
              </a:ext>
            </a:extLst>
          </p:cNvPr>
          <p:cNvSpPr/>
          <p:nvPr/>
        </p:nvSpPr>
        <p:spPr bwMode="auto">
          <a:xfrm>
            <a:off x="5756164" y="4282029"/>
            <a:ext cx="1581968" cy="150238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Downstream System</a:t>
            </a:r>
          </a:p>
        </p:txBody>
      </p:sp>
      <p:sp>
        <p:nvSpPr>
          <p:cNvPr id="15" name="Oval 14">
            <a:extLst>
              <a:ext uri="{FF2B5EF4-FFF2-40B4-BE49-F238E27FC236}">
                <a16:creationId xmlns:a16="http://schemas.microsoft.com/office/drawing/2014/main" id="{15BAA63F-7D9C-4A74-8ECB-14C8F8122BAC}"/>
              </a:ext>
            </a:extLst>
          </p:cNvPr>
          <p:cNvSpPr/>
          <p:nvPr/>
        </p:nvSpPr>
        <p:spPr bwMode="auto">
          <a:xfrm>
            <a:off x="1267076" y="2637429"/>
            <a:ext cx="1372532" cy="1328650"/>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Upstream</a:t>
            </a:r>
            <a:r>
              <a:rPr lang="en-US" sz="1400" dirty="0">
                <a:latin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rPr>
              <a:t>System 1</a:t>
            </a:r>
          </a:p>
        </p:txBody>
      </p:sp>
      <p:cxnSp>
        <p:nvCxnSpPr>
          <p:cNvPr id="16" name="Straight Arrow Connector 15">
            <a:extLst>
              <a:ext uri="{FF2B5EF4-FFF2-40B4-BE49-F238E27FC236}">
                <a16:creationId xmlns:a16="http://schemas.microsoft.com/office/drawing/2014/main" id="{E75055F7-1E22-4045-B92E-2237DA1EFD35}"/>
              </a:ext>
            </a:extLst>
          </p:cNvPr>
          <p:cNvCxnSpPr>
            <a:cxnSpLocks/>
          </p:cNvCxnSpPr>
          <p:nvPr/>
        </p:nvCxnSpPr>
        <p:spPr bwMode="auto">
          <a:xfrm>
            <a:off x="2738121" y="3426573"/>
            <a:ext cx="818885" cy="368329"/>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itle 1">
            <a:extLst>
              <a:ext uri="{FF2B5EF4-FFF2-40B4-BE49-F238E27FC236}">
                <a16:creationId xmlns:a16="http://schemas.microsoft.com/office/drawing/2014/main" id="{43287FBC-601E-438F-A3FB-9E6CBC9DAF50}"/>
              </a:ext>
            </a:extLst>
          </p:cNvPr>
          <p:cNvSpPr txBox="1">
            <a:spLocks/>
          </p:cNvSpPr>
          <p:nvPr/>
        </p:nvSpPr>
        <p:spPr bwMode="auto">
          <a:xfrm>
            <a:off x="5039765" y="3437249"/>
            <a:ext cx="20389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Precipitated mass flushed out</a:t>
            </a:r>
          </a:p>
        </p:txBody>
      </p:sp>
      <p:sp>
        <p:nvSpPr>
          <p:cNvPr id="18" name="Title 1">
            <a:extLst>
              <a:ext uri="{FF2B5EF4-FFF2-40B4-BE49-F238E27FC236}">
                <a16:creationId xmlns:a16="http://schemas.microsoft.com/office/drawing/2014/main" id="{11BAEDB8-F111-421A-ADDA-660DEE51FAB7}"/>
              </a:ext>
            </a:extLst>
          </p:cNvPr>
          <p:cNvSpPr txBox="1">
            <a:spLocks/>
          </p:cNvSpPr>
          <p:nvPr/>
        </p:nvSpPr>
        <p:spPr bwMode="auto">
          <a:xfrm>
            <a:off x="2855074" y="3147404"/>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X g/day</a:t>
            </a:r>
          </a:p>
        </p:txBody>
      </p:sp>
      <p:sp>
        <p:nvSpPr>
          <p:cNvPr id="19" name="Title 1">
            <a:extLst>
              <a:ext uri="{FF2B5EF4-FFF2-40B4-BE49-F238E27FC236}">
                <a16:creationId xmlns:a16="http://schemas.microsoft.com/office/drawing/2014/main" id="{CC4B3C4C-C6E9-4366-8350-2224806C9A18}"/>
              </a:ext>
            </a:extLst>
          </p:cNvPr>
          <p:cNvSpPr txBox="1">
            <a:spLocks/>
          </p:cNvSpPr>
          <p:nvPr/>
        </p:nvSpPr>
        <p:spPr bwMode="auto">
          <a:xfrm>
            <a:off x="2779738" y="4367791"/>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Y g/day</a:t>
            </a:r>
          </a:p>
        </p:txBody>
      </p:sp>
      <p:sp>
        <p:nvSpPr>
          <p:cNvPr id="20" name="Oval 19">
            <a:extLst>
              <a:ext uri="{FF2B5EF4-FFF2-40B4-BE49-F238E27FC236}">
                <a16:creationId xmlns:a16="http://schemas.microsoft.com/office/drawing/2014/main" id="{CAEEB8DD-307E-4113-9CF9-F9E8C31F2128}"/>
              </a:ext>
            </a:extLst>
          </p:cNvPr>
          <p:cNvSpPr/>
          <p:nvPr/>
        </p:nvSpPr>
        <p:spPr bwMode="auto">
          <a:xfrm>
            <a:off x="5823666" y="2412481"/>
            <a:ext cx="1019465" cy="1049575"/>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Mass Sink</a:t>
            </a:r>
          </a:p>
        </p:txBody>
      </p:sp>
      <p:cxnSp>
        <p:nvCxnSpPr>
          <p:cNvPr id="21" name="Straight Arrow Connector 20">
            <a:extLst>
              <a:ext uri="{FF2B5EF4-FFF2-40B4-BE49-F238E27FC236}">
                <a16:creationId xmlns:a16="http://schemas.microsoft.com/office/drawing/2014/main" id="{64EE28C6-252A-4605-8B33-8C408DB90B26}"/>
              </a:ext>
            </a:extLst>
          </p:cNvPr>
          <p:cNvCxnSpPr>
            <a:cxnSpLocks/>
          </p:cNvCxnSpPr>
          <p:nvPr/>
        </p:nvCxnSpPr>
        <p:spPr bwMode="auto">
          <a:xfrm flipV="1">
            <a:off x="4782998" y="3191870"/>
            <a:ext cx="984868" cy="465603"/>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7F8BE1D-F432-4D4C-BC45-175EDFA08B08}"/>
              </a:ext>
            </a:extLst>
          </p:cNvPr>
          <p:cNvSpPr txBox="1">
            <a:spLocks/>
          </p:cNvSpPr>
          <p:nvPr/>
        </p:nvSpPr>
        <p:spPr bwMode="auto">
          <a:xfrm>
            <a:off x="3320335" y="2271548"/>
            <a:ext cx="20389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Solubilities defined </a:t>
            </a:r>
            <a:r>
              <a:rPr lang="en-US" sz="1200" b="1" u="sng" kern="0" dirty="0">
                <a:solidFill>
                  <a:srgbClr val="FF0000"/>
                </a:solidFill>
              </a:rPr>
              <a:t>locally</a:t>
            </a:r>
            <a:r>
              <a:rPr lang="en-US" sz="1200" b="1" kern="0" dirty="0">
                <a:solidFill>
                  <a:srgbClr val="FF0000"/>
                </a:solidFill>
              </a:rPr>
              <a:t> in treatment tank</a:t>
            </a:r>
          </a:p>
        </p:txBody>
      </p:sp>
      <p:cxnSp>
        <p:nvCxnSpPr>
          <p:cNvPr id="23" name="Straight Arrow Connector 22">
            <a:extLst>
              <a:ext uri="{FF2B5EF4-FFF2-40B4-BE49-F238E27FC236}">
                <a16:creationId xmlns:a16="http://schemas.microsoft.com/office/drawing/2014/main" id="{31F617E7-2EE8-44E1-B81C-BBB1107F2236}"/>
              </a:ext>
            </a:extLst>
          </p:cNvPr>
          <p:cNvCxnSpPr>
            <a:cxnSpLocks/>
          </p:cNvCxnSpPr>
          <p:nvPr/>
        </p:nvCxnSpPr>
        <p:spPr bwMode="auto">
          <a:xfrm flipH="1">
            <a:off x="4165275" y="2728748"/>
            <a:ext cx="1" cy="647256"/>
          </a:xfrm>
          <a:prstGeom prst="straightConnector1">
            <a:avLst/>
          </a:prstGeom>
          <a:solidFill>
            <a:schemeClr val="accent1"/>
          </a:solidFill>
          <a:ln w="38100"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itle 1">
            <a:extLst>
              <a:ext uri="{FF2B5EF4-FFF2-40B4-BE49-F238E27FC236}">
                <a16:creationId xmlns:a16="http://schemas.microsoft.com/office/drawing/2014/main" id="{24699477-8C8B-4E19-851A-A0C137F52053}"/>
              </a:ext>
            </a:extLst>
          </p:cNvPr>
          <p:cNvSpPr txBox="1">
            <a:spLocks/>
          </p:cNvSpPr>
          <p:nvPr/>
        </p:nvSpPr>
        <p:spPr bwMode="auto">
          <a:xfrm>
            <a:off x="4671477" y="4576022"/>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Q*Solubility</a:t>
            </a:r>
          </a:p>
        </p:txBody>
      </p:sp>
    </p:spTree>
    <p:extLst>
      <p:ext uri="{BB962C8B-B14F-4D97-AF65-F5344CB8AC3E}">
        <p14:creationId xmlns:p14="http://schemas.microsoft.com/office/powerpoint/2010/main" val="61665168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2960" y="304800"/>
            <a:ext cx="7543800" cy="838200"/>
          </a:xfrm>
        </p:spPr>
        <p:txBody>
          <a:bodyPr>
            <a:normAutofit fontScale="90000"/>
          </a:bodyPr>
          <a:lstStyle/>
          <a:p>
            <a:pPr algn="ctr"/>
            <a:r>
              <a:rPr lang="en-US" altLang="en-US" dirty="0"/>
              <a:t>Approach #2: Defining Solubilities and Remove Precipitated Mass</a:t>
            </a:r>
          </a:p>
        </p:txBody>
      </p:sp>
      <p:sp>
        <p:nvSpPr>
          <p:cNvPr id="46083" name="Rectangle 3"/>
          <p:cNvSpPr>
            <a:spLocks noGrp="1" noChangeArrowheads="1"/>
          </p:cNvSpPr>
          <p:nvPr>
            <p:ph type="body" idx="1"/>
          </p:nvPr>
        </p:nvSpPr>
        <p:spPr>
          <a:xfrm>
            <a:off x="626036" y="1143000"/>
            <a:ext cx="7543801" cy="1483468"/>
          </a:xfrm>
          <a:noFill/>
        </p:spPr>
        <p:txBody>
          <a:bodyPr>
            <a:normAutofit fontScale="92500" lnSpcReduction="20000"/>
          </a:bodyPr>
          <a:lstStyle/>
          <a:p>
            <a:pPr marL="0" indent="0">
              <a:buNone/>
            </a:pPr>
            <a:r>
              <a:rPr lang="en-US" altLang="en-US" dirty="0"/>
              <a:t>Define solubilities in the tank locally (by cloning the Fluid element)</a:t>
            </a:r>
          </a:p>
          <a:p>
            <a:pPr marL="0" indent="0">
              <a:buNone/>
            </a:pPr>
            <a:r>
              <a:rPr lang="en-US" altLang="en-US" dirty="0">
                <a:solidFill>
                  <a:schemeClr val="tx1"/>
                </a:solidFill>
              </a:rPr>
              <a:t>Define two different outflows from the tank:</a:t>
            </a:r>
          </a:p>
          <a:p>
            <a:pPr marL="749808" lvl="1" indent="-457200">
              <a:buFont typeface="+mj-lt"/>
              <a:buAutoNum type="alphaLcParenR"/>
            </a:pPr>
            <a:r>
              <a:rPr lang="en-US" altLang="en-US" dirty="0">
                <a:solidFill>
                  <a:schemeClr val="tx1"/>
                </a:solidFill>
              </a:rPr>
              <a:t>Existing outflow that represents treated water leaving tank</a:t>
            </a:r>
          </a:p>
          <a:p>
            <a:pPr marL="749808" lvl="1" indent="-457200">
              <a:buFont typeface="+mj-lt"/>
              <a:buAutoNum type="alphaLcParenR"/>
            </a:pPr>
            <a:r>
              <a:rPr lang="en-US" altLang="en-US" dirty="0">
                <a:solidFill>
                  <a:schemeClr val="tx1"/>
                </a:solidFill>
              </a:rPr>
              <a:t>New outflow that represents the treatment process</a:t>
            </a:r>
          </a:p>
          <a:p>
            <a:pPr marL="1115568" lvl="3" indent="-457200"/>
            <a:r>
              <a:rPr lang="en-US" altLang="en-US" sz="1600" dirty="0">
                <a:solidFill>
                  <a:schemeClr val="tx1"/>
                </a:solidFill>
              </a:rPr>
              <a:t>Defined by specifying “</a:t>
            </a:r>
            <a:r>
              <a:rPr lang="en-US" altLang="en-US" sz="1600" dirty="0" err="1">
                <a:solidFill>
                  <a:schemeClr val="tx1"/>
                </a:solidFill>
              </a:rPr>
              <a:t>Precipitate_transfer_rate</a:t>
            </a:r>
            <a:r>
              <a:rPr lang="en-US" altLang="en-US" sz="1600" dirty="0">
                <a:solidFill>
                  <a:schemeClr val="tx1"/>
                </a:solidFill>
              </a:rPr>
              <a:t>” instead of an actual Medium</a:t>
            </a:r>
          </a:p>
          <a:p>
            <a:endParaRPr lang="en-US" altLang="en-US" dirty="0">
              <a:solidFill>
                <a:schemeClr val="tx1"/>
              </a:solidFill>
            </a:endParaRPr>
          </a:p>
          <a:p>
            <a:endParaRPr lang="en-US" altLang="en-US" dirty="0">
              <a:solidFill>
                <a:schemeClr val="tx1"/>
              </a:solidFill>
            </a:endParaRPr>
          </a:p>
        </p:txBody>
      </p:sp>
      <p:sp>
        <p:nvSpPr>
          <p:cNvPr id="4" name="Footer Placeholder 3">
            <a:extLst>
              <a:ext uri="{FF2B5EF4-FFF2-40B4-BE49-F238E27FC236}">
                <a16:creationId xmlns:a16="http://schemas.microsoft.com/office/drawing/2014/main" id="{CC519F56-4661-46E2-ACD4-B1B7B763A4DE}"/>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cxnSp>
        <p:nvCxnSpPr>
          <p:cNvPr id="6" name="Connector: Elbow 5">
            <a:extLst>
              <a:ext uri="{FF2B5EF4-FFF2-40B4-BE49-F238E27FC236}">
                <a16:creationId xmlns:a16="http://schemas.microsoft.com/office/drawing/2014/main" id="{28E2C1CB-4AEE-4C22-936E-6A3F5FC12AC0}"/>
              </a:ext>
            </a:extLst>
          </p:cNvPr>
          <p:cNvCxnSpPr>
            <a:cxnSpLocks/>
          </p:cNvCxnSpPr>
          <p:nvPr/>
        </p:nvCxnSpPr>
        <p:spPr>
          <a:xfrm>
            <a:off x="3775599" y="2490000"/>
            <a:ext cx="1506520" cy="301802"/>
          </a:xfrm>
          <a:prstGeom prst="bentConnector3">
            <a:avLst>
              <a:gd name="adj1" fmla="val 281"/>
            </a:avLst>
          </a:prstGeom>
          <a:ln>
            <a:tailEnd type="triangle"/>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74B64436-54E6-4043-BCD4-8835D47FB9A5}"/>
              </a:ext>
            </a:extLst>
          </p:cNvPr>
          <p:cNvSpPr txBox="1"/>
          <p:nvPr/>
        </p:nvSpPr>
        <p:spPr>
          <a:xfrm>
            <a:off x="693769" y="3543976"/>
            <a:ext cx="4141739" cy="1754326"/>
          </a:xfrm>
          <a:prstGeom prst="rect">
            <a:avLst/>
          </a:prstGeom>
          <a:noFill/>
        </p:spPr>
        <p:txBody>
          <a:bodyPr wrap="square" rtlCol="0">
            <a:spAutoFit/>
          </a:bodyPr>
          <a:lstStyle/>
          <a:p>
            <a:endParaRPr lang="en-US" altLang="en-US" dirty="0"/>
          </a:p>
          <a:p>
            <a:r>
              <a:rPr lang="en-US" altLang="en-US" dirty="0"/>
              <a:t>Any precipitated mass is removed based on a specified fractional rate.  Specifying a high fractional rate effectively removes it immediately</a:t>
            </a:r>
          </a:p>
          <a:p>
            <a:endParaRPr lang="en-US" dirty="0"/>
          </a:p>
        </p:txBody>
      </p:sp>
      <p:pic>
        <p:nvPicPr>
          <p:cNvPr id="1026" name="Picture 2" descr="C:\Users\rkossik\AppData\Local\Temp\SNAGHTML15abd8a8.PNG">
            <a:extLst>
              <a:ext uri="{FF2B5EF4-FFF2-40B4-BE49-F238E27FC236}">
                <a16:creationId xmlns:a16="http://schemas.microsoft.com/office/drawing/2014/main" id="{68633DDA-7EB9-4285-83D5-08BB234AA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362" y="2640901"/>
            <a:ext cx="3667903" cy="349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3005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ACB2-18DF-4D4C-9A20-3ECE9778D736}"/>
              </a:ext>
            </a:extLst>
          </p:cNvPr>
          <p:cNvSpPr>
            <a:spLocks noGrp="1"/>
          </p:cNvSpPr>
          <p:nvPr>
            <p:ph type="title"/>
          </p:nvPr>
        </p:nvSpPr>
        <p:spPr>
          <a:xfrm>
            <a:off x="261257" y="304800"/>
            <a:ext cx="8541100" cy="838200"/>
          </a:xfrm>
        </p:spPr>
        <p:txBody>
          <a:bodyPr>
            <a:noAutofit/>
          </a:bodyPr>
          <a:lstStyle/>
          <a:p>
            <a:r>
              <a:rPr lang="en-US" sz="3600" dirty="0"/>
              <a:t>Approach #3: Simulating Treatment Processes Using Geochemical Equilibrium Models</a:t>
            </a:r>
          </a:p>
        </p:txBody>
      </p:sp>
      <p:sp>
        <p:nvSpPr>
          <p:cNvPr id="3" name="Content Placeholder 2">
            <a:extLst>
              <a:ext uri="{FF2B5EF4-FFF2-40B4-BE49-F238E27FC236}">
                <a16:creationId xmlns:a16="http://schemas.microsoft.com/office/drawing/2014/main" id="{2D17D1A1-A394-40D2-9761-BC036C3CFC57}"/>
              </a:ext>
            </a:extLst>
          </p:cNvPr>
          <p:cNvSpPr>
            <a:spLocks noGrp="1"/>
          </p:cNvSpPr>
          <p:nvPr>
            <p:ph idx="1"/>
          </p:nvPr>
        </p:nvSpPr>
        <p:spPr>
          <a:xfrm>
            <a:off x="180871" y="1143000"/>
            <a:ext cx="8410470" cy="838200"/>
          </a:xfrm>
        </p:spPr>
        <p:txBody>
          <a:bodyPr>
            <a:normAutofit/>
          </a:bodyPr>
          <a:lstStyle/>
          <a:p>
            <a:r>
              <a:rPr lang="en-US" dirty="0"/>
              <a:t>Integrate chemical processes directly using theoretical equilibrium and empirical relationships developed by methods outside of GoldSim (e.g., PHREEQC). </a:t>
            </a:r>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E3E185A-1AB5-42CE-B88D-8025E21A9C46}"/>
              </a:ext>
            </a:extLst>
          </p:cNvPr>
          <p:cNvSpPr>
            <a:spLocks noGrp="1"/>
          </p:cNvSpPr>
          <p:nvPr>
            <p:ph type="ftr" sz="quarter" idx="11"/>
          </p:nvPr>
        </p:nvSpPr>
        <p:spPr/>
        <p:txBody>
          <a:bodyPr/>
          <a:lstStyle/>
          <a:p>
            <a:r>
              <a:rPr lang="en-US"/>
              <a:t>© GoldSim Technology Group LLC, 2019</a:t>
            </a:r>
            <a:endParaRPr lang="en-US" dirty="0"/>
          </a:p>
        </p:txBody>
      </p:sp>
      <p:sp>
        <p:nvSpPr>
          <p:cNvPr id="5" name="Rectangle 4">
            <a:extLst>
              <a:ext uri="{FF2B5EF4-FFF2-40B4-BE49-F238E27FC236}">
                <a16:creationId xmlns:a16="http://schemas.microsoft.com/office/drawing/2014/main" id="{E4103CC2-2792-4968-8A65-A417ADA1550D}"/>
              </a:ext>
            </a:extLst>
          </p:cNvPr>
          <p:cNvSpPr/>
          <p:nvPr/>
        </p:nvSpPr>
        <p:spPr>
          <a:xfrm>
            <a:off x="5787852" y="1981200"/>
            <a:ext cx="3014505" cy="4247317"/>
          </a:xfrm>
          <a:prstGeom prst="rect">
            <a:avLst/>
          </a:prstGeom>
        </p:spPr>
        <p:txBody>
          <a:bodyPr wrap="square">
            <a:spAutoFit/>
          </a:bodyPr>
          <a:lstStyle/>
          <a:p>
            <a:r>
              <a:rPr lang="en-US" dirty="0"/>
              <a:t>This example simulates some of the major chemical processes that occur in a water treatment plant designed to neutralize and remove metals from an influent water typical of acid mine drainage. These processes require lime and air addition to the water and produce sludge. </a:t>
            </a:r>
          </a:p>
          <a:p>
            <a:endParaRPr lang="en-US" dirty="0"/>
          </a:p>
          <a:p>
            <a:r>
              <a:rPr lang="en-US" dirty="0"/>
              <a:t>Requires geochemical expertise and careful coupling of GoldSim to external code</a:t>
            </a:r>
          </a:p>
        </p:txBody>
      </p:sp>
      <p:pic>
        <p:nvPicPr>
          <p:cNvPr id="2050" name="Picture 2" descr="C:\Users\rkossik\AppData\Local\Temp\SNAGHTML15be9b93.PNG">
            <a:extLst>
              <a:ext uri="{FF2B5EF4-FFF2-40B4-BE49-F238E27FC236}">
                <a16:creationId xmlns:a16="http://schemas.microsoft.com/office/drawing/2014/main" id="{6AED4F85-D7DC-4869-9AC4-652E111FF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71" y="1981200"/>
            <a:ext cx="5571584" cy="427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2560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ACB2-18DF-4D4C-9A20-3ECE9778D736}"/>
              </a:ext>
            </a:extLst>
          </p:cNvPr>
          <p:cNvSpPr>
            <a:spLocks noGrp="1"/>
          </p:cNvSpPr>
          <p:nvPr>
            <p:ph type="title"/>
          </p:nvPr>
        </p:nvSpPr>
        <p:spPr>
          <a:xfrm>
            <a:off x="261257" y="304800"/>
            <a:ext cx="8541100" cy="838200"/>
          </a:xfrm>
        </p:spPr>
        <p:txBody>
          <a:bodyPr>
            <a:noAutofit/>
          </a:bodyPr>
          <a:lstStyle/>
          <a:p>
            <a:r>
              <a:rPr lang="en-US" sz="3600" dirty="0"/>
              <a:t>Approach #3: Simulating Treatment Processes Using Geochemical Equilibrium Models</a:t>
            </a:r>
          </a:p>
        </p:txBody>
      </p:sp>
      <p:sp>
        <p:nvSpPr>
          <p:cNvPr id="3" name="Content Placeholder 2">
            <a:extLst>
              <a:ext uri="{FF2B5EF4-FFF2-40B4-BE49-F238E27FC236}">
                <a16:creationId xmlns:a16="http://schemas.microsoft.com/office/drawing/2014/main" id="{2D17D1A1-A394-40D2-9761-BC036C3CFC57}"/>
              </a:ext>
            </a:extLst>
          </p:cNvPr>
          <p:cNvSpPr>
            <a:spLocks noGrp="1"/>
          </p:cNvSpPr>
          <p:nvPr>
            <p:ph idx="1"/>
          </p:nvPr>
        </p:nvSpPr>
        <p:spPr>
          <a:xfrm>
            <a:off x="261257" y="5305530"/>
            <a:ext cx="8410470" cy="838200"/>
          </a:xfrm>
        </p:spPr>
        <p:txBody>
          <a:bodyPr>
            <a:normAutofit/>
          </a:bodyPr>
          <a:lstStyle/>
          <a:p>
            <a:r>
              <a:rPr lang="en-US" dirty="0">
                <a:hlinkClick r:id="rId2"/>
              </a:rPr>
              <a:t>https://support.goldsim.com/hc/en-us/articles/360011433454-Solute-Mixing-and-Geochemical-Equilibrium-Example-Models</a:t>
            </a:r>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3E3E185A-1AB5-42CE-B88D-8025E21A9C46}"/>
              </a:ext>
            </a:extLst>
          </p:cNvPr>
          <p:cNvSpPr>
            <a:spLocks noGrp="1"/>
          </p:cNvSpPr>
          <p:nvPr>
            <p:ph type="ftr" sz="quarter" idx="11"/>
          </p:nvPr>
        </p:nvSpPr>
        <p:spPr/>
        <p:txBody>
          <a:bodyPr/>
          <a:lstStyle/>
          <a:p>
            <a:r>
              <a:rPr lang="en-US"/>
              <a:t>© GoldSim Technology Group LLC, 2019</a:t>
            </a:r>
            <a:endParaRPr lang="en-US" dirty="0"/>
          </a:p>
        </p:txBody>
      </p:sp>
      <p:pic>
        <p:nvPicPr>
          <p:cNvPr id="3074" name="Picture 2" descr="C:\Users\rkossik\AppData\Local\Temp\SNAGHTML15caa82b.PNG">
            <a:extLst>
              <a:ext uri="{FF2B5EF4-FFF2-40B4-BE49-F238E27FC236}">
                <a16:creationId xmlns:a16="http://schemas.microsoft.com/office/drawing/2014/main" id="{536AE04D-80AD-4723-8385-2D95853A6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92" y="1600200"/>
            <a:ext cx="7848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2062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E0A6-E62C-455C-B4BD-646A1EB10DE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25891A5-DA7E-4313-BE57-ACB04FFAA2F3}"/>
              </a:ext>
            </a:extLst>
          </p:cNvPr>
          <p:cNvSpPr>
            <a:spLocks noGrp="1"/>
          </p:cNvSpPr>
          <p:nvPr>
            <p:ph idx="1"/>
          </p:nvPr>
        </p:nvSpPr>
        <p:spPr/>
        <p:txBody>
          <a:bodyPr>
            <a:normAutofit/>
          </a:bodyPr>
          <a:lstStyle/>
          <a:p>
            <a:r>
              <a:rPr lang="en-US" dirty="0"/>
              <a:t>The Contaminant Transport Module provides a number of features to model treatment processes within an environmental system</a:t>
            </a:r>
          </a:p>
          <a:p>
            <a:r>
              <a:rPr lang="en-US" dirty="0"/>
              <a:t>Two very simple (but powerful) approaches:</a:t>
            </a:r>
          </a:p>
          <a:p>
            <a:pPr lvl="1"/>
            <a:r>
              <a:rPr lang="en-US" altLang="en-US" dirty="0">
                <a:solidFill>
                  <a:schemeClr val="tx1"/>
                </a:solidFill>
              </a:rPr>
              <a:t>Approach #1: Define a </a:t>
            </a:r>
            <a:r>
              <a:rPr lang="en-US" altLang="en-US" dirty="0">
                <a:solidFill>
                  <a:srgbClr val="FF0000"/>
                </a:solidFill>
              </a:rPr>
              <a:t>treatment efficiency</a:t>
            </a:r>
            <a:r>
              <a:rPr lang="en-US" altLang="en-US" dirty="0">
                <a:solidFill>
                  <a:schemeClr val="tx1"/>
                </a:solidFill>
              </a:rPr>
              <a:t>, that represents the fraction of </a:t>
            </a:r>
            <a:r>
              <a:rPr lang="en-US" altLang="en-US" dirty="0">
                <a:solidFill>
                  <a:srgbClr val="FF0000"/>
                </a:solidFill>
              </a:rPr>
              <a:t>incoming mass </a:t>
            </a:r>
            <a:r>
              <a:rPr lang="en-US" altLang="en-US" dirty="0">
                <a:solidFill>
                  <a:schemeClr val="tx1"/>
                </a:solidFill>
              </a:rPr>
              <a:t>that is removed from system.</a:t>
            </a:r>
          </a:p>
          <a:p>
            <a:pPr lvl="1"/>
            <a:r>
              <a:rPr lang="en-US" altLang="en-US" dirty="0">
                <a:solidFill>
                  <a:schemeClr val="tx1"/>
                </a:solidFill>
              </a:rPr>
              <a:t>Approach #2: Define </a:t>
            </a:r>
            <a:r>
              <a:rPr lang="en-US" altLang="en-US" dirty="0">
                <a:solidFill>
                  <a:srgbClr val="FF0000"/>
                </a:solidFill>
              </a:rPr>
              <a:t>solubilities</a:t>
            </a:r>
            <a:r>
              <a:rPr lang="en-US" altLang="en-US" dirty="0">
                <a:solidFill>
                  <a:schemeClr val="tx1"/>
                </a:solidFill>
              </a:rPr>
              <a:t> for species in the treatment tank, and </a:t>
            </a:r>
            <a:r>
              <a:rPr lang="en-US" altLang="en-US" dirty="0">
                <a:solidFill>
                  <a:srgbClr val="FF0000"/>
                </a:solidFill>
              </a:rPr>
              <a:t>remove all precipitated mass</a:t>
            </a:r>
            <a:r>
              <a:rPr lang="en-US" altLang="en-US" dirty="0">
                <a:solidFill>
                  <a:schemeClr val="tx1"/>
                </a:solidFill>
              </a:rPr>
              <a:t> from the system. </a:t>
            </a:r>
          </a:p>
          <a:p>
            <a:r>
              <a:rPr lang="en-US" dirty="0"/>
              <a:t>If these simple approaches are not sufficient, you can integrate chemical processes directly using theoretical equilibrium and empirical relationships developed by methods outside of GoldSim (e.g., PHREEQC). </a:t>
            </a:r>
          </a:p>
          <a:p>
            <a:pPr lvl="1"/>
            <a:r>
              <a:rPr lang="en-US" dirty="0"/>
              <a:t>This, of course, is much more complex and requires significantly more effort</a:t>
            </a:r>
          </a:p>
          <a:p>
            <a:pPr lvl="1"/>
            <a:r>
              <a:rPr lang="en-US" dirty="0"/>
              <a:t>Examples are provided in the GoldSim Model Library</a:t>
            </a:r>
          </a:p>
        </p:txBody>
      </p:sp>
      <p:sp>
        <p:nvSpPr>
          <p:cNvPr id="4" name="Footer Placeholder 3">
            <a:extLst>
              <a:ext uri="{FF2B5EF4-FFF2-40B4-BE49-F238E27FC236}">
                <a16:creationId xmlns:a16="http://schemas.microsoft.com/office/drawing/2014/main" id="{D0B3B6E7-0B14-441A-95E2-65BA6A970350}"/>
              </a:ext>
            </a:extLst>
          </p:cNvPr>
          <p:cNvSpPr>
            <a:spLocks noGrp="1"/>
          </p:cNvSpPr>
          <p:nvPr>
            <p:ph type="ftr" sz="quarter" idx="11"/>
          </p:nvPr>
        </p:nvSpPr>
        <p:spPr/>
        <p:txBody>
          <a:bodyPr/>
          <a:lstStyle/>
          <a:p>
            <a:r>
              <a:rPr lang="en-US"/>
              <a:t>© GoldSim Technology Group LLC, 2018</a:t>
            </a:r>
            <a:endParaRPr lang="en-US" dirty="0"/>
          </a:p>
        </p:txBody>
      </p:sp>
    </p:spTree>
    <p:extLst>
      <p:ext uri="{BB962C8B-B14F-4D97-AF65-F5344CB8AC3E}">
        <p14:creationId xmlns:p14="http://schemas.microsoft.com/office/powerpoint/2010/main" val="8805926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5751"/>
            <a:ext cx="7543800" cy="838200"/>
          </a:xfrm>
        </p:spPr>
        <p:txBody>
          <a:bodyPr>
            <a:normAutofit/>
          </a:bodyPr>
          <a:lstStyle/>
          <a:p>
            <a:pPr algn="ctr"/>
            <a:r>
              <a:rPr lang="en-US" dirty="0"/>
              <a:t>Webinar Overview</a:t>
            </a:r>
          </a:p>
        </p:txBody>
      </p:sp>
      <p:sp>
        <p:nvSpPr>
          <p:cNvPr id="3" name="Content Placeholder 2"/>
          <p:cNvSpPr>
            <a:spLocks noGrp="1"/>
          </p:cNvSpPr>
          <p:nvPr>
            <p:ph idx="1"/>
          </p:nvPr>
        </p:nvSpPr>
        <p:spPr>
          <a:xfrm>
            <a:off x="822959" y="1142999"/>
            <a:ext cx="7543801" cy="5019675"/>
          </a:xfrm>
        </p:spPr>
        <p:txBody>
          <a:bodyPr>
            <a:normAutofit/>
          </a:bodyPr>
          <a:lstStyle/>
          <a:p>
            <a:pPr lvl="1"/>
            <a:r>
              <a:rPr lang="en-US" sz="2400" dirty="0">
                <a:solidFill>
                  <a:schemeClr val="tx1"/>
                </a:solidFill>
              </a:rPr>
              <a:t>First, we will provide a very quick and basic overview (5 to 10 minutes) of the CT Module</a:t>
            </a:r>
          </a:p>
          <a:p>
            <a:pPr lvl="1"/>
            <a:r>
              <a:rPr lang="en-US" sz="2400" dirty="0">
                <a:solidFill>
                  <a:schemeClr val="tx1"/>
                </a:solidFill>
              </a:rPr>
              <a:t>This webinar will then focus on two relatively simple features in the CT Module that can be used to model water treatment processes:</a:t>
            </a:r>
          </a:p>
          <a:p>
            <a:pPr lvl="2"/>
            <a:r>
              <a:rPr lang="en-US" sz="2000" dirty="0">
                <a:solidFill>
                  <a:schemeClr val="tx1"/>
                </a:solidFill>
              </a:rPr>
              <a:t>Specifying treatment efficiencies</a:t>
            </a:r>
          </a:p>
          <a:p>
            <a:pPr lvl="2"/>
            <a:r>
              <a:rPr lang="en-US" sz="2000" dirty="0">
                <a:solidFill>
                  <a:schemeClr val="tx1"/>
                </a:solidFill>
              </a:rPr>
              <a:t>Specifying solubilities and removing precipitated mass</a:t>
            </a:r>
          </a:p>
          <a:p>
            <a:pPr lvl="1"/>
            <a:r>
              <a:rPr lang="en-US" sz="2400" dirty="0">
                <a:solidFill>
                  <a:schemeClr val="tx1"/>
                </a:solidFill>
              </a:rPr>
              <a:t>We will also mention (but not discuss in any detail) a much more complex way to model treatment:</a:t>
            </a:r>
          </a:p>
          <a:p>
            <a:pPr lvl="2"/>
            <a:r>
              <a:rPr lang="en-US" sz="2000" dirty="0"/>
              <a:t>Integrating chemical processes directly using theoretical equilibrium and empirical relationships developed by methods outside of GoldSim (e.g., PHREEQC). </a:t>
            </a:r>
          </a:p>
          <a:p>
            <a:pPr lvl="2"/>
            <a:r>
              <a:rPr lang="en-US" sz="2000" dirty="0"/>
              <a:t>We are working on having a stand-alone webinar that discusses this approach in detail</a:t>
            </a:r>
          </a:p>
          <a:p>
            <a:pPr lvl="2"/>
            <a:endParaRPr lang="en-US" sz="2000" dirty="0">
              <a:solidFill>
                <a:srgbClr val="00B0F0"/>
              </a:solidFill>
            </a:endParaRPr>
          </a:p>
          <a:p>
            <a:pPr lvl="1"/>
            <a:endParaRPr lang="en-US" sz="2400" dirty="0">
              <a:solidFill>
                <a:srgbClr val="00B0F0"/>
              </a:solidFill>
            </a:endParaRPr>
          </a:p>
        </p:txBody>
      </p:sp>
      <p:sp>
        <p:nvSpPr>
          <p:cNvPr id="6" name="Footer Placeholder 3"/>
          <p:cNvSpPr>
            <a:spLocks noGrp="1"/>
          </p:cNvSpPr>
          <p:nvPr>
            <p:ph type="ftr" sz="quarter" idx="11"/>
          </p:nvPr>
        </p:nvSpPr>
        <p:spPr/>
        <p:txBody>
          <a:bodyPr/>
          <a:lstStyle/>
          <a:p>
            <a:r>
              <a:rPr lang="en-US" dirty="0"/>
              <a:t>© GoldSim Technology Group LLC, 2019</a:t>
            </a:r>
          </a:p>
        </p:txBody>
      </p:sp>
    </p:spTree>
    <p:extLst>
      <p:ext uri="{BB962C8B-B14F-4D97-AF65-F5344CB8AC3E}">
        <p14:creationId xmlns:p14="http://schemas.microsoft.com/office/powerpoint/2010/main" val="22843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5074920"/>
            <a:ext cx="8629649" cy="822960"/>
          </a:xfrm>
        </p:spPr>
        <p:txBody>
          <a:bodyPr/>
          <a:lstStyle/>
          <a:p>
            <a:pPr algn="ctr"/>
            <a:r>
              <a:rPr lang="en-US" dirty="0"/>
              <a:t>Overview of the </a:t>
            </a:r>
            <a:br>
              <a:rPr lang="en-US" dirty="0"/>
            </a:br>
            <a:r>
              <a:rPr lang="en-US" dirty="0"/>
              <a:t>Contaminant Transport Module</a:t>
            </a:r>
          </a:p>
        </p:txBody>
      </p:sp>
      <p:sp>
        <p:nvSpPr>
          <p:cNvPr id="5" name="Footer Placeholder 3"/>
          <p:cNvSpPr>
            <a:spLocks noGrp="1"/>
          </p:cNvSpPr>
          <p:nvPr>
            <p:ph type="ftr" sz="quarter" idx="4294967295"/>
          </p:nvPr>
        </p:nvSpPr>
        <p:spPr>
          <a:xfrm>
            <a:off x="3027666" y="6481416"/>
            <a:ext cx="3616325" cy="365125"/>
          </a:xfrm>
        </p:spPr>
        <p:txBody>
          <a:bodyPr/>
          <a:lstStyle/>
          <a:p>
            <a:r>
              <a:rPr lang="en-US" dirty="0"/>
              <a:t>© GoldSim Technology Group LLC, 2019</a:t>
            </a:r>
          </a:p>
        </p:txBody>
      </p:sp>
      <p:pic>
        <p:nvPicPr>
          <p:cNvPr id="6" name="Picture 5">
            <a:extLst>
              <a:ext uri="{FF2B5EF4-FFF2-40B4-BE49-F238E27FC236}">
                <a16:creationId xmlns:a16="http://schemas.microsoft.com/office/drawing/2014/main" id="{609A74E3-996E-44B8-B135-7DAAE342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818" y="376584"/>
            <a:ext cx="6452363" cy="4298887"/>
          </a:xfrm>
          <a:prstGeom prst="rect">
            <a:avLst/>
          </a:prstGeom>
        </p:spPr>
      </p:pic>
    </p:spTree>
    <p:extLst>
      <p:ext uri="{BB962C8B-B14F-4D97-AF65-F5344CB8AC3E}">
        <p14:creationId xmlns:p14="http://schemas.microsoft.com/office/powerpoint/2010/main" val="21560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en-US" dirty="0"/>
              <a:t>Contaminant Transport Module</a:t>
            </a:r>
          </a:p>
        </p:txBody>
      </p:sp>
      <p:sp>
        <p:nvSpPr>
          <p:cNvPr id="23555" name="Rectangle 3"/>
          <p:cNvSpPr>
            <a:spLocks noGrp="1" noChangeArrowheads="1"/>
          </p:cNvSpPr>
          <p:nvPr>
            <p:ph type="body" idx="1"/>
          </p:nvPr>
        </p:nvSpPr>
        <p:spPr>
          <a:xfrm>
            <a:off x="457200" y="1447800"/>
            <a:ext cx="8229600" cy="838200"/>
          </a:xfrm>
        </p:spPr>
        <p:txBody>
          <a:bodyPr/>
          <a:lstStyle/>
          <a:p>
            <a:r>
              <a:rPr lang="en-US" sz="2000" dirty="0"/>
              <a:t>Adds </a:t>
            </a:r>
            <a:r>
              <a:rPr lang="en-US" sz="2000" dirty="0">
                <a:solidFill>
                  <a:srgbClr val="FF0000"/>
                </a:solidFill>
              </a:rPr>
              <a:t>specialized elements</a:t>
            </a:r>
            <a:r>
              <a:rPr lang="en-US" sz="2000" dirty="0"/>
              <a:t> to facilitate simulation of contaminant transport through engineered and natural environmental systems</a:t>
            </a:r>
            <a:endParaRPr lang="en-US" dirty="0"/>
          </a:p>
        </p:txBody>
      </p:sp>
      <p:pic>
        <p:nvPicPr>
          <p:cNvPr id="4" name="Picture 3"/>
          <p:cNvPicPr>
            <a:picLocks noChangeAspect="1"/>
          </p:cNvPicPr>
          <p:nvPr/>
        </p:nvPicPr>
        <p:blipFill>
          <a:blip r:embed="rId2"/>
          <a:stretch>
            <a:fillRect/>
          </a:stretch>
        </p:blipFill>
        <p:spPr>
          <a:xfrm>
            <a:off x="990600" y="2514600"/>
            <a:ext cx="3844637" cy="2286000"/>
          </a:xfrm>
          <a:prstGeom prst="rect">
            <a:avLst/>
          </a:prstGeom>
        </p:spPr>
      </p:pic>
      <p:sp>
        <p:nvSpPr>
          <p:cNvPr id="6" name="Footer Placeholder 3">
            <a:extLst>
              <a:ext uri="{FF2B5EF4-FFF2-40B4-BE49-F238E27FC236}">
                <a16:creationId xmlns:a16="http://schemas.microsoft.com/office/drawing/2014/main" id="{ED0A0390-7A1C-485E-B667-E6F33BF74F71}"/>
              </a:ext>
            </a:extLst>
          </p:cNvPr>
          <p:cNvSpPr>
            <a:spLocks noGrp="1"/>
          </p:cNvSpPr>
          <p:nvPr>
            <p:ph type="ftr" sz="quarter" idx="11"/>
          </p:nvPr>
        </p:nvSpPr>
        <p:spPr>
          <a:xfrm>
            <a:off x="2764639" y="6459786"/>
            <a:ext cx="3617103" cy="365125"/>
          </a:xfrm>
        </p:spPr>
        <p:txBody>
          <a:bodyPr/>
          <a:lstStyle/>
          <a:p>
            <a:r>
              <a:rPr lang="en-US" dirty="0"/>
              <a:t>© GoldSim Technology Group LLC, 2019</a:t>
            </a:r>
          </a:p>
        </p:txBody>
      </p:sp>
    </p:spTree>
    <p:extLst>
      <p:ext uri="{BB962C8B-B14F-4D97-AF65-F5344CB8AC3E}">
        <p14:creationId xmlns:p14="http://schemas.microsoft.com/office/powerpoint/2010/main" val="376529990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4000" dirty="0"/>
              <a:t>Contaminant Transport Module</a:t>
            </a:r>
            <a:endParaRPr lang="en-US" sz="4000" dirty="0"/>
          </a:p>
        </p:txBody>
      </p:sp>
      <p:sp>
        <p:nvSpPr>
          <p:cNvPr id="5" name="Content Placeholder 4"/>
          <p:cNvSpPr>
            <a:spLocks noGrp="1"/>
          </p:cNvSpPr>
          <p:nvPr>
            <p:ph idx="1"/>
          </p:nvPr>
        </p:nvSpPr>
        <p:spPr/>
        <p:txBody>
          <a:bodyPr>
            <a:normAutofit/>
          </a:bodyPr>
          <a:lstStyle/>
          <a:p>
            <a:pPr marL="398463" indent="-280988">
              <a:buFont typeface="Courier New" panose="02070309020205020404" pitchFamily="49" charset="0"/>
              <a:buChar char="o"/>
            </a:pPr>
            <a:r>
              <a:rPr lang="en-US" sz="2400" dirty="0"/>
              <a:t>Provides a </a:t>
            </a:r>
            <a:r>
              <a:rPr lang="en-US" sz="2400" dirty="0">
                <a:solidFill>
                  <a:srgbClr val="FF0000"/>
                </a:solidFill>
              </a:rPr>
              <a:t>basic framework</a:t>
            </a:r>
            <a:r>
              <a:rPr lang="en-US" sz="2400" dirty="0"/>
              <a:t> for modeling fate and transport of dissolved, </a:t>
            </a:r>
            <a:r>
              <a:rPr lang="en-US" sz="2400" dirty="0" err="1"/>
              <a:t>sorbed</a:t>
            </a:r>
            <a:r>
              <a:rPr lang="en-US" sz="2400" dirty="0"/>
              <a:t> and/or suspended contaminants through engineered and natural systems</a:t>
            </a:r>
          </a:p>
          <a:p>
            <a:pPr marL="398463" indent="-280988">
              <a:buFont typeface="Courier New" panose="02070309020205020404" pitchFamily="49" charset="0"/>
              <a:buChar char="o"/>
            </a:pPr>
            <a:r>
              <a:rPr lang="en-US" sz="2400" dirty="0"/>
              <a:t>Complexity of the model is determined by the user</a:t>
            </a:r>
          </a:p>
          <a:p>
            <a:pPr marL="398463" indent="-280988">
              <a:buFont typeface="Courier New" panose="02070309020205020404" pitchFamily="49" charset="0"/>
              <a:buChar char="o"/>
            </a:pPr>
            <a:r>
              <a:rPr lang="en-US" sz="2400" dirty="0"/>
              <a:t>While incorporating some basic physics (e.g., conservation of mass, decay and ingrowth, diffusion, partitioning), very few assumptions built into code in order to maximize flexibility</a:t>
            </a:r>
          </a:p>
          <a:p>
            <a:pPr marL="398463" indent="-280988">
              <a:buFont typeface="Courier New" panose="02070309020205020404" pitchFamily="49" charset="0"/>
              <a:buChar char="o"/>
            </a:pPr>
            <a:r>
              <a:rPr lang="en-US" sz="2400" dirty="0"/>
              <a:t>Heavily utilizes </a:t>
            </a:r>
            <a:r>
              <a:rPr lang="en-US" sz="2400" dirty="0">
                <a:solidFill>
                  <a:srgbClr val="FF0000"/>
                </a:solidFill>
              </a:rPr>
              <a:t>arrays</a:t>
            </a:r>
          </a:p>
          <a:p>
            <a:endParaRPr lang="en-US" dirty="0"/>
          </a:p>
        </p:txBody>
      </p:sp>
      <p:sp>
        <p:nvSpPr>
          <p:cNvPr id="7" name="Footer Placeholder 3"/>
          <p:cNvSpPr>
            <a:spLocks noGrp="1"/>
          </p:cNvSpPr>
          <p:nvPr>
            <p:ph type="ftr" sz="quarter" idx="11"/>
          </p:nvPr>
        </p:nvSpPr>
        <p:spPr/>
        <p:txBody>
          <a:bodyPr/>
          <a:lstStyle/>
          <a:p>
            <a:r>
              <a:rPr lang="en-US" dirty="0"/>
              <a:t>© GoldSim Technology Group LLC, 2019</a:t>
            </a:r>
          </a:p>
        </p:txBody>
      </p:sp>
    </p:spTree>
    <p:extLst>
      <p:ext uri="{BB962C8B-B14F-4D97-AF65-F5344CB8AC3E}">
        <p14:creationId xmlns:p14="http://schemas.microsoft.com/office/powerpoint/2010/main" val="19853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959" y="152401"/>
            <a:ext cx="7988531" cy="838200"/>
          </a:xfrm>
        </p:spPr>
        <p:txBody>
          <a:bodyPr>
            <a:normAutofit fontScale="90000"/>
          </a:bodyPr>
          <a:lstStyle/>
          <a:p>
            <a:r>
              <a:rPr lang="en-US" sz="4000" dirty="0"/>
              <a:t>Steps for Modeling Contaminant Transport</a:t>
            </a:r>
          </a:p>
        </p:txBody>
      </p:sp>
      <p:sp>
        <p:nvSpPr>
          <p:cNvPr id="7" name="Content Placeholder 6"/>
          <p:cNvSpPr>
            <a:spLocks noGrp="1"/>
          </p:cNvSpPr>
          <p:nvPr>
            <p:ph idx="1"/>
          </p:nvPr>
        </p:nvSpPr>
        <p:spPr/>
        <p:txBody>
          <a:bodyPr>
            <a:normAutofit/>
          </a:bodyPr>
          <a:lstStyle/>
          <a:p>
            <a:pPr marL="457200" indent="-223838">
              <a:buFont typeface="Courier New" panose="02070309020205020404" pitchFamily="49" charset="0"/>
              <a:buChar char="o"/>
            </a:pPr>
            <a:r>
              <a:rPr lang="en-US" sz="2400" dirty="0"/>
              <a:t>Specify </a:t>
            </a:r>
            <a:r>
              <a:rPr lang="en-US" sz="2400" dirty="0">
                <a:solidFill>
                  <a:srgbClr val="FF0000"/>
                </a:solidFill>
              </a:rPr>
              <a:t>species</a:t>
            </a:r>
            <a:r>
              <a:rPr lang="en-US" sz="2400" dirty="0"/>
              <a:t> to be modeled</a:t>
            </a:r>
          </a:p>
          <a:p>
            <a:pPr marL="457200" indent="-223838">
              <a:buFont typeface="Courier New" panose="02070309020205020404" pitchFamily="49" charset="0"/>
              <a:buChar char="o"/>
            </a:pPr>
            <a:r>
              <a:rPr lang="en-US" sz="2400" dirty="0"/>
              <a:t>Specify the transport and storage </a:t>
            </a:r>
            <a:r>
              <a:rPr lang="en-US" sz="2400" dirty="0">
                <a:solidFill>
                  <a:srgbClr val="FF0000"/>
                </a:solidFill>
              </a:rPr>
              <a:t>media</a:t>
            </a:r>
            <a:r>
              <a:rPr lang="en-US" sz="2400" dirty="0"/>
              <a:t> within the system to be modeled (e.g., water, air, sediment, soil)</a:t>
            </a:r>
          </a:p>
          <a:p>
            <a:pPr marL="457200" indent="-223838">
              <a:buFont typeface="Courier New" panose="02070309020205020404" pitchFamily="49" charset="0"/>
              <a:buChar char="o"/>
            </a:pPr>
            <a:r>
              <a:rPr lang="en-US" sz="2400" dirty="0"/>
              <a:t>Specify the </a:t>
            </a:r>
            <a:r>
              <a:rPr lang="en-US" sz="2400" dirty="0">
                <a:solidFill>
                  <a:srgbClr val="FF0000"/>
                </a:solidFill>
              </a:rPr>
              <a:t>transport pathways </a:t>
            </a:r>
            <a:r>
              <a:rPr lang="en-US" sz="2400" dirty="0"/>
              <a:t>through which mass is transported and stored</a:t>
            </a:r>
          </a:p>
          <a:p>
            <a:pPr marL="457200" indent="-223838">
              <a:buFont typeface="Courier New" panose="02070309020205020404" pitchFamily="49" charset="0"/>
              <a:buChar char="o"/>
            </a:pPr>
            <a:r>
              <a:rPr lang="en-US" sz="2400" dirty="0">
                <a:solidFill>
                  <a:schemeClr val="tx1"/>
                </a:solidFill>
              </a:rPr>
              <a:t>Define the source terms (initial and/or boundary conditions)</a:t>
            </a:r>
          </a:p>
          <a:p>
            <a:pPr marL="457200" indent="-223838">
              <a:buFont typeface="Courier New" panose="02070309020205020404" pitchFamily="49" charset="0"/>
              <a:buChar char="o"/>
            </a:pPr>
            <a:r>
              <a:rPr lang="en-US" sz="2400" dirty="0">
                <a:solidFill>
                  <a:schemeClr val="tx1"/>
                </a:solidFill>
              </a:rPr>
              <a:t>Define the impacts of the species (e.g., dose) on defined receptors</a:t>
            </a:r>
            <a:endParaRPr lang="en-US" sz="2800" dirty="0">
              <a:solidFill>
                <a:schemeClr val="tx1"/>
              </a:solidFill>
            </a:endParaRPr>
          </a:p>
        </p:txBody>
      </p:sp>
      <p:sp>
        <p:nvSpPr>
          <p:cNvPr id="8" name="Footer Placeholder 3"/>
          <p:cNvSpPr>
            <a:spLocks noGrp="1"/>
          </p:cNvSpPr>
          <p:nvPr>
            <p:ph type="ftr" sz="quarter" idx="11"/>
          </p:nvPr>
        </p:nvSpPr>
        <p:spPr/>
        <p:txBody>
          <a:bodyPr/>
          <a:lstStyle/>
          <a:p>
            <a:r>
              <a:rPr lang="en-US" dirty="0"/>
              <a:t>© GoldSim Technology Group LLC, 2019</a:t>
            </a:r>
          </a:p>
        </p:txBody>
      </p:sp>
    </p:spTree>
    <p:extLst>
      <p:ext uri="{BB962C8B-B14F-4D97-AF65-F5344CB8AC3E}">
        <p14:creationId xmlns:p14="http://schemas.microsoft.com/office/powerpoint/2010/main" val="11956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2905-B5ED-4D92-A8C9-04B5B98833B6}"/>
              </a:ext>
            </a:extLst>
          </p:cNvPr>
          <p:cNvPicPr>
            <a:picLocks noChangeAspect="1"/>
          </p:cNvPicPr>
          <p:nvPr/>
        </p:nvPicPr>
        <p:blipFill>
          <a:blip r:embed="rId2"/>
          <a:stretch>
            <a:fillRect/>
          </a:stretch>
        </p:blipFill>
        <p:spPr>
          <a:xfrm>
            <a:off x="2710648" y="1652156"/>
            <a:ext cx="5579978" cy="4471183"/>
          </a:xfrm>
          <a:prstGeom prst="rect">
            <a:avLst/>
          </a:prstGeom>
        </p:spPr>
      </p:pic>
      <p:sp>
        <p:nvSpPr>
          <p:cNvPr id="35842" name="Rectangle 2"/>
          <p:cNvSpPr>
            <a:spLocks noGrp="1" noChangeArrowheads="1"/>
          </p:cNvSpPr>
          <p:nvPr>
            <p:ph type="title"/>
          </p:nvPr>
        </p:nvSpPr>
        <p:spPr/>
        <p:txBody>
          <a:bodyPr/>
          <a:lstStyle/>
          <a:p>
            <a:pPr algn="ctr"/>
            <a:r>
              <a:rPr lang="en-US" dirty="0"/>
              <a:t>Defining Species</a:t>
            </a:r>
          </a:p>
        </p:txBody>
      </p:sp>
      <p:sp>
        <p:nvSpPr>
          <p:cNvPr id="35843" name="Rectangle 3"/>
          <p:cNvSpPr>
            <a:spLocks noGrp="1" noChangeArrowheads="1"/>
          </p:cNvSpPr>
          <p:nvPr>
            <p:ph idx="1"/>
          </p:nvPr>
        </p:nvSpPr>
        <p:spPr/>
        <p:txBody>
          <a:bodyPr>
            <a:normAutofit/>
          </a:bodyPr>
          <a:lstStyle/>
          <a:p>
            <a:r>
              <a:rPr lang="en-US" dirty="0">
                <a:solidFill>
                  <a:srgbClr val="FF0000"/>
                </a:solidFill>
              </a:rPr>
              <a:t>Species element</a:t>
            </a:r>
            <a:endParaRPr lang="en-US" dirty="0"/>
          </a:p>
        </p:txBody>
      </p:sp>
      <p:sp>
        <p:nvSpPr>
          <p:cNvPr id="6" name="Footer Placeholder 3"/>
          <p:cNvSpPr>
            <a:spLocks noGrp="1"/>
          </p:cNvSpPr>
          <p:nvPr>
            <p:ph type="ftr" sz="quarter" idx="11"/>
          </p:nvPr>
        </p:nvSpPr>
        <p:spPr/>
        <p:txBody>
          <a:bodyPr/>
          <a:lstStyle/>
          <a:p>
            <a:r>
              <a:rPr lang="en-US" dirty="0"/>
              <a:t>© GoldSim Technology Group LLC, 2019</a:t>
            </a:r>
          </a:p>
        </p:txBody>
      </p:sp>
      <p:pic>
        <p:nvPicPr>
          <p:cNvPr id="2" name="Picture 1"/>
          <p:cNvPicPr>
            <a:picLocks noChangeAspect="1"/>
          </p:cNvPicPr>
          <p:nvPr/>
        </p:nvPicPr>
        <p:blipFill>
          <a:blip r:embed="rId3"/>
          <a:stretch>
            <a:fillRect/>
          </a:stretch>
        </p:blipFill>
        <p:spPr>
          <a:xfrm>
            <a:off x="656860" y="1622787"/>
            <a:ext cx="1076190" cy="1180952"/>
          </a:xfrm>
          <a:prstGeom prst="rect">
            <a:avLst/>
          </a:prstGeom>
        </p:spPr>
      </p:pic>
    </p:spTree>
    <p:extLst>
      <p:ext uri="{BB962C8B-B14F-4D97-AF65-F5344CB8AC3E}">
        <p14:creationId xmlns:p14="http://schemas.microsoft.com/office/powerpoint/2010/main" val="27139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dirty="0"/>
              <a:t>Environmental Media</a:t>
            </a:r>
          </a:p>
        </p:txBody>
      </p:sp>
      <p:sp>
        <p:nvSpPr>
          <p:cNvPr id="38915" name="Rectangle 3"/>
          <p:cNvSpPr>
            <a:spLocks noGrp="1" noChangeArrowheads="1"/>
          </p:cNvSpPr>
          <p:nvPr>
            <p:ph idx="1"/>
          </p:nvPr>
        </p:nvSpPr>
        <p:spPr>
          <a:xfrm>
            <a:off x="854132" y="1143000"/>
            <a:ext cx="7543801" cy="4726094"/>
          </a:xfrm>
        </p:spPr>
        <p:txBody>
          <a:bodyPr/>
          <a:lstStyle/>
          <a:p>
            <a:r>
              <a:rPr lang="en-US" dirty="0"/>
              <a:t>Basic “building blocks” of transport pathways</a:t>
            </a:r>
          </a:p>
          <a:p>
            <a:pPr lvl="1"/>
            <a:r>
              <a:rPr lang="en-US" dirty="0"/>
              <a:t>mass transport calculations are based largely on media properties</a:t>
            </a:r>
          </a:p>
          <a:p>
            <a:pPr lvl="1"/>
            <a:r>
              <a:rPr lang="en-US" dirty="0"/>
              <a:t>Two types: </a:t>
            </a:r>
            <a:r>
              <a:rPr lang="en-US" dirty="0">
                <a:solidFill>
                  <a:srgbClr val="FF0000"/>
                </a:solidFill>
              </a:rPr>
              <a:t>Fluids</a:t>
            </a:r>
            <a:r>
              <a:rPr lang="en-US" dirty="0"/>
              <a:t> and </a:t>
            </a:r>
            <a:r>
              <a:rPr lang="en-US" dirty="0">
                <a:solidFill>
                  <a:srgbClr val="FF0000"/>
                </a:solidFill>
              </a:rPr>
              <a:t>Solids</a:t>
            </a:r>
          </a:p>
        </p:txBody>
      </p:sp>
      <p:sp>
        <p:nvSpPr>
          <p:cNvPr id="8" name="Footer Placeholder 3"/>
          <p:cNvSpPr>
            <a:spLocks noGrp="1"/>
          </p:cNvSpPr>
          <p:nvPr>
            <p:ph type="ftr" sz="quarter" idx="11"/>
          </p:nvPr>
        </p:nvSpPr>
        <p:spPr/>
        <p:txBody>
          <a:bodyPr/>
          <a:lstStyle/>
          <a:p>
            <a:r>
              <a:rPr lang="en-US" dirty="0"/>
              <a:t>© GoldSim Technology Group LLC, 2019</a:t>
            </a:r>
          </a:p>
        </p:txBody>
      </p:sp>
      <p:pic>
        <p:nvPicPr>
          <p:cNvPr id="2" name="Picture 1"/>
          <p:cNvPicPr>
            <a:picLocks noChangeAspect="1"/>
          </p:cNvPicPr>
          <p:nvPr/>
        </p:nvPicPr>
        <p:blipFill>
          <a:blip r:embed="rId2"/>
          <a:stretch>
            <a:fillRect/>
          </a:stretch>
        </p:blipFill>
        <p:spPr>
          <a:xfrm>
            <a:off x="182332" y="2708629"/>
            <a:ext cx="923810" cy="1142857"/>
          </a:xfrm>
          <a:prstGeom prst="rect">
            <a:avLst/>
          </a:prstGeom>
        </p:spPr>
      </p:pic>
      <p:pic>
        <p:nvPicPr>
          <p:cNvPr id="3" name="Picture 2"/>
          <p:cNvPicPr>
            <a:picLocks noChangeAspect="1"/>
          </p:cNvPicPr>
          <p:nvPr/>
        </p:nvPicPr>
        <p:blipFill>
          <a:blip r:embed="rId3"/>
          <a:stretch>
            <a:fillRect/>
          </a:stretch>
        </p:blipFill>
        <p:spPr>
          <a:xfrm>
            <a:off x="4569456" y="2708629"/>
            <a:ext cx="857143" cy="1066667"/>
          </a:xfrm>
          <a:prstGeom prst="rect">
            <a:avLst/>
          </a:prstGeom>
        </p:spPr>
      </p:pic>
      <p:pic>
        <p:nvPicPr>
          <p:cNvPr id="4" name="Picture 3"/>
          <p:cNvPicPr>
            <a:picLocks noChangeAspect="1"/>
          </p:cNvPicPr>
          <p:nvPr/>
        </p:nvPicPr>
        <p:blipFill>
          <a:blip r:embed="rId4"/>
          <a:stretch>
            <a:fillRect/>
          </a:stretch>
        </p:blipFill>
        <p:spPr>
          <a:xfrm>
            <a:off x="1218582" y="2781994"/>
            <a:ext cx="3050032" cy="3190009"/>
          </a:xfrm>
          <a:prstGeom prst="rect">
            <a:avLst/>
          </a:prstGeom>
        </p:spPr>
      </p:pic>
      <p:pic>
        <p:nvPicPr>
          <p:cNvPr id="5" name="Picture 4"/>
          <p:cNvPicPr>
            <a:picLocks noChangeAspect="1"/>
          </p:cNvPicPr>
          <p:nvPr/>
        </p:nvPicPr>
        <p:blipFill>
          <a:blip r:embed="rId5"/>
          <a:stretch>
            <a:fillRect/>
          </a:stretch>
        </p:blipFill>
        <p:spPr>
          <a:xfrm>
            <a:off x="5728235" y="2781994"/>
            <a:ext cx="3064115" cy="3234344"/>
          </a:xfrm>
          <a:prstGeom prst="rect">
            <a:avLst/>
          </a:prstGeom>
        </p:spPr>
      </p:pic>
      <p:sp>
        <p:nvSpPr>
          <p:cNvPr id="6" name="Oval 5">
            <a:extLst>
              <a:ext uri="{FF2B5EF4-FFF2-40B4-BE49-F238E27FC236}">
                <a16:creationId xmlns:a16="http://schemas.microsoft.com/office/drawing/2014/main" id="{2AFEE394-0EE4-4D12-8E6A-21CF220A4484}"/>
              </a:ext>
            </a:extLst>
          </p:cNvPr>
          <p:cNvSpPr/>
          <p:nvPr/>
        </p:nvSpPr>
        <p:spPr>
          <a:xfrm>
            <a:off x="1587640" y="4752870"/>
            <a:ext cx="733529" cy="3114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13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500"/>
                                        <p:tgtEl>
                                          <p:spTgt spid="389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eme1">
  <a:themeElements>
    <a:clrScheme name="GoldSim Website">
      <a:dk1>
        <a:srgbClr val="1E1E1E"/>
      </a:dk1>
      <a:lt1>
        <a:sysClr val="window" lastClr="FFFFFF"/>
      </a:lt1>
      <a:dk2>
        <a:srgbClr val="202020"/>
      </a:dk2>
      <a:lt2>
        <a:srgbClr val="FFFFFF"/>
      </a:lt2>
      <a:accent1>
        <a:srgbClr val="00ADEF"/>
      </a:accent1>
      <a:accent2>
        <a:srgbClr val="66AE3D"/>
      </a:accent2>
      <a:accent3>
        <a:srgbClr val="FEC10D"/>
      </a:accent3>
      <a:accent4>
        <a:srgbClr val="EB5D62"/>
      </a:accent4>
      <a:accent5>
        <a:srgbClr val="A9D5F3"/>
      </a:accent5>
      <a:accent6>
        <a:srgbClr val="C5E0B3"/>
      </a:accent6>
      <a:hlink>
        <a:srgbClr val="FEE599"/>
      </a:hlink>
      <a:folHlink>
        <a:srgbClr val="F7CB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EF022C51-81AF-435F-A880-3E608A8D7BCB}" vid="{80EFAB80-A438-42D7-83F1-818492C176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3203</TotalTime>
  <Words>1651</Words>
  <Application>Microsoft Office PowerPoint</Application>
  <PresentationFormat>On-screen Show (4:3)</PresentationFormat>
  <Paragraphs>173</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Courier New</vt:lpstr>
      <vt:lpstr>Times New Roman</vt:lpstr>
      <vt:lpstr>Wingdings</vt:lpstr>
      <vt:lpstr>Theme1</vt:lpstr>
      <vt:lpstr>Modeling Water Treatment Using the Contaminant Transport Module</vt:lpstr>
      <vt:lpstr>GoldSim and the Contaminant Transport Module</vt:lpstr>
      <vt:lpstr>Webinar Overview</vt:lpstr>
      <vt:lpstr>Overview of the  Contaminant Transport Module</vt:lpstr>
      <vt:lpstr>Contaminant Transport Module</vt:lpstr>
      <vt:lpstr>Contaminant Transport Module</vt:lpstr>
      <vt:lpstr>Steps for Modeling Contaminant Transport</vt:lpstr>
      <vt:lpstr>Defining Species</vt:lpstr>
      <vt:lpstr>Environmental Media</vt:lpstr>
      <vt:lpstr>Transport Pathways</vt:lpstr>
      <vt:lpstr>Transport Pathways</vt:lpstr>
      <vt:lpstr>Transport Pathways</vt:lpstr>
      <vt:lpstr>Transport Pathways</vt:lpstr>
      <vt:lpstr>Simulating Water Treatment</vt:lpstr>
      <vt:lpstr>Cell Pathways</vt:lpstr>
      <vt:lpstr> Example: Two Inflows into a Well-Mixed Flow-Through Tank</vt:lpstr>
      <vt:lpstr>Equation Solved by GoldSim</vt:lpstr>
      <vt:lpstr>Modeling Treatment</vt:lpstr>
      <vt:lpstr>Approach #1: Defining Treatment Efficiencies </vt:lpstr>
      <vt:lpstr>Approach #1: Defining Treatment Efficiencies </vt:lpstr>
      <vt:lpstr>Approach #2: Defining Solubilities and Remove Precipitated Mass</vt:lpstr>
      <vt:lpstr>Approach #2: Defining Solubilities and Remove Precipitated Mass</vt:lpstr>
      <vt:lpstr>Approach #3: Simulating Treatment Processes Using Geochemical Equilibrium Models</vt:lpstr>
      <vt:lpstr>Approach #3: Simulating Treatment Processes Using Geochemical Equilibrium Models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GoldSim Training Section</dc:title>
  <dc:creator>Jason Lillywhite</dc:creator>
  <cp:lastModifiedBy>Rick Kossik</cp:lastModifiedBy>
  <cp:revision>304</cp:revision>
  <cp:lastPrinted>2018-01-16T21:13:11Z</cp:lastPrinted>
  <dcterms:created xsi:type="dcterms:W3CDTF">2015-01-26T23:52:11Z</dcterms:created>
  <dcterms:modified xsi:type="dcterms:W3CDTF">2019-07-25T14:29:18Z</dcterms:modified>
</cp:coreProperties>
</file>