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1" r:id="rId1"/>
  </p:sldMasterIdLst>
  <p:notesMasterIdLst>
    <p:notesMasterId r:id="rId29"/>
  </p:notesMasterIdLst>
  <p:handoutMasterIdLst>
    <p:handoutMasterId r:id="rId30"/>
  </p:handoutMasterIdLst>
  <p:sldIdLst>
    <p:sldId id="288" r:id="rId2"/>
    <p:sldId id="293" r:id="rId3"/>
    <p:sldId id="476" r:id="rId4"/>
    <p:sldId id="353" r:id="rId5"/>
    <p:sldId id="500" r:id="rId6"/>
    <p:sldId id="355" r:id="rId7"/>
    <p:sldId id="357" r:id="rId8"/>
    <p:sldId id="360" r:id="rId9"/>
    <p:sldId id="362" r:id="rId10"/>
    <p:sldId id="363" r:id="rId11"/>
    <p:sldId id="366" r:id="rId12"/>
    <p:sldId id="365" r:id="rId13"/>
    <p:sldId id="364" r:id="rId14"/>
    <p:sldId id="473" r:id="rId15"/>
    <p:sldId id="380" r:id="rId16"/>
    <p:sldId id="522" r:id="rId17"/>
    <p:sldId id="523" r:id="rId18"/>
    <p:sldId id="1257" r:id="rId19"/>
    <p:sldId id="1258" r:id="rId20"/>
    <p:sldId id="1259" r:id="rId21"/>
    <p:sldId id="1260" r:id="rId22"/>
    <p:sldId id="406" r:id="rId23"/>
    <p:sldId id="404" r:id="rId24"/>
    <p:sldId id="1261" r:id="rId25"/>
    <p:sldId id="1262" r:id="rId26"/>
    <p:sldId id="1263" r:id="rId27"/>
    <p:sldId id="1256" r:id="rId28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33A7BC36-237A-40D5-82CC-9D60B5D8B0A5}">
          <p14:sldIdLst>
            <p14:sldId id="288"/>
            <p14:sldId id="293"/>
            <p14:sldId id="476"/>
          </p14:sldIdLst>
        </p14:section>
        <p14:section name="Overview" id="{F726B8D0-3F82-4752-8992-B117DE3E7851}">
          <p14:sldIdLst>
            <p14:sldId id="353"/>
            <p14:sldId id="500"/>
            <p14:sldId id="355"/>
            <p14:sldId id="357"/>
            <p14:sldId id="360"/>
            <p14:sldId id="362"/>
            <p14:sldId id="363"/>
            <p14:sldId id="366"/>
            <p14:sldId id="365"/>
            <p14:sldId id="364"/>
            <p14:sldId id="473"/>
          </p14:sldIdLst>
        </p14:section>
        <p14:section name="Example Problems" id="{3BBAE313-9498-4718-BC60-BFA05ED1A2AA}">
          <p14:sldIdLst>
            <p14:sldId id="380"/>
            <p14:sldId id="522"/>
            <p14:sldId id="523"/>
            <p14:sldId id="1257"/>
            <p14:sldId id="1258"/>
            <p14:sldId id="1259"/>
            <p14:sldId id="1260"/>
            <p14:sldId id="406"/>
            <p14:sldId id="404"/>
            <p14:sldId id="1261"/>
            <p14:sldId id="1262"/>
            <p14:sldId id="1263"/>
            <p14:sldId id="125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8EE"/>
    <a:srgbClr val="412837"/>
    <a:srgbClr val="816777"/>
    <a:srgbClr val="C89600"/>
    <a:srgbClr val="9B7439"/>
    <a:srgbClr val="2D3E59"/>
    <a:srgbClr val="6C7C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9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922"/>
    </p:cViewPr>
  </p:sorterViewPr>
  <p:notesViewPr>
    <p:cSldViewPr snapToGrid="0">
      <p:cViewPr varScale="1">
        <p:scale>
          <a:sx n="76" d="100"/>
          <a:sy n="76" d="100"/>
        </p:scale>
        <p:origin x="66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688" y="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F0B2A-A9EA-40F9-8190-7E9C822BF07E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20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© GoldSim Technology Group LLC, 2018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688" y="883920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FE037-2EF6-4C63-A5F5-47CFED663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68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3658E477-09F2-4C73-808C-A23658D67584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6050" y="1163638"/>
            <a:ext cx="4187825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6"/>
            <a:ext cx="5615940" cy="3664208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D50755CB-9B37-40ED-B732-2C15694C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246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1331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3F5C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4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0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GoldSim Technology Group LLC,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76D9-9DE5-4AC3-A5DD-5686A4C859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CAC3CB8A-7236-40F6-B8D9-693F229A85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3" y="6614606"/>
            <a:ext cx="904071" cy="2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596813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GoldSim Technology Group LLC,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76D9-9DE5-4AC3-A5DD-5686A4C85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8508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xample Problem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cap="none">
                <a:solidFill>
                  <a:schemeClr val="bg1"/>
                </a:solidFill>
                <a:cs typeface="Arial" charset="0"/>
              </a:rPr>
              <a:t>© GoldSim Technology Group LLC, 2018</a:t>
            </a:r>
            <a:endParaRPr lang="en-US" cap="none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76D9-9DE5-4AC3-A5DD-5686A4C85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760065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801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142998"/>
            <a:ext cx="3703320" cy="47260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143000"/>
            <a:ext cx="3703320" cy="47260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chemeClr val="bg1"/>
                </a:solidFill>
                <a:cs typeface="Arial" charset="0"/>
              </a:rPr>
              <a:t>© GoldSim Technology Group LLC, 2018</a:t>
            </a:r>
            <a:endParaRPr lang="en-US" cap="none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86DF6-4136-4A8B-8494-0DD8FA11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09131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chemeClr val="bg1"/>
                </a:solidFill>
                <a:cs typeface="Arial" charset="0"/>
              </a:rPr>
              <a:t>© GoldSim Technology Group LLC, 2018</a:t>
            </a:r>
            <a:endParaRPr lang="en-US" cap="none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86DF6-4136-4A8B-8494-0DD8FA11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01437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Picture with Caption">
    <p:bg>
      <p:bgPr>
        <a:blipFill dpi="0" rotWithShape="1">
          <a:blip r:embed="rId2">
            <a:lum/>
          </a:blip>
          <a:srcRect/>
          <a:stretch>
            <a:fillRect t="-7000" b="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2381" y="4960248"/>
            <a:ext cx="9146382" cy="1905000"/>
          </a:xfrm>
          <a:prstGeom prst="rect">
            <a:avLst/>
          </a:prstGeom>
          <a:solidFill>
            <a:srgbClr val="143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2382" y="4918771"/>
            <a:ext cx="9144001" cy="65999"/>
          </a:xfrm>
          <a:prstGeom prst="rect">
            <a:avLst/>
          </a:prstGeom>
          <a:solidFill>
            <a:srgbClr val="3B5C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9779696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1331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rgbClr val="3F5C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152401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143000"/>
            <a:ext cx="7543801" cy="47260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cap="all" baseline="0">
                <a:solidFill>
                  <a:srgbClr val="FFFFFF"/>
                </a:solidFill>
              </a:defRPr>
            </a:lvl1pPr>
          </a:lstStyle>
          <a:p>
            <a:r>
              <a:rPr lang="en-US" cap="none">
                <a:solidFill>
                  <a:schemeClr val="bg1"/>
                </a:solidFill>
                <a:cs typeface="Arial" charset="0"/>
              </a:rPr>
              <a:t>© GoldSim Technology Group LLC, 2018</a:t>
            </a:r>
            <a:endParaRPr lang="en-US" cap="none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F6176D9-9DE5-4AC3-A5DD-5686A4C859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22959" y="990601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9810248E-D399-4B60-9AAC-9E9AEC2F3B3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3" y="6614606"/>
            <a:ext cx="904071" cy="2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65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transition>
    <p:wipe dir="r"/>
  </p:transition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Tx/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56314" y="4871586"/>
            <a:ext cx="7031369" cy="1195939"/>
          </a:xfrm>
        </p:spPr>
        <p:txBody>
          <a:bodyPr/>
          <a:lstStyle/>
          <a:p>
            <a:pPr algn="ctr"/>
            <a:r>
              <a:rPr lang="en-US" dirty="0"/>
              <a:t>Simple Mixing Using the Contaminant Transport Module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3635845" y="6184236"/>
            <a:ext cx="2252311" cy="594360"/>
          </a:xfrm>
        </p:spPr>
        <p:txBody>
          <a:bodyPr>
            <a:normAutofit/>
          </a:bodyPr>
          <a:lstStyle/>
          <a:p>
            <a:pPr algn="ctr"/>
            <a:r>
              <a:rPr lang="en-US" sz="1800" dirty="0"/>
              <a:t>Rick Kossik</a:t>
            </a:r>
          </a:p>
          <a:p>
            <a:pPr algn="ctr"/>
            <a:r>
              <a:rPr lang="en-US" sz="1800" dirty="0"/>
              <a:t>rkossik@goldsim.com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F545A5-B3D9-4494-8884-F5B6341B17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818" y="376584"/>
            <a:ext cx="6452363" cy="429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993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Transport Pathways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43000"/>
            <a:ext cx="7543799" cy="4495800"/>
          </a:xfrm>
        </p:spPr>
        <p:txBody>
          <a:bodyPr>
            <a:noAutofit/>
          </a:bodyPr>
          <a:lstStyle/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altLang="en-US" sz="2400" dirty="0">
                <a:solidFill>
                  <a:srgbClr val="FF0000"/>
                </a:solidFill>
              </a:rPr>
              <a:t>Transport pathways</a:t>
            </a:r>
            <a:r>
              <a:rPr lang="en-US" altLang="en-US" sz="2400" dirty="0"/>
              <a:t> represent those parts of the system through which species mass is transported and/or in which species mass is stored.</a:t>
            </a:r>
          </a:p>
          <a:p>
            <a:pPr marL="868870" lvl="1" indent="-342900">
              <a:buFont typeface="Wingdings" panose="05000000000000000000" pitchFamily="2" charset="2"/>
              <a:buChar char="§"/>
            </a:pPr>
            <a:r>
              <a:rPr lang="en-US" altLang="en-US" sz="2400" dirty="0"/>
              <a:t>Tanks, ponds, aquifers, lakes, soil columns, etc.</a:t>
            </a:r>
          </a:p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altLang="en-US" sz="2400" dirty="0"/>
              <a:t>You define the properties of the pathways, such as geometry, volume, and pathway discretization.</a:t>
            </a:r>
          </a:p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altLang="en-US" dirty="0"/>
              <a:t>Y</a:t>
            </a:r>
            <a:r>
              <a:rPr lang="en-US" altLang="en-US" sz="2400" dirty="0"/>
              <a:t>ou define which </a:t>
            </a:r>
            <a:r>
              <a:rPr lang="en-US" altLang="en-US" sz="2400" dirty="0">
                <a:solidFill>
                  <a:srgbClr val="FF0000"/>
                </a:solidFill>
              </a:rPr>
              <a:t>media</a:t>
            </a:r>
            <a:r>
              <a:rPr lang="en-US" altLang="en-US" sz="2400" dirty="0"/>
              <a:t> (e.g., air, water, sediments, rock) types are present in the pathway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</p:spTree>
    <p:extLst>
      <p:ext uri="{BB962C8B-B14F-4D97-AF65-F5344CB8AC3E}">
        <p14:creationId xmlns:p14="http://schemas.microsoft.com/office/powerpoint/2010/main" val="4168578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Transport Pathways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Pathways can be thought of as </a:t>
            </a:r>
            <a:r>
              <a:rPr lang="en-US" sz="2600" dirty="0">
                <a:solidFill>
                  <a:srgbClr val="FF0000"/>
                </a:solidFill>
              </a:rPr>
              <a:t>transfer functions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>
              <a:spcAft>
                <a:spcPts val="600"/>
              </a:spcAft>
            </a:pPr>
            <a:r>
              <a:rPr lang="en-US" sz="2600" dirty="0"/>
              <a:t>Each pathway type (or transfer function) assumes or represents a particular range of physical transport processes.</a:t>
            </a:r>
          </a:p>
          <a:p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  <p:pic>
        <p:nvPicPr>
          <p:cNvPr id="5" name="Picture 4" descr="PATHS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362" y="1828800"/>
            <a:ext cx="7158038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9465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Transport Pathways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142999"/>
            <a:ext cx="7543801" cy="1331259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You create a mass transport system by defining a </a:t>
            </a:r>
            <a:r>
              <a:rPr lang="en-US" altLang="en-US" sz="2400" dirty="0">
                <a:solidFill>
                  <a:srgbClr val="FF0000"/>
                </a:solidFill>
              </a:rPr>
              <a:t>network of transport pathways </a:t>
            </a:r>
            <a:r>
              <a:rPr lang="en-US" altLang="en-US" sz="2400" dirty="0"/>
              <a:t>using </a:t>
            </a:r>
            <a:r>
              <a:rPr lang="en-US" altLang="en-US" sz="2400" dirty="0">
                <a:solidFill>
                  <a:srgbClr val="FF0000"/>
                </a:solidFill>
              </a:rPr>
              <a:t>mass flux links</a:t>
            </a:r>
            <a:r>
              <a:rPr lang="en-US" altLang="en-US" sz="2400" dirty="0"/>
              <a:t> among the pathways.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682" y="2915279"/>
            <a:ext cx="3709819" cy="267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2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Transport Pathways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043" y="3845859"/>
            <a:ext cx="7543800" cy="1331258"/>
          </a:xfrm>
        </p:spPr>
        <p:txBody>
          <a:bodyPr>
            <a:noAutofit/>
          </a:bodyPr>
          <a:lstStyle/>
          <a:p>
            <a:pPr marL="457200" indent="-223838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en-US" altLang="en-US" sz="2400" dirty="0"/>
              <a:t>We will focus on Cells today to do simple mixing</a:t>
            </a:r>
          </a:p>
          <a:p>
            <a:pPr marL="457200" indent="-223838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en-US" sz="2400" dirty="0"/>
              <a:t>We will also only consider water (no partitioning onto solids)</a:t>
            </a: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559" y="1905000"/>
            <a:ext cx="6783441" cy="1295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69894" y="1909482"/>
            <a:ext cx="1180114" cy="134470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54337" y="3482788"/>
            <a:ext cx="7543800" cy="307041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Tx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223838">
              <a:spcBef>
                <a:spcPts val="1800"/>
              </a:spcBef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75043" y="1264022"/>
            <a:ext cx="7543800" cy="56477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Tx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altLang="en-US" dirty="0"/>
              <a:t>GoldSim provides five type of pathways:</a:t>
            </a:r>
          </a:p>
          <a:p>
            <a:pPr marL="457200" indent="-223838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altLang="en-US" dirty="0"/>
          </a:p>
          <a:p>
            <a:pPr marL="457200" indent="-223838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3961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Pathways Mass Balance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143000"/>
            <a:ext cx="7543801" cy="5029200"/>
          </a:xfrm>
        </p:spPr>
        <p:txBody>
          <a:bodyPr>
            <a:noAutofit/>
          </a:bodyPr>
          <a:lstStyle/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sz="2400" dirty="0"/>
              <a:t>Species mass is conserved.</a:t>
            </a:r>
          </a:p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sz="2400" dirty="0"/>
              <a:t>The Contaminant Transport Module simulates </a:t>
            </a:r>
            <a:r>
              <a:rPr lang="en-US" sz="2400" dirty="0">
                <a:solidFill>
                  <a:srgbClr val="FF0000"/>
                </a:solidFill>
              </a:rPr>
              <a:t>mass transport </a:t>
            </a:r>
            <a:r>
              <a:rPr lang="en-US" sz="2400" dirty="0"/>
              <a:t>so it solves for the mass of each species in each transport pathway.</a:t>
            </a:r>
          </a:p>
          <a:p>
            <a:pPr marL="868870" lvl="1" indent="-342900"/>
            <a:r>
              <a:rPr lang="en-US" sz="2200" dirty="0"/>
              <a:t>The water, or other media, balance </a:t>
            </a:r>
            <a:r>
              <a:rPr lang="en-US" sz="2200" dirty="0">
                <a:solidFill>
                  <a:srgbClr val="FF0000"/>
                </a:solidFill>
              </a:rPr>
              <a:t>is not a part of the transport module solution.</a:t>
            </a:r>
            <a:r>
              <a:rPr lang="en-US" sz="2200" dirty="0"/>
              <a:t> </a:t>
            </a:r>
          </a:p>
          <a:p>
            <a:pPr marL="868870" lvl="1" indent="-342900"/>
            <a:r>
              <a:rPr lang="en-US" sz="2200" dirty="0"/>
              <a:t>Media amounts and advection rates are </a:t>
            </a:r>
            <a:r>
              <a:rPr lang="en-US" sz="2200" dirty="0">
                <a:solidFill>
                  <a:srgbClr val="FF0000"/>
                </a:solidFill>
              </a:rPr>
              <a:t>inputs</a:t>
            </a:r>
            <a:r>
              <a:rPr lang="en-US" sz="2200" dirty="0"/>
              <a:t> (and not solution values) for transport pathways.</a:t>
            </a:r>
          </a:p>
          <a:p>
            <a:pPr marL="1024128" lvl="2" indent="-225425"/>
            <a:r>
              <a:rPr lang="en-US" sz="2000" dirty="0"/>
              <a:t>You can link the transport media amounts and advection rates to a water balance model (or other media balance model) in order to enforce both a water balance and species mass balance.</a:t>
            </a:r>
          </a:p>
          <a:p>
            <a:pPr marL="484822" indent="-342900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</p:spTree>
    <p:extLst>
      <p:ext uri="{BB962C8B-B14F-4D97-AF65-F5344CB8AC3E}">
        <p14:creationId xmlns:p14="http://schemas.microsoft.com/office/powerpoint/2010/main" val="146667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Look at Some Simple Mixing Models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527675" y="6459538"/>
            <a:ext cx="3616325" cy="365125"/>
          </a:xfrm>
        </p:spPr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EBFCF4-79E1-4664-BDA3-3DA6F294F3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818" y="376584"/>
            <a:ext cx="6452363" cy="429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58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Cell Pathways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Act as </a:t>
            </a:r>
            <a:r>
              <a:rPr lang="en-US" altLang="en-US" dirty="0">
                <a:solidFill>
                  <a:srgbClr val="FF0000"/>
                </a:solidFill>
              </a:rPr>
              <a:t>mixing cells</a:t>
            </a:r>
          </a:p>
          <a:p>
            <a:r>
              <a:rPr lang="en-US" altLang="en-US" dirty="0"/>
              <a:t>Specify multiple media</a:t>
            </a:r>
          </a:p>
          <a:p>
            <a:pPr lvl="1"/>
            <a:r>
              <a:rPr lang="en-US" altLang="en-US" dirty="0"/>
              <a:t>always contains a single reference fluid</a:t>
            </a:r>
          </a:p>
          <a:p>
            <a:r>
              <a:rPr lang="en-US" altLang="en-US" dirty="0"/>
              <a:t>Mass is </a:t>
            </a:r>
            <a:r>
              <a:rPr lang="en-US" altLang="en-US" dirty="0">
                <a:solidFill>
                  <a:srgbClr val="FF0000"/>
                </a:solidFill>
              </a:rPr>
              <a:t>instantly mixed and equilibrated</a:t>
            </a:r>
            <a:r>
              <a:rPr lang="en-US" altLang="en-US" dirty="0"/>
              <a:t> (partitioned between media) within cell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Solubility constraints</a:t>
            </a:r>
            <a:r>
              <a:rPr lang="en-US" altLang="en-US" dirty="0"/>
              <a:t> can be imposed in cell</a:t>
            </a:r>
          </a:p>
          <a:p>
            <a:r>
              <a:rPr lang="en-US" altLang="en-US" dirty="0"/>
              <a:t>Can have specified </a:t>
            </a:r>
            <a:r>
              <a:rPr lang="en-US" altLang="en-US" dirty="0">
                <a:solidFill>
                  <a:srgbClr val="FF0000"/>
                </a:solidFill>
              </a:rPr>
              <a:t>initial/boundary condition</a:t>
            </a:r>
            <a:endParaRPr lang="en-US" altLang="en-US" dirty="0"/>
          </a:p>
          <a:p>
            <a:r>
              <a:rPr lang="en-US" altLang="en-US" dirty="0"/>
              <a:t>Behavior of cell network is mathematically equivalent to </a:t>
            </a:r>
            <a:r>
              <a:rPr lang="en-US" altLang="en-US" dirty="0">
                <a:solidFill>
                  <a:srgbClr val="FF0000"/>
                </a:solidFill>
              </a:rPr>
              <a:t>network of finite difference nodes</a:t>
            </a:r>
          </a:p>
          <a:p>
            <a:r>
              <a:rPr lang="en-US" altLang="en-US" dirty="0">
                <a:solidFill>
                  <a:schemeClr val="accent1"/>
                </a:solidFill>
              </a:rPr>
              <a:t>We are not going to address multiple media or solubility today; just simple mixing</a:t>
            </a:r>
          </a:p>
        </p:txBody>
      </p:sp>
    </p:spTree>
    <p:extLst>
      <p:ext uri="{BB962C8B-B14F-4D97-AF65-F5344CB8AC3E}">
        <p14:creationId xmlns:p14="http://schemas.microsoft.com/office/powerpoint/2010/main" val="1377736728"/>
      </p:ext>
    </p:extLst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69310" y="228600"/>
            <a:ext cx="8605379" cy="838200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en-US" dirty="0"/>
            </a:br>
            <a:r>
              <a:rPr lang="en-US" altLang="en-US" dirty="0"/>
              <a:t>Example1: Two Inflows into a Well-Mixed Flow-Through Tank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138416" cy="4191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Tank holds 10 m3 of water</a:t>
            </a:r>
          </a:p>
          <a:p>
            <a:pPr marL="0" indent="0">
              <a:buNone/>
            </a:pPr>
            <a:r>
              <a:rPr lang="en-US" altLang="en-US" dirty="0"/>
              <a:t>Initially concentration in the tank is 0 g/m3</a:t>
            </a:r>
          </a:p>
          <a:p>
            <a:pPr marL="0" indent="0">
              <a:buNone/>
            </a:pPr>
            <a:r>
              <a:rPr lang="en-US" altLang="en-US" dirty="0"/>
              <a:t>4 m3/day of water with concentration of X of 10 g/m3 enters</a:t>
            </a:r>
          </a:p>
          <a:p>
            <a:pPr marL="0" indent="0">
              <a:buNone/>
            </a:pPr>
            <a:r>
              <a:rPr lang="en-US" altLang="en-US" dirty="0"/>
              <a:t>6 m3/day of water with concentration of X of 2 g/m3 enters</a:t>
            </a:r>
          </a:p>
          <a:p>
            <a:pPr marL="0" indent="0">
              <a:buNone/>
            </a:pPr>
            <a:r>
              <a:rPr lang="en-US" altLang="en-US" dirty="0"/>
              <a:t>10 m3/day of water leaves (volume stays constant)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7616327"/>
      </p:ext>
    </p:extLst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69310" y="228600"/>
            <a:ext cx="8605379" cy="838200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en-US" dirty="0"/>
            </a:br>
            <a:r>
              <a:rPr lang="en-US" altLang="en-US" dirty="0"/>
              <a:t>Example2: Two Inflows into a Well-Mixed Flow-Through Tank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138416" cy="4191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Tank holds 10 m3 of water</a:t>
            </a:r>
          </a:p>
          <a:p>
            <a:pPr marL="0" indent="0">
              <a:buNone/>
            </a:pPr>
            <a:r>
              <a:rPr lang="en-US" altLang="en-US" dirty="0">
                <a:solidFill>
                  <a:srgbClr val="FF0000"/>
                </a:solidFill>
              </a:rPr>
              <a:t>Initially concentration in the tank is 20 g/m3</a:t>
            </a:r>
          </a:p>
          <a:p>
            <a:pPr marL="0" indent="0">
              <a:buNone/>
            </a:pPr>
            <a:r>
              <a:rPr lang="en-US" altLang="en-US" dirty="0"/>
              <a:t>4 m3/day of water with concentration of X of 10 g/m3 enters</a:t>
            </a:r>
          </a:p>
          <a:p>
            <a:pPr marL="0" indent="0">
              <a:buNone/>
            </a:pPr>
            <a:r>
              <a:rPr lang="en-US" altLang="en-US" dirty="0"/>
              <a:t>6 m3/day of water with concentration of X of 2 g/m3 enters</a:t>
            </a:r>
          </a:p>
          <a:p>
            <a:pPr marL="0" indent="0">
              <a:buNone/>
            </a:pPr>
            <a:r>
              <a:rPr lang="en-US" altLang="en-US" dirty="0"/>
              <a:t>10 m3/day of water leaves (volume stays constant)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3701697"/>
      </p:ext>
    </p:extLst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69310" y="228600"/>
            <a:ext cx="8605379" cy="838200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en-US" dirty="0"/>
            </a:br>
            <a:r>
              <a:rPr lang="en-US" altLang="en-US" dirty="0"/>
              <a:t>Example3: Two Inflows into a Well-Mixed Flow-Through Tank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138416" cy="4191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>
                <a:solidFill>
                  <a:srgbClr val="FF0000"/>
                </a:solidFill>
              </a:rPr>
              <a:t>Vary tank volume from 0.1 m3 to 100 m3</a:t>
            </a:r>
          </a:p>
          <a:p>
            <a:pPr marL="0" indent="0">
              <a:buNone/>
            </a:pPr>
            <a:r>
              <a:rPr lang="en-US" altLang="en-US" dirty="0">
                <a:solidFill>
                  <a:srgbClr val="FF0000"/>
                </a:solidFill>
              </a:rPr>
              <a:t>Initially concentration in the tank is 0 g/m3</a:t>
            </a:r>
          </a:p>
          <a:p>
            <a:pPr marL="0" indent="0">
              <a:buNone/>
            </a:pPr>
            <a:r>
              <a:rPr lang="en-US" altLang="en-US" dirty="0"/>
              <a:t>4 m3/day of water with concentration of X of 10 g/m3 enters</a:t>
            </a:r>
          </a:p>
          <a:p>
            <a:pPr marL="0" indent="0">
              <a:buNone/>
            </a:pPr>
            <a:r>
              <a:rPr lang="en-US" altLang="en-US" dirty="0"/>
              <a:t>6 m3/day of water with concentration of X of 2 g/m3 enters</a:t>
            </a:r>
          </a:p>
          <a:p>
            <a:pPr marL="0" indent="0">
              <a:buNone/>
            </a:pPr>
            <a:r>
              <a:rPr lang="en-US" altLang="en-US" dirty="0"/>
              <a:t>10 m3/day of water leaves (volume stays constant)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17470438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5751"/>
            <a:ext cx="7543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GoldSim and the Contaminant Transport Module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142999"/>
            <a:ext cx="7543801" cy="5019675"/>
          </a:xfrm>
        </p:spPr>
        <p:txBody>
          <a:bodyPr>
            <a:normAutofit/>
          </a:bodyPr>
          <a:lstStyle/>
          <a:p>
            <a:pPr lvl="1"/>
            <a:r>
              <a:rPr lang="en-US" sz="2400" dirty="0"/>
              <a:t>The basic GoldSim framework consists of a flexible set of tools for creating dynamic, probabilistic simulations of nearly any kind of complex system</a:t>
            </a:r>
          </a:p>
          <a:p>
            <a:pPr lvl="2"/>
            <a:r>
              <a:rPr lang="en-US" sz="2000" dirty="0"/>
              <a:t>These tools are very abstract (like a programming language)</a:t>
            </a:r>
          </a:p>
          <a:p>
            <a:pPr lvl="2"/>
            <a:r>
              <a:rPr lang="en-US" sz="2000" dirty="0"/>
              <a:t>They simply carry out mathematical calculations (e.g., numerical integration) that are applicable to many types of problems</a:t>
            </a:r>
          </a:p>
          <a:p>
            <a:pPr lvl="2"/>
            <a:r>
              <a:rPr lang="en-US" sz="2000" dirty="0"/>
              <a:t>It is assumed you are familiar with the basic GoldSim framework</a:t>
            </a:r>
          </a:p>
          <a:p>
            <a:pPr lvl="1"/>
            <a:r>
              <a:rPr lang="en-US" sz="2400" dirty="0"/>
              <a:t>In order to simulate some kinds of complex systems, such tools are not sufficient. Therefore, GoldSim has several specialized extension modules to facilitate simulation of some types of systems</a:t>
            </a:r>
          </a:p>
          <a:p>
            <a:pPr lvl="1"/>
            <a:r>
              <a:rPr lang="en-US" sz="2400" dirty="0"/>
              <a:t>The </a:t>
            </a:r>
            <a:r>
              <a:rPr lang="en-US" sz="2400" dirty="0">
                <a:solidFill>
                  <a:srgbClr val="FF0000"/>
                </a:solidFill>
              </a:rPr>
              <a:t>Contaminant Transport Module </a:t>
            </a:r>
            <a:r>
              <a:rPr lang="en-US" sz="2400" dirty="0"/>
              <a:t>is a set of specialized tools that are added to GoldSim to support complex contaminant transport simulations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</p:spTree>
    <p:extLst>
      <p:ext uri="{BB962C8B-B14F-4D97-AF65-F5344CB8AC3E}">
        <p14:creationId xmlns:p14="http://schemas.microsoft.com/office/powerpoint/2010/main" val="328057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69310" y="228600"/>
            <a:ext cx="8605379" cy="838200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en-US" dirty="0"/>
            </a:br>
            <a:r>
              <a:rPr lang="en-US" altLang="en-US" dirty="0"/>
              <a:t>Example4: Two Inflows into a Well-Mixed Flow-Through Tank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138416" cy="4191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>
                <a:solidFill>
                  <a:srgbClr val="FF0000"/>
                </a:solidFill>
              </a:rPr>
              <a:t>Small tank volume of 0.1 m3 (responds instantaneously)</a:t>
            </a:r>
          </a:p>
          <a:p>
            <a:pPr marL="0" indent="0">
              <a:buNone/>
            </a:pPr>
            <a:r>
              <a:rPr lang="en-US" altLang="en-US" dirty="0">
                <a:solidFill>
                  <a:schemeClr val="tx1"/>
                </a:solidFill>
              </a:rPr>
              <a:t>Initially concentration in the tank is 0 g/m3</a:t>
            </a:r>
          </a:p>
          <a:p>
            <a:pPr marL="0" indent="0">
              <a:buNone/>
            </a:pPr>
            <a:r>
              <a:rPr lang="en-US" altLang="en-US" u="sng" dirty="0">
                <a:solidFill>
                  <a:srgbClr val="FF0000"/>
                </a:solidFill>
              </a:rPr>
              <a:t>~4 m3/day (stochastic) </a:t>
            </a:r>
            <a:r>
              <a:rPr lang="en-US" altLang="en-US" dirty="0">
                <a:solidFill>
                  <a:srgbClr val="FF0000"/>
                </a:solidFill>
              </a:rPr>
              <a:t>of water with concentration of X of 10 g/m3 enters</a:t>
            </a:r>
          </a:p>
          <a:p>
            <a:pPr marL="0" indent="0">
              <a:buNone/>
            </a:pPr>
            <a:r>
              <a:rPr lang="en-US" altLang="en-US" u="sng" dirty="0">
                <a:solidFill>
                  <a:srgbClr val="FF0000"/>
                </a:solidFill>
              </a:rPr>
              <a:t>~6 m3/day (stochastic) </a:t>
            </a:r>
            <a:r>
              <a:rPr lang="en-US" altLang="en-US" dirty="0">
                <a:solidFill>
                  <a:srgbClr val="FF0000"/>
                </a:solidFill>
              </a:rPr>
              <a:t>of water with concentration of X of 2 g/m3 enters</a:t>
            </a:r>
          </a:p>
          <a:p>
            <a:pPr marL="0" indent="0">
              <a:buNone/>
            </a:pPr>
            <a:r>
              <a:rPr lang="en-US" altLang="en-US" dirty="0">
                <a:solidFill>
                  <a:srgbClr val="FF0000"/>
                </a:solidFill>
              </a:rPr>
              <a:t>Same amount of water that enters leaves (volume stays constant)</a:t>
            </a:r>
          </a:p>
          <a:p>
            <a:endParaRPr lang="en-US" altLang="en-US" dirty="0"/>
          </a:p>
          <a:p>
            <a:r>
              <a:rPr lang="en-US" altLang="en-US" dirty="0"/>
              <a:t>This is analogous to computing the concentration at a point in a river where two streams meet (the point at which the two streams are instantaneously mixed)</a:t>
            </a:r>
          </a:p>
        </p:txBody>
      </p:sp>
    </p:spTree>
    <p:extLst>
      <p:ext uri="{BB962C8B-B14F-4D97-AF65-F5344CB8AC3E}">
        <p14:creationId xmlns:p14="http://schemas.microsoft.com/office/powerpoint/2010/main" val="3191056591"/>
      </p:ext>
    </p:extLst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69310" y="228600"/>
            <a:ext cx="8605379" cy="838200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en-US" dirty="0"/>
            </a:br>
            <a:r>
              <a:rPr lang="en-US" altLang="en-US" dirty="0"/>
              <a:t>Example5: Two Inflows into a Well-Mixed Flow-Through Tank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2856" y="1600200"/>
            <a:ext cx="7138416" cy="4191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>
                <a:solidFill>
                  <a:schemeClr val="tx1"/>
                </a:solidFill>
              </a:rPr>
              <a:t>Small tank volume of 0.1 m3 (responds instantaneously)</a:t>
            </a:r>
          </a:p>
          <a:p>
            <a:pPr marL="0" indent="0">
              <a:buNone/>
            </a:pPr>
            <a:r>
              <a:rPr lang="en-US" altLang="en-US" dirty="0">
                <a:solidFill>
                  <a:schemeClr val="tx1"/>
                </a:solidFill>
              </a:rPr>
              <a:t>Initially concentration in the tank is 0 g/m3</a:t>
            </a:r>
          </a:p>
          <a:p>
            <a:pPr marL="0" indent="0">
              <a:buNone/>
            </a:pPr>
            <a:r>
              <a:rPr lang="en-US" altLang="en-US" u="sng" dirty="0">
                <a:solidFill>
                  <a:srgbClr val="FF0000"/>
                </a:solidFill>
              </a:rPr>
              <a:t>~4 m3/day (stochastic) </a:t>
            </a:r>
            <a:r>
              <a:rPr lang="en-US" altLang="en-US" dirty="0">
                <a:solidFill>
                  <a:srgbClr val="FF0000"/>
                </a:solidFill>
              </a:rPr>
              <a:t>of water with concentration of X of 10 g/m3 </a:t>
            </a:r>
            <a:r>
              <a:rPr lang="en-US" altLang="en-US" u="sng" dirty="0">
                <a:solidFill>
                  <a:srgbClr val="FF0000"/>
                </a:solidFill>
              </a:rPr>
              <a:t>and concentration of Y of 1 g/m3 </a:t>
            </a:r>
            <a:r>
              <a:rPr lang="en-US" altLang="en-US" dirty="0">
                <a:solidFill>
                  <a:srgbClr val="FF0000"/>
                </a:solidFill>
              </a:rPr>
              <a:t>enters</a:t>
            </a:r>
          </a:p>
          <a:p>
            <a:pPr marL="0" indent="0">
              <a:buNone/>
            </a:pPr>
            <a:r>
              <a:rPr lang="en-US" altLang="en-US" u="sng" dirty="0">
                <a:solidFill>
                  <a:srgbClr val="FF0000"/>
                </a:solidFill>
              </a:rPr>
              <a:t>~6 m3/day (stochastic) </a:t>
            </a:r>
            <a:r>
              <a:rPr lang="en-US" altLang="en-US" dirty="0">
                <a:solidFill>
                  <a:srgbClr val="FF0000"/>
                </a:solidFill>
              </a:rPr>
              <a:t>of water with concentration of X of 2 g/m3 </a:t>
            </a:r>
            <a:r>
              <a:rPr lang="en-US" altLang="en-US" u="sng" dirty="0">
                <a:solidFill>
                  <a:srgbClr val="FF0000"/>
                </a:solidFill>
              </a:rPr>
              <a:t>and concentration of Y of 3 g/m3 </a:t>
            </a:r>
            <a:r>
              <a:rPr lang="en-US" altLang="en-US" dirty="0">
                <a:solidFill>
                  <a:srgbClr val="FF0000"/>
                </a:solidFill>
              </a:rPr>
              <a:t>enters</a:t>
            </a:r>
          </a:p>
          <a:p>
            <a:pPr marL="0" indent="0">
              <a:buNone/>
            </a:pPr>
            <a:r>
              <a:rPr lang="en-US" altLang="en-US" dirty="0">
                <a:solidFill>
                  <a:schemeClr val="tx1"/>
                </a:solidFill>
              </a:rPr>
              <a:t>Same amount of water that enters leaves (volume stays constant)</a:t>
            </a:r>
          </a:p>
          <a:p>
            <a:endParaRPr lang="en-US" altLang="en-US" dirty="0"/>
          </a:p>
          <a:p>
            <a:r>
              <a:rPr lang="en-US" altLang="en-US" dirty="0"/>
              <a:t>This is analogous to computing the concentration at a point in a river where two streams meet (the point at which the two streams are instantaneously mixed): </a:t>
            </a:r>
            <a:r>
              <a:rPr lang="en-US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Example6</a:t>
            </a:r>
          </a:p>
        </p:txBody>
      </p:sp>
    </p:spTree>
    <p:extLst>
      <p:ext uri="{BB962C8B-B14F-4D97-AF65-F5344CB8AC3E}">
        <p14:creationId xmlns:p14="http://schemas.microsoft.com/office/powerpoint/2010/main" val="4080049120"/>
      </p:ext>
    </p:extLst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142999"/>
            <a:ext cx="7955281" cy="1884124"/>
          </a:xfrm>
        </p:spPr>
        <p:txBody>
          <a:bodyPr>
            <a:normAutofit/>
          </a:bodyPr>
          <a:lstStyle/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altLang="en-US" sz="1600" dirty="0"/>
              <a:t>Assume 6 g/day of X is added to Pond1 for 5 days</a:t>
            </a:r>
          </a:p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altLang="en-US" sz="1600" dirty="0"/>
              <a:t>Assume 10 g/day of X is added to Pond1 for 10 days</a:t>
            </a:r>
          </a:p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altLang="en-US" sz="1600" dirty="0"/>
              <a:t>All ponds contain constant volume of 100 m</a:t>
            </a:r>
            <a:r>
              <a:rPr lang="en-US" altLang="en-US" sz="1600" baseline="30000" dirty="0"/>
              <a:t>3</a:t>
            </a:r>
            <a:r>
              <a:rPr lang="en-US" altLang="en-US" sz="1600" dirty="0"/>
              <a:t> of Water (hence, does not turn over immediately); the ponds are well-mixed</a:t>
            </a:r>
          </a:p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altLang="en-US" sz="1600" dirty="0"/>
              <a:t>Water overflows from Pond1 and Pond2 to Pond3 and then out of system (to a “sink” Cell)</a:t>
            </a:r>
          </a:p>
          <a:p>
            <a:pPr marL="233362" indent="0">
              <a:buNone/>
            </a:pPr>
            <a:endParaRPr lang="en-US" altLang="en-US" sz="1400" dirty="0"/>
          </a:p>
          <a:p>
            <a:endParaRPr lang="en-US" sz="1200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5CB0B4-87ED-49B8-93ED-9677CDDCD4C6}"/>
              </a:ext>
            </a:extLst>
          </p:cNvPr>
          <p:cNvSpPr/>
          <p:nvPr/>
        </p:nvSpPr>
        <p:spPr bwMode="auto">
          <a:xfrm>
            <a:off x="2534432" y="4703523"/>
            <a:ext cx="1371600" cy="1295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Pond2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9B84C77-30DE-4E76-BE87-FC3A4F757D9B}"/>
              </a:ext>
            </a:extLst>
          </p:cNvPr>
          <p:cNvSpPr/>
          <p:nvPr/>
        </p:nvSpPr>
        <p:spPr bwMode="auto">
          <a:xfrm>
            <a:off x="4469912" y="4703523"/>
            <a:ext cx="1371600" cy="1295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Pond3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280E4FA-FEF8-428E-AC73-A287E44C1D6F}"/>
              </a:ext>
            </a:extLst>
          </p:cNvPr>
          <p:cNvCxnSpPr>
            <a:stCxn id="7" idx="6"/>
            <a:endCxn id="8" idx="2"/>
          </p:cNvCxnSpPr>
          <p:nvPr/>
        </p:nvCxnSpPr>
        <p:spPr bwMode="auto">
          <a:xfrm>
            <a:off x="3906032" y="5351223"/>
            <a:ext cx="56388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08493F1-15EE-4842-BBC0-E556B14151D7}"/>
              </a:ext>
            </a:extLst>
          </p:cNvPr>
          <p:cNvCxnSpPr>
            <a:cxnSpLocks/>
            <a:endCxn id="24" idx="2"/>
          </p:cNvCxnSpPr>
          <p:nvPr/>
        </p:nvCxnSpPr>
        <p:spPr bwMode="auto">
          <a:xfrm>
            <a:off x="5852322" y="5389321"/>
            <a:ext cx="790814" cy="1563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9938434-C590-4C71-80ED-0832FF94CEC2}"/>
              </a:ext>
            </a:extLst>
          </p:cNvPr>
          <p:cNvCxnSpPr/>
          <p:nvPr/>
        </p:nvCxnSpPr>
        <p:spPr bwMode="auto">
          <a:xfrm>
            <a:off x="1772432" y="5313123"/>
            <a:ext cx="7620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DE6C9EB4-7DA0-44C6-8490-DE2C5CF4E99B}"/>
              </a:ext>
            </a:extLst>
          </p:cNvPr>
          <p:cNvSpPr txBox="1">
            <a:spLocks/>
          </p:cNvSpPr>
          <p:nvPr/>
        </p:nvSpPr>
        <p:spPr bwMode="auto">
          <a:xfrm>
            <a:off x="736322" y="4870096"/>
            <a:ext cx="217613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C5DA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9pPr>
          </a:lstStyle>
          <a:p>
            <a:r>
              <a:rPr lang="en-US" sz="1200" b="1" kern="0" dirty="0">
                <a:solidFill>
                  <a:srgbClr val="FF0000"/>
                </a:solidFill>
              </a:rPr>
              <a:t>5 m3/day “Clean” water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1A8B3B6-B342-4033-83CE-F154696C1564}"/>
              </a:ext>
            </a:extLst>
          </p:cNvPr>
          <p:cNvCxnSpPr>
            <a:cxnSpLocks/>
          </p:cNvCxnSpPr>
          <p:nvPr/>
        </p:nvCxnSpPr>
        <p:spPr bwMode="auto">
          <a:xfrm>
            <a:off x="2005624" y="5715001"/>
            <a:ext cx="54023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ys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itle 1">
            <a:extLst>
              <a:ext uri="{FF2B5EF4-FFF2-40B4-BE49-F238E27FC236}">
                <a16:creationId xmlns:a16="http://schemas.microsoft.com/office/drawing/2014/main" id="{D37C3836-D1A1-45B9-BE7D-8E22EDE1B592}"/>
              </a:ext>
            </a:extLst>
          </p:cNvPr>
          <p:cNvSpPr txBox="1">
            <a:spLocks/>
          </p:cNvSpPr>
          <p:nvPr/>
        </p:nvSpPr>
        <p:spPr bwMode="auto">
          <a:xfrm>
            <a:off x="786424" y="5486401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C5DA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9pPr>
          </a:lstStyle>
          <a:p>
            <a:r>
              <a:rPr lang="en-US" sz="1200" b="1" kern="0" dirty="0">
                <a:solidFill>
                  <a:srgbClr val="00B050"/>
                </a:solidFill>
              </a:rPr>
              <a:t>10 g/day added for 10 days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0C6FA71-B4AC-4B08-B771-0791E40816FD}"/>
              </a:ext>
            </a:extLst>
          </p:cNvPr>
          <p:cNvSpPr/>
          <p:nvPr/>
        </p:nvSpPr>
        <p:spPr bwMode="auto">
          <a:xfrm>
            <a:off x="6643136" y="4757259"/>
            <a:ext cx="1371600" cy="1295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Sink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421C1F2-90B4-46AD-B570-F2D659D43075}"/>
              </a:ext>
            </a:extLst>
          </p:cNvPr>
          <p:cNvSpPr/>
          <p:nvPr/>
        </p:nvSpPr>
        <p:spPr bwMode="auto">
          <a:xfrm>
            <a:off x="2511521" y="3217623"/>
            <a:ext cx="1371600" cy="1295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Pond1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95347A1-1030-4CCF-9A61-7004763BCB5D}"/>
              </a:ext>
            </a:extLst>
          </p:cNvPr>
          <p:cNvCxnSpPr>
            <a:cxnSpLocks/>
          </p:cNvCxnSpPr>
          <p:nvPr/>
        </p:nvCxnSpPr>
        <p:spPr bwMode="auto">
          <a:xfrm>
            <a:off x="3883121" y="4142232"/>
            <a:ext cx="575981" cy="63331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EA562268-5656-4462-BDBE-D9BBB694B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7586" y="4099762"/>
            <a:ext cx="823031" cy="32311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606CCF6-0C0F-4C47-9C50-86D1DBD80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489" y="5553443"/>
            <a:ext cx="823031" cy="323116"/>
          </a:xfrm>
          <a:prstGeom prst="rect">
            <a:avLst/>
          </a:prstGeom>
        </p:spPr>
      </p:pic>
      <p:sp>
        <p:nvSpPr>
          <p:cNvPr id="34" name="Title 1">
            <a:extLst>
              <a:ext uri="{FF2B5EF4-FFF2-40B4-BE49-F238E27FC236}">
                <a16:creationId xmlns:a16="http://schemas.microsoft.com/office/drawing/2014/main" id="{FB80AC5D-AB3A-4C60-ADE9-DADCC5DAC8A0}"/>
              </a:ext>
            </a:extLst>
          </p:cNvPr>
          <p:cNvSpPr txBox="1">
            <a:spLocks/>
          </p:cNvSpPr>
          <p:nvPr/>
        </p:nvSpPr>
        <p:spPr bwMode="auto">
          <a:xfrm>
            <a:off x="5841512" y="4928458"/>
            <a:ext cx="101946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C5DA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9pPr>
          </a:lstStyle>
          <a:p>
            <a:r>
              <a:rPr lang="en-US" sz="1200" b="1" kern="0" dirty="0">
                <a:solidFill>
                  <a:srgbClr val="FF0000"/>
                </a:solidFill>
              </a:rPr>
              <a:t>10 m3/day</a:t>
            </a: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EE349F04-34C2-4F58-8A78-FB5D02ECC82F}"/>
              </a:ext>
            </a:extLst>
          </p:cNvPr>
          <p:cNvSpPr txBox="1">
            <a:spLocks/>
          </p:cNvSpPr>
          <p:nvPr/>
        </p:nvSpPr>
        <p:spPr bwMode="auto">
          <a:xfrm>
            <a:off x="661606" y="3352803"/>
            <a:ext cx="217613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C5DA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9pPr>
          </a:lstStyle>
          <a:p>
            <a:r>
              <a:rPr lang="en-US" sz="1200" b="1" kern="0" dirty="0">
                <a:solidFill>
                  <a:srgbClr val="FF0000"/>
                </a:solidFill>
              </a:rPr>
              <a:t>5 m3/day “Clean” water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53627EB-D715-4351-8E0C-9A8ADD337A51}"/>
              </a:ext>
            </a:extLst>
          </p:cNvPr>
          <p:cNvCxnSpPr>
            <a:cxnSpLocks/>
          </p:cNvCxnSpPr>
          <p:nvPr/>
        </p:nvCxnSpPr>
        <p:spPr bwMode="auto">
          <a:xfrm>
            <a:off x="1906663" y="4135683"/>
            <a:ext cx="54023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ys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Title 1">
            <a:extLst>
              <a:ext uri="{FF2B5EF4-FFF2-40B4-BE49-F238E27FC236}">
                <a16:creationId xmlns:a16="http://schemas.microsoft.com/office/drawing/2014/main" id="{15927C77-19CF-44D3-BFF6-7EF8EBEBDAAD}"/>
              </a:ext>
            </a:extLst>
          </p:cNvPr>
          <p:cNvSpPr txBox="1">
            <a:spLocks/>
          </p:cNvSpPr>
          <p:nvPr/>
        </p:nvSpPr>
        <p:spPr bwMode="auto">
          <a:xfrm>
            <a:off x="687463" y="3907083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C5DA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9pPr>
          </a:lstStyle>
          <a:p>
            <a:r>
              <a:rPr lang="en-US" sz="1200" b="1" kern="0" dirty="0">
                <a:solidFill>
                  <a:srgbClr val="00B050"/>
                </a:solidFill>
              </a:rPr>
              <a:t>6 g/day added for 5 days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CB3A2D2-554F-435F-96FB-C001E3286C12}"/>
              </a:ext>
            </a:extLst>
          </p:cNvPr>
          <p:cNvCxnSpPr/>
          <p:nvPr/>
        </p:nvCxnSpPr>
        <p:spPr bwMode="auto">
          <a:xfrm>
            <a:off x="1684901" y="3810003"/>
            <a:ext cx="7620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1290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Equations Solved by GoldSim</a:t>
            </a: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24000" y="1447800"/>
                <a:ext cx="2645664" cy="5319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𝐼𝑛𝑝𝑢𝑡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1447800"/>
                <a:ext cx="2645664" cy="531940"/>
              </a:xfrm>
              <a:prstGeom prst="rect">
                <a:avLst/>
              </a:prstGeom>
              <a:blipFill>
                <a:blip r:embed="rId2"/>
                <a:stretch>
                  <a:fillRect b="-8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C366A67-E100-40E2-99A7-1806EA38B3E8}"/>
                  </a:ext>
                </a:extLst>
              </p:cNvPr>
              <p:cNvSpPr txBox="1"/>
              <p:nvPr/>
            </p:nvSpPr>
            <p:spPr>
              <a:xfrm>
                <a:off x="1524000" y="2313432"/>
                <a:ext cx="2645664" cy="5319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𝐼𝑛𝑝𝑢𝑡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C366A67-E100-40E2-99A7-1806EA38B3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2313432"/>
                <a:ext cx="2645664" cy="531940"/>
              </a:xfrm>
              <a:prstGeom prst="rect">
                <a:avLst/>
              </a:prstGeom>
              <a:blipFill>
                <a:blip r:embed="rId3"/>
                <a:stretch>
                  <a:fillRect b="-8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082EE80-B51E-4AD3-8157-0E36372FFB14}"/>
                  </a:ext>
                </a:extLst>
              </p:cNvPr>
              <p:cNvSpPr txBox="1"/>
              <p:nvPr/>
            </p:nvSpPr>
            <p:spPr>
              <a:xfrm>
                <a:off x="1524000" y="3193253"/>
                <a:ext cx="3267456" cy="5319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1E1E1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1E1E1E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1E1E1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solidFill>
                              <a:srgbClr val="1E1E1E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1E1E1E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1E1E1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082EE80-B51E-4AD3-8157-0E36372FFB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3193253"/>
                <a:ext cx="3267456" cy="531940"/>
              </a:xfrm>
              <a:prstGeom prst="rect">
                <a:avLst/>
              </a:prstGeom>
              <a:blipFill>
                <a:blip r:embed="rId4"/>
                <a:stretch>
                  <a:fillRect b="-8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34E45C-D37B-4B91-9906-AE63915B58D2}"/>
                  </a:ext>
                </a:extLst>
              </p:cNvPr>
              <p:cNvSpPr txBox="1"/>
              <p:nvPr/>
            </p:nvSpPr>
            <p:spPr>
              <a:xfrm>
                <a:off x="822960" y="4353090"/>
                <a:ext cx="2645664" cy="6949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34E45C-D37B-4B91-9906-AE63915B58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" y="4353090"/>
                <a:ext cx="2645664" cy="69493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72BE3076-AA32-4D9E-A321-4639F32757FA}"/>
              </a:ext>
            </a:extLst>
          </p:cNvPr>
          <p:cNvSpPr txBox="1"/>
          <p:nvPr/>
        </p:nvSpPr>
        <p:spPr>
          <a:xfrm>
            <a:off x="731520" y="5491255"/>
            <a:ext cx="669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have assumed Q and V to be constant, but they don’t have to be…</a:t>
            </a:r>
          </a:p>
        </p:txBody>
      </p:sp>
    </p:spTree>
    <p:extLst>
      <p:ext uri="{BB962C8B-B14F-4D97-AF65-F5344CB8AC3E}">
        <p14:creationId xmlns:p14="http://schemas.microsoft.com/office/powerpoint/2010/main" val="77650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56ED6-ED21-4F55-80A6-7F1780AEB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Changing Flow Rates and Volumes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1CD44-9326-40C6-9041-AFB4B2409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previous examples treated the Cell(s) as having constant volume</a:t>
            </a:r>
          </a:p>
          <a:p>
            <a:r>
              <a:rPr lang="en-US" dirty="0"/>
              <a:t>This is because physically, they represented the following:</a:t>
            </a:r>
          </a:p>
          <a:p>
            <a:pPr marL="578358" lvl="1" indent="-285750"/>
            <a:r>
              <a:rPr lang="en-US" dirty="0"/>
              <a:t>A true constant volume entity (e.g., an overflowing tank or pond); or</a:t>
            </a:r>
          </a:p>
          <a:p>
            <a:pPr marL="578358" lvl="1" indent="-285750"/>
            <a:r>
              <a:rPr lang="en-US" dirty="0"/>
              <a:t>An infinitesimal slice of a system (e.g., the end of a reach in a stream)</a:t>
            </a:r>
          </a:p>
          <a:p>
            <a:pPr marL="578358" lvl="1" indent="-285750"/>
            <a:endParaRPr lang="en-US" dirty="0"/>
          </a:p>
          <a:p>
            <a:pPr marL="578358" lvl="1" indent="-285750"/>
            <a:endParaRPr lang="en-US" dirty="0"/>
          </a:p>
          <a:p>
            <a:pPr marL="0" indent="0">
              <a:buNone/>
            </a:pPr>
            <a:r>
              <a:rPr lang="en-US" dirty="0"/>
              <a:t> But what if we wanted to compute mixing in a series of ponds or lakes (whose volume was not constant)?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0FC94B-9281-41D6-BB90-FA1264019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GoldSim Technology Group LLC,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70807"/>
      </p:ext>
    </p:extLst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142999"/>
            <a:ext cx="7955281" cy="1884124"/>
          </a:xfrm>
        </p:spPr>
        <p:txBody>
          <a:bodyPr>
            <a:normAutofit/>
          </a:bodyPr>
          <a:lstStyle/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altLang="en-US" sz="1600" dirty="0"/>
              <a:t>Assume 6 g/day of X is added to Pond1 for 5 days</a:t>
            </a:r>
          </a:p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altLang="en-US" sz="1600" dirty="0"/>
              <a:t>Assume 10 g/day of X is added to Pond1 for 10 days</a:t>
            </a:r>
          </a:p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altLang="en-US" sz="1600" dirty="0"/>
              <a:t>Pond1 and Pond2 have a constant volume of 100 m</a:t>
            </a:r>
            <a:r>
              <a:rPr lang="en-US" altLang="en-US" sz="1600" baseline="30000" dirty="0"/>
              <a:t>3</a:t>
            </a:r>
            <a:r>
              <a:rPr lang="en-US" altLang="en-US" sz="1600" dirty="0"/>
              <a:t> of Water (water overflows to Pond3)</a:t>
            </a:r>
          </a:p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altLang="en-US" sz="1600" dirty="0">
                <a:solidFill>
                  <a:srgbClr val="FF0000"/>
                </a:solidFill>
              </a:rPr>
              <a:t>Pond3 starts with 100 m3 of water.  A pump turns on whenever volume exceeds 150m3 and turns off again when it is down to 100 m3 (and pumps at a rate of 15 m3/day)</a:t>
            </a:r>
          </a:p>
          <a:p>
            <a:pPr marL="233362" indent="0">
              <a:buNone/>
            </a:pPr>
            <a:endParaRPr lang="en-US" altLang="en-US" sz="1400" dirty="0"/>
          </a:p>
          <a:p>
            <a:endParaRPr lang="en-US" sz="1200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5CB0B4-87ED-49B8-93ED-9677CDDCD4C6}"/>
              </a:ext>
            </a:extLst>
          </p:cNvPr>
          <p:cNvSpPr/>
          <p:nvPr/>
        </p:nvSpPr>
        <p:spPr bwMode="auto">
          <a:xfrm>
            <a:off x="2534432" y="4703523"/>
            <a:ext cx="1371600" cy="1295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Pond2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9B84C77-30DE-4E76-BE87-FC3A4F757D9B}"/>
              </a:ext>
            </a:extLst>
          </p:cNvPr>
          <p:cNvSpPr/>
          <p:nvPr/>
        </p:nvSpPr>
        <p:spPr bwMode="auto">
          <a:xfrm>
            <a:off x="4469912" y="4703523"/>
            <a:ext cx="1371600" cy="1295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Pond3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280E4FA-FEF8-428E-AC73-A287E44C1D6F}"/>
              </a:ext>
            </a:extLst>
          </p:cNvPr>
          <p:cNvCxnSpPr>
            <a:stCxn id="7" idx="6"/>
            <a:endCxn id="8" idx="2"/>
          </p:cNvCxnSpPr>
          <p:nvPr/>
        </p:nvCxnSpPr>
        <p:spPr bwMode="auto">
          <a:xfrm>
            <a:off x="3906032" y="5351223"/>
            <a:ext cx="56388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08493F1-15EE-4842-BBC0-E556B14151D7}"/>
              </a:ext>
            </a:extLst>
          </p:cNvPr>
          <p:cNvCxnSpPr>
            <a:cxnSpLocks/>
            <a:endCxn id="24" idx="2"/>
          </p:cNvCxnSpPr>
          <p:nvPr/>
        </p:nvCxnSpPr>
        <p:spPr bwMode="auto">
          <a:xfrm>
            <a:off x="5852322" y="5389321"/>
            <a:ext cx="790814" cy="1563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9938434-C590-4C71-80ED-0832FF94CEC2}"/>
              </a:ext>
            </a:extLst>
          </p:cNvPr>
          <p:cNvCxnSpPr/>
          <p:nvPr/>
        </p:nvCxnSpPr>
        <p:spPr bwMode="auto">
          <a:xfrm>
            <a:off x="1772432" y="5313123"/>
            <a:ext cx="7620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DE6C9EB4-7DA0-44C6-8490-DE2C5CF4E99B}"/>
              </a:ext>
            </a:extLst>
          </p:cNvPr>
          <p:cNvSpPr txBox="1">
            <a:spLocks/>
          </p:cNvSpPr>
          <p:nvPr/>
        </p:nvSpPr>
        <p:spPr bwMode="auto">
          <a:xfrm>
            <a:off x="736322" y="4870096"/>
            <a:ext cx="217613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C5DA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9pPr>
          </a:lstStyle>
          <a:p>
            <a:r>
              <a:rPr lang="en-US" sz="1200" b="1" kern="0" dirty="0">
                <a:solidFill>
                  <a:srgbClr val="FF0000"/>
                </a:solidFill>
              </a:rPr>
              <a:t>5 m3/day “Clean” water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1A8B3B6-B342-4033-83CE-F154696C1564}"/>
              </a:ext>
            </a:extLst>
          </p:cNvPr>
          <p:cNvCxnSpPr>
            <a:cxnSpLocks/>
          </p:cNvCxnSpPr>
          <p:nvPr/>
        </p:nvCxnSpPr>
        <p:spPr bwMode="auto">
          <a:xfrm>
            <a:off x="2005624" y="5715001"/>
            <a:ext cx="54023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ys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itle 1">
            <a:extLst>
              <a:ext uri="{FF2B5EF4-FFF2-40B4-BE49-F238E27FC236}">
                <a16:creationId xmlns:a16="http://schemas.microsoft.com/office/drawing/2014/main" id="{D37C3836-D1A1-45B9-BE7D-8E22EDE1B592}"/>
              </a:ext>
            </a:extLst>
          </p:cNvPr>
          <p:cNvSpPr txBox="1">
            <a:spLocks/>
          </p:cNvSpPr>
          <p:nvPr/>
        </p:nvSpPr>
        <p:spPr bwMode="auto">
          <a:xfrm>
            <a:off x="786424" y="5486401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C5DA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9pPr>
          </a:lstStyle>
          <a:p>
            <a:r>
              <a:rPr lang="en-US" sz="1200" b="1" kern="0" dirty="0">
                <a:solidFill>
                  <a:srgbClr val="00B050"/>
                </a:solidFill>
              </a:rPr>
              <a:t>10 g/day added for 10 days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0C6FA71-B4AC-4B08-B771-0791E40816FD}"/>
              </a:ext>
            </a:extLst>
          </p:cNvPr>
          <p:cNvSpPr/>
          <p:nvPr/>
        </p:nvSpPr>
        <p:spPr bwMode="auto">
          <a:xfrm>
            <a:off x="6643136" y="4757259"/>
            <a:ext cx="1371600" cy="1295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Sink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421C1F2-90B4-46AD-B570-F2D659D43075}"/>
              </a:ext>
            </a:extLst>
          </p:cNvPr>
          <p:cNvSpPr/>
          <p:nvPr/>
        </p:nvSpPr>
        <p:spPr bwMode="auto">
          <a:xfrm>
            <a:off x="2511521" y="3217623"/>
            <a:ext cx="1371600" cy="1295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Pond1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95347A1-1030-4CCF-9A61-7004763BCB5D}"/>
              </a:ext>
            </a:extLst>
          </p:cNvPr>
          <p:cNvCxnSpPr>
            <a:cxnSpLocks/>
          </p:cNvCxnSpPr>
          <p:nvPr/>
        </p:nvCxnSpPr>
        <p:spPr bwMode="auto">
          <a:xfrm>
            <a:off x="3883121" y="4142232"/>
            <a:ext cx="575981" cy="63331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EA562268-5656-4462-BDBE-D9BBB694B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7586" y="4099762"/>
            <a:ext cx="823031" cy="32311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606CCF6-0C0F-4C47-9C50-86D1DBD80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489" y="5553443"/>
            <a:ext cx="823031" cy="323116"/>
          </a:xfrm>
          <a:prstGeom prst="rect">
            <a:avLst/>
          </a:prstGeom>
        </p:spPr>
      </p:pic>
      <p:sp>
        <p:nvSpPr>
          <p:cNvPr id="34" name="Title 1">
            <a:extLst>
              <a:ext uri="{FF2B5EF4-FFF2-40B4-BE49-F238E27FC236}">
                <a16:creationId xmlns:a16="http://schemas.microsoft.com/office/drawing/2014/main" id="{FB80AC5D-AB3A-4C60-ADE9-DADCC5DAC8A0}"/>
              </a:ext>
            </a:extLst>
          </p:cNvPr>
          <p:cNvSpPr txBox="1">
            <a:spLocks/>
          </p:cNvSpPr>
          <p:nvPr/>
        </p:nvSpPr>
        <p:spPr bwMode="auto">
          <a:xfrm>
            <a:off x="5841512" y="4928458"/>
            <a:ext cx="101946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C5DA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9pPr>
          </a:lstStyle>
          <a:p>
            <a:r>
              <a:rPr lang="en-US" sz="1200" b="1" kern="0" dirty="0">
                <a:solidFill>
                  <a:srgbClr val="FF0000"/>
                </a:solidFill>
              </a:rPr>
              <a:t>variable</a:t>
            </a: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EE349F04-34C2-4F58-8A78-FB5D02ECC82F}"/>
              </a:ext>
            </a:extLst>
          </p:cNvPr>
          <p:cNvSpPr txBox="1">
            <a:spLocks/>
          </p:cNvSpPr>
          <p:nvPr/>
        </p:nvSpPr>
        <p:spPr bwMode="auto">
          <a:xfrm>
            <a:off x="661606" y="3352803"/>
            <a:ext cx="217613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C5DA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9pPr>
          </a:lstStyle>
          <a:p>
            <a:r>
              <a:rPr lang="en-US" sz="1200" b="1" kern="0" dirty="0">
                <a:solidFill>
                  <a:srgbClr val="FF0000"/>
                </a:solidFill>
              </a:rPr>
              <a:t>5 m3/day “Clean” water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53627EB-D715-4351-8E0C-9A8ADD337A51}"/>
              </a:ext>
            </a:extLst>
          </p:cNvPr>
          <p:cNvCxnSpPr>
            <a:cxnSpLocks/>
          </p:cNvCxnSpPr>
          <p:nvPr/>
        </p:nvCxnSpPr>
        <p:spPr bwMode="auto">
          <a:xfrm>
            <a:off x="1906663" y="4135683"/>
            <a:ext cx="54023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ys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Title 1">
            <a:extLst>
              <a:ext uri="{FF2B5EF4-FFF2-40B4-BE49-F238E27FC236}">
                <a16:creationId xmlns:a16="http://schemas.microsoft.com/office/drawing/2014/main" id="{15927C77-19CF-44D3-BFF6-7EF8EBEBDAAD}"/>
              </a:ext>
            </a:extLst>
          </p:cNvPr>
          <p:cNvSpPr txBox="1">
            <a:spLocks/>
          </p:cNvSpPr>
          <p:nvPr/>
        </p:nvSpPr>
        <p:spPr bwMode="auto">
          <a:xfrm>
            <a:off x="687463" y="3907083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C5DA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114FFB"/>
                </a:solidFill>
                <a:latin typeface="Arial" pitchFamily="34" charset="0"/>
              </a:defRPr>
            </a:lvl9pPr>
          </a:lstStyle>
          <a:p>
            <a:r>
              <a:rPr lang="en-US" sz="1200" b="1" kern="0" dirty="0">
                <a:solidFill>
                  <a:srgbClr val="00B050"/>
                </a:solidFill>
              </a:rPr>
              <a:t>6 g/day added for 5 days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CB3A2D2-554F-435F-96FB-C001E3286C12}"/>
              </a:ext>
            </a:extLst>
          </p:cNvPr>
          <p:cNvCxnSpPr/>
          <p:nvPr/>
        </p:nvCxnSpPr>
        <p:spPr bwMode="auto">
          <a:xfrm>
            <a:off x="1684901" y="3810003"/>
            <a:ext cx="7620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9501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5E0A6-E62C-455C-B4BD-646A1EB10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891A5-DA7E-4313-BE57-ACB04FFAA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Contaminant Transport Module can be used to easily carry out mixing calculations</a:t>
            </a:r>
          </a:p>
          <a:p>
            <a:pPr lvl="1"/>
            <a:r>
              <a:rPr lang="en-US" dirty="0"/>
              <a:t>For simple systems, could do this without CT Module (with some additional effort)</a:t>
            </a:r>
          </a:p>
          <a:p>
            <a:r>
              <a:rPr lang="en-US" dirty="0"/>
              <a:t>Mixing calculations in GoldSim generally fall into two categories</a:t>
            </a:r>
          </a:p>
          <a:p>
            <a:pPr lvl="1"/>
            <a:r>
              <a:rPr lang="en-US" dirty="0"/>
              <a:t>Computing concentrations at a specific point (e.g., in a river)</a:t>
            </a:r>
          </a:p>
          <a:p>
            <a:pPr lvl="2"/>
            <a:r>
              <a:rPr lang="en-US" dirty="0"/>
              <a:t>Assume small constant volume</a:t>
            </a:r>
          </a:p>
          <a:p>
            <a:pPr lvl="1"/>
            <a:r>
              <a:rPr lang="en-US" dirty="0"/>
              <a:t>Computing average concentrations in ponds or reservoirs</a:t>
            </a:r>
          </a:p>
          <a:p>
            <a:pPr lvl="2"/>
            <a:r>
              <a:rPr lang="en-US" dirty="0"/>
              <a:t>Often need to model volume changes and slow turnover rates</a:t>
            </a:r>
          </a:p>
          <a:p>
            <a:pPr lvl="2"/>
            <a:r>
              <a:rPr lang="en-US" dirty="0"/>
              <a:t>Do this by linking to flow model (e.g., made up or Pool or Reservoir elements)</a:t>
            </a:r>
          </a:p>
          <a:p>
            <a:pPr lvl="2"/>
            <a:r>
              <a:rPr lang="en-US" dirty="0"/>
              <a:t>Note that volume should change slowly over a timestep to avoid numerical issues</a:t>
            </a:r>
          </a:p>
          <a:p>
            <a:pPr lvl="2"/>
            <a:endParaRPr lang="en-US" dirty="0"/>
          </a:p>
          <a:p>
            <a:r>
              <a:rPr lang="en-US" dirty="0"/>
              <a:t>What we have discussed here is very simple; the CT Module can do much more (e.g., solubility, partitioning, decay)</a:t>
            </a:r>
          </a:p>
          <a:p>
            <a:pPr lvl="1"/>
            <a:r>
              <a:rPr lang="en-US" dirty="0"/>
              <a:t>But for many applications, a simple mixing model is appropriate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B3B6E7-0B14-441A-95E2-65BA6A970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GoldSim Technology Group LLC,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592689"/>
      </p:ext>
    </p:extLst>
  </p:cSld>
  <p:clrMapOvr>
    <a:masterClrMapping/>
  </p:clrMapOvr>
  <p:transition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26758-040B-4C86-8A5E-A6A4C8F84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 More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E47ED-07CF-4F47-AB48-CF6657551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Contaminant Transport Module is a complex and powerful add-on module for GoldSim</a:t>
            </a:r>
          </a:p>
          <a:p>
            <a:r>
              <a:rPr lang="en-US" dirty="0"/>
              <a:t>You can create extremely complex multi-dimensional models</a:t>
            </a:r>
          </a:p>
          <a:p>
            <a:r>
              <a:rPr lang="en-US" dirty="0"/>
              <a:t>Not intended to build highly discretized models</a:t>
            </a:r>
          </a:p>
          <a:p>
            <a:pPr lvl="1"/>
            <a:r>
              <a:rPr lang="en-US" dirty="0"/>
              <a:t>In many cases, it can be argued that this is not necessary or appropriate</a:t>
            </a:r>
          </a:p>
          <a:p>
            <a:r>
              <a:rPr lang="en-US" dirty="0"/>
              <a:t>Best way to learn:</a:t>
            </a:r>
          </a:p>
          <a:p>
            <a:pPr lvl="1"/>
            <a:r>
              <a:rPr lang="en-US" dirty="0"/>
              <a:t>User Manual</a:t>
            </a:r>
          </a:p>
          <a:p>
            <a:pPr lvl="1"/>
            <a:r>
              <a:rPr lang="en-US" dirty="0"/>
              <a:t>Example models in Model Library</a:t>
            </a:r>
          </a:p>
          <a:p>
            <a:pPr lvl="1"/>
            <a:r>
              <a:rPr lang="en-US" dirty="0"/>
              <a:t>Online Course (currently under construction)</a:t>
            </a:r>
          </a:p>
          <a:p>
            <a:pPr lvl="1"/>
            <a:r>
              <a:rPr lang="en-US" dirty="0"/>
              <a:t>Send questions to GoldSim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0F7E9F-CF01-4547-9500-469CA19C0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GoldSim Technology Group LLC,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507158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5751"/>
            <a:ext cx="7543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GoldSim and the Contaminant Transport Module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142999"/>
            <a:ext cx="7543801" cy="5019675"/>
          </a:xfrm>
        </p:spPr>
        <p:txBody>
          <a:bodyPr>
            <a:normAutofit/>
          </a:bodyPr>
          <a:lstStyle/>
          <a:p>
            <a:pPr lvl="1"/>
            <a:r>
              <a:rPr lang="en-US" sz="2400" dirty="0"/>
              <a:t>The module is used to simulate the movement of mass (typically contaminants) through natural (and engineered) systems</a:t>
            </a:r>
          </a:p>
          <a:p>
            <a:pPr lvl="1"/>
            <a:r>
              <a:rPr lang="en-US" sz="2400" dirty="0"/>
              <a:t>Produces predictions of </a:t>
            </a:r>
            <a:r>
              <a:rPr lang="en-US" sz="2400" dirty="0">
                <a:solidFill>
                  <a:srgbClr val="FF0000"/>
                </a:solidFill>
              </a:rPr>
              <a:t>mass transport rates </a:t>
            </a:r>
            <a:r>
              <a:rPr lang="en-US" sz="2400" dirty="0"/>
              <a:t>at defined locations, </a:t>
            </a:r>
            <a:r>
              <a:rPr lang="en-US" sz="2400" dirty="0">
                <a:solidFill>
                  <a:srgbClr val="FF0000"/>
                </a:solidFill>
              </a:rPr>
              <a:t>concentrations</a:t>
            </a:r>
            <a:r>
              <a:rPr lang="en-US" sz="2400" dirty="0"/>
              <a:t> in specified environmental media (e.g., water, soil), and </a:t>
            </a:r>
            <a:r>
              <a:rPr lang="en-US" sz="2400" dirty="0">
                <a:solidFill>
                  <a:srgbClr val="FF0000"/>
                </a:solidFill>
              </a:rPr>
              <a:t>impacts</a:t>
            </a:r>
            <a:r>
              <a:rPr lang="en-US" sz="2400" dirty="0"/>
              <a:t> to defined human receptors (e.g., dose, health risk)</a:t>
            </a:r>
            <a:endParaRPr lang="en-US" sz="2000" dirty="0"/>
          </a:p>
          <a:p>
            <a:pPr lvl="1"/>
            <a:r>
              <a:rPr lang="en-US" sz="2400" dirty="0"/>
              <a:t>Processes that can be simulated include </a:t>
            </a:r>
            <a:r>
              <a:rPr lang="en-US" sz="2400" dirty="0">
                <a:solidFill>
                  <a:srgbClr val="FF0000"/>
                </a:solidFill>
              </a:rPr>
              <a:t>mixing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solubility</a:t>
            </a:r>
            <a:r>
              <a:rPr lang="en-US" sz="2400" dirty="0"/>
              <a:t> constraints, </a:t>
            </a:r>
            <a:r>
              <a:rPr lang="en-US" sz="2400" dirty="0">
                <a:solidFill>
                  <a:srgbClr val="FF0000"/>
                </a:solidFill>
              </a:rPr>
              <a:t>sorption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advection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dispersion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diffusion</a:t>
            </a:r>
            <a:r>
              <a:rPr lang="en-US" sz="2400" dirty="0"/>
              <a:t>, and chemical </a:t>
            </a:r>
            <a:r>
              <a:rPr lang="en-US" sz="2400" dirty="0">
                <a:solidFill>
                  <a:srgbClr val="FF0000"/>
                </a:solidFill>
              </a:rPr>
              <a:t>reactions</a:t>
            </a:r>
            <a:r>
              <a:rPr lang="en-US" sz="2400" dirty="0"/>
              <a:t> and radioactive </a:t>
            </a:r>
            <a:r>
              <a:rPr lang="en-US" sz="2400" dirty="0">
                <a:solidFill>
                  <a:srgbClr val="FF0000"/>
                </a:solidFill>
              </a:rPr>
              <a:t>decay and ingrowth</a:t>
            </a:r>
          </a:p>
          <a:p>
            <a:pPr lvl="1"/>
            <a:r>
              <a:rPr lang="en-US" sz="2400" dirty="0">
                <a:solidFill>
                  <a:srgbClr val="00B0F0"/>
                </a:solidFill>
              </a:rPr>
              <a:t>This webinar will focus on simple mixing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</p:spTree>
    <p:extLst>
      <p:ext uri="{BB962C8B-B14F-4D97-AF65-F5344CB8AC3E}">
        <p14:creationId xmlns:p14="http://schemas.microsoft.com/office/powerpoint/2010/main" val="228438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910" y="5074920"/>
            <a:ext cx="8629649" cy="822960"/>
          </a:xfrm>
        </p:spPr>
        <p:txBody>
          <a:bodyPr/>
          <a:lstStyle/>
          <a:p>
            <a:pPr algn="ctr"/>
            <a:r>
              <a:rPr lang="en-US" dirty="0"/>
              <a:t>Overview of the </a:t>
            </a:r>
            <a:br>
              <a:rPr lang="en-US" dirty="0"/>
            </a:br>
            <a:r>
              <a:rPr lang="en-US" dirty="0"/>
              <a:t>Contaminant Transport Module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5527675" y="6459538"/>
            <a:ext cx="3616325" cy="365125"/>
          </a:xfrm>
        </p:spPr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9A74E3-996E-44B8-B135-7DAAE3421E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818" y="376584"/>
            <a:ext cx="6452363" cy="429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06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Contaminant Transport Module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838200"/>
          </a:xfrm>
        </p:spPr>
        <p:txBody>
          <a:bodyPr/>
          <a:lstStyle/>
          <a:p>
            <a:r>
              <a:rPr lang="en-US" sz="2000" dirty="0"/>
              <a:t>Adds </a:t>
            </a:r>
            <a:r>
              <a:rPr lang="en-US" sz="2000" dirty="0">
                <a:solidFill>
                  <a:srgbClr val="FF0000"/>
                </a:solidFill>
              </a:rPr>
              <a:t>specialized elements</a:t>
            </a:r>
            <a:r>
              <a:rPr lang="en-US" sz="2000" dirty="0"/>
              <a:t> to facilitate simulation of contaminant transport through engineered and natural environmental systems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514600"/>
            <a:ext cx="3844637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299907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/>
              <a:t>Contaminant Transport Module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8463" indent="-280988">
              <a:buFont typeface="Courier New" panose="02070309020205020404" pitchFamily="49" charset="0"/>
              <a:buChar char="o"/>
            </a:pPr>
            <a:r>
              <a:rPr lang="en-US" sz="2400" dirty="0"/>
              <a:t>Provides a </a:t>
            </a:r>
            <a:r>
              <a:rPr lang="en-US" sz="2400" dirty="0">
                <a:solidFill>
                  <a:srgbClr val="FF0000"/>
                </a:solidFill>
              </a:rPr>
              <a:t>basic framework</a:t>
            </a:r>
            <a:r>
              <a:rPr lang="en-US" sz="2400" dirty="0"/>
              <a:t> for modeling fate and transport of dissolved, </a:t>
            </a:r>
            <a:r>
              <a:rPr lang="en-US" sz="2400" dirty="0" err="1"/>
              <a:t>sorbed</a:t>
            </a:r>
            <a:r>
              <a:rPr lang="en-US" sz="2400" dirty="0"/>
              <a:t> and/or suspended contaminants through engineered and natural systems</a:t>
            </a:r>
          </a:p>
          <a:p>
            <a:pPr marL="398463" indent="-280988">
              <a:buFont typeface="Courier New" panose="02070309020205020404" pitchFamily="49" charset="0"/>
              <a:buChar char="o"/>
            </a:pPr>
            <a:r>
              <a:rPr lang="en-US" sz="2400" dirty="0"/>
              <a:t>Complexity of the model is determined by the user</a:t>
            </a:r>
          </a:p>
          <a:p>
            <a:pPr marL="398463" indent="-280988">
              <a:buFont typeface="Courier New" panose="02070309020205020404" pitchFamily="49" charset="0"/>
              <a:buChar char="o"/>
            </a:pPr>
            <a:r>
              <a:rPr lang="en-US" sz="2400" dirty="0"/>
              <a:t>While incorporating some basic physics (e.g., conservation of mass, decay and ingrowth, diffusion, partitioning), very few assumptions built into code in order to maximize flexibility</a:t>
            </a:r>
          </a:p>
          <a:p>
            <a:pPr marL="398463" indent="-280988">
              <a:buFont typeface="Courier New" panose="02070309020205020404" pitchFamily="49" charset="0"/>
              <a:buChar char="o"/>
            </a:pPr>
            <a:r>
              <a:rPr lang="en-US" sz="2400" dirty="0"/>
              <a:t>Heavily utilizes </a:t>
            </a:r>
            <a:r>
              <a:rPr lang="en-US" sz="2400" dirty="0">
                <a:solidFill>
                  <a:srgbClr val="FF0000"/>
                </a:solidFill>
              </a:rPr>
              <a:t>arrays</a:t>
            </a:r>
          </a:p>
          <a:p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</p:spTree>
    <p:extLst>
      <p:ext uri="{BB962C8B-B14F-4D97-AF65-F5344CB8AC3E}">
        <p14:creationId xmlns:p14="http://schemas.microsoft.com/office/powerpoint/2010/main" val="1985322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22959" y="152401"/>
            <a:ext cx="7988531" cy="8382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Steps for Modeling Contaminant Transport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sz="2400" dirty="0"/>
              <a:t>Specify </a:t>
            </a:r>
            <a:r>
              <a:rPr lang="en-US" sz="2400" dirty="0">
                <a:solidFill>
                  <a:srgbClr val="FF0000"/>
                </a:solidFill>
              </a:rPr>
              <a:t>species</a:t>
            </a:r>
            <a:r>
              <a:rPr lang="en-US" sz="2400" dirty="0"/>
              <a:t> to be modeled</a:t>
            </a:r>
          </a:p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sz="2400" dirty="0"/>
              <a:t>Specify the transport and storage </a:t>
            </a:r>
            <a:r>
              <a:rPr lang="en-US" sz="2400" dirty="0">
                <a:solidFill>
                  <a:srgbClr val="FF0000"/>
                </a:solidFill>
              </a:rPr>
              <a:t>media</a:t>
            </a:r>
            <a:r>
              <a:rPr lang="en-US" sz="2400" dirty="0"/>
              <a:t> within the system to be modeled (e.g., water, air, sediment, soil)</a:t>
            </a:r>
          </a:p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sz="2400" dirty="0"/>
              <a:t>Specify the </a:t>
            </a:r>
            <a:r>
              <a:rPr lang="en-US" sz="2400" dirty="0">
                <a:solidFill>
                  <a:srgbClr val="FF0000"/>
                </a:solidFill>
              </a:rPr>
              <a:t>transport pathways </a:t>
            </a:r>
            <a:r>
              <a:rPr lang="en-US" sz="2400" dirty="0"/>
              <a:t>through which mass is transported and stored</a:t>
            </a:r>
          </a:p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Define the source terms (initial and/or boundary conditions)</a:t>
            </a:r>
          </a:p>
          <a:p>
            <a:pPr marL="457200" indent="-223838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Define the impacts of the species (e.g., dose) on defined receptors</a:t>
            </a:r>
            <a:endParaRPr lang="en-US" sz="28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</p:spTree>
    <p:extLst>
      <p:ext uri="{BB962C8B-B14F-4D97-AF65-F5344CB8AC3E}">
        <p14:creationId xmlns:p14="http://schemas.microsoft.com/office/powerpoint/2010/main" val="119569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AF72905-B5ED-4D92-A8C9-04B5B98833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0648" y="1652156"/>
            <a:ext cx="5579978" cy="4471183"/>
          </a:xfrm>
          <a:prstGeom prst="rect">
            <a:avLst/>
          </a:prstGeom>
        </p:spPr>
      </p:pic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Defining Species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Species element</a:t>
            </a:r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60" y="1622787"/>
            <a:ext cx="1076190" cy="11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97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Environmental Media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854132" y="1143000"/>
            <a:ext cx="7543801" cy="4726094"/>
          </a:xfrm>
        </p:spPr>
        <p:txBody>
          <a:bodyPr/>
          <a:lstStyle/>
          <a:p>
            <a:r>
              <a:rPr lang="en-US" dirty="0"/>
              <a:t>Basic “building blocks” of transport pathways</a:t>
            </a:r>
          </a:p>
          <a:p>
            <a:pPr lvl="1"/>
            <a:r>
              <a:rPr lang="en-US" dirty="0"/>
              <a:t>mass transport calculations are based largely on media properties</a:t>
            </a:r>
          </a:p>
          <a:p>
            <a:pPr lvl="1"/>
            <a:r>
              <a:rPr lang="en-US" dirty="0"/>
              <a:t>Two types: </a:t>
            </a:r>
            <a:r>
              <a:rPr lang="en-US" dirty="0">
                <a:solidFill>
                  <a:srgbClr val="FF0000"/>
                </a:solidFill>
              </a:rPr>
              <a:t>Fluids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Solids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GoldSim Technology Group LLC, 2018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332" y="2708629"/>
            <a:ext cx="923810" cy="11428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456" y="2708629"/>
            <a:ext cx="857143" cy="10666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8582" y="2781994"/>
            <a:ext cx="3050032" cy="31900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8235" y="2781994"/>
            <a:ext cx="3064115" cy="323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139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GoldSim Website">
      <a:dk1>
        <a:srgbClr val="1E1E1E"/>
      </a:dk1>
      <a:lt1>
        <a:sysClr val="window" lastClr="FFFFFF"/>
      </a:lt1>
      <a:dk2>
        <a:srgbClr val="202020"/>
      </a:dk2>
      <a:lt2>
        <a:srgbClr val="FFFFFF"/>
      </a:lt2>
      <a:accent1>
        <a:srgbClr val="00ADEF"/>
      </a:accent1>
      <a:accent2>
        <a:srgbClr val="66AE3D"/>
      </a:accent2>
      <a:accent3>
        <a:srgbClr val="FEC10D"/>
      </a:accent3>
      <a:accent4>
        <a:srgbClr val="EB5D62"/>
      </a:accent4>
      <a:accent5>
        <a:srgbClr val="A9D5F3"/>
      </a:accent5>
      <a:accent6>
        <a:srgbClr val="C5E0B3"/>
      </a:accent6>
      <a:hlink>
        <a:srgbClr val="FEE599"/>
      </a:hlink>
      <a:folHlink>
        <a:srgbClr val="F7CBA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EF022C51-81AF-435F-A880-3E608A8D7BCB}" vid="{80EFAB80-A438-42D7-83F1-818492C176E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2763</TotalTime>
  <Words>1898</Words>
  <Application>Microsoft Office PowerPoint</Application>
  <PresentationFormat>On-screen Show (4:3)</PresentationFormat>
  <Paragraphs>188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Courier New</vt:lpstr>
      <vt:lpstr>Times New Roman</vt:lpstr>
      <vt:lpstr>Wingdings</vt:lpstr>
      <vt:lpstr>Theme1</vt:lpstr>
      <vt:lpstr>Simple Mixing Using the Contaminant Transport Module</vt:lpstr>
      <vt:lpstr>GoldSim and the Contaminant Transport Module</vt:lpstr>
      <vt:lpstr>GoldSim and the Contaminant Transport Module</vt:lpstr>
      <vt:lpstr>Overview of the  Contaminant Transport Module</vt:lpstr>
      <vt:lpstr>Contaminant Transport Module</vt:lpstr>
      <vt:lpstr>Contaminant Transport Module</vt:lpstr>
      <vt:lpstr>Steps for Modeling Contaminant Transport</vt:lpstr>
      <vt:lpstr>Defining Species</vt:lpstr>
      <vt:lpstr>Environmental Media</vt:lpstr>
      <vt:lpstr>Transport Pathways</vt:lpstr>
      <vt:lpstr>Transport Pathways</vt:lpstr>
      <vt:lpstr>Transport Pathways</vt:lpstr>
      <vt:lpstr>Transport Pathways</vt:lpstr>
      <vt:lpstr>Pathways Mass Balance</vt:lpstr>
      <vt:lpstr>Let’s Look at Some Simple Mixing Models</vt:lpstr>
      <vt:lpstr>Cell Pathways</vt:lpstr>
      <vt:lpstr> Example1: Two Inflows into a Well-Mixed Flow-Through Tank</vt:lpstr>
      <vt:lpstr> Example2: Two Inflows into a Well-Mixed Flow-Through Tank</vt:lpstr>
      <vt:lpstr> Example3: Two Inflows into a Well-Mixed Flow-Through Tank</vt:lpstr>
      <vt:lpstr> Example4: Two Inflows into a Well-Mixed Flow-Through Tank</vt:lpstr>
      <vt:lpstr> Example5: Two Inflows into a Well-Mixed Flow-Through Tank</vt:lpstr>
      <vt:lpstr>Example7</vt:lpstr>
      <vt:lpstr>Equations Solved by GoldSim</vt:lpstr>
      <vt:lpstr>Changing Flow Rates and Volumes</vt:lpstr>
      <vt:lpstr>Example8</vt:lpstr>
      <vt:lpstr>Summary</vt:lpstr>
      <vt:lpstr>Learn More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GoldSim Training Section</dc:title>
  <dc:creator>Jason Lillywhite</dc:creator>
  <cp:lastModifiedBy>Rick Kossik</cp:lastModifiedBy>
  <cp:revision>274</cp:revision>
  <cp:lastPrinted>2018-01-16T21:13:11Z</cp:lastPrinted>
  <dcterms:created xsi:type="dcterms:W3CDTF">2015-01-26T23:52:11Z</dcterms:created>
  <dcterms:modified xsi:type="dcterms:W3CDTF">2019-02-28T17:00:10Z</dcterms:modified>
</cp:coreProperties>
</file>