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4"/>
  </p:sldMasterIdLst>
  <p:notesMasterIdLst>
    <p:notesMasterId r:id="rId22"/>
  </p:notesMasterIdLst>
  <p:handoutMasterIdLst>
    <p:handoutMasterId r:id="rId23"/>
  </p:handoutMasterIdLst>
  <p:sldIdLst>
    <p:sldId id="257" r:id="rId5"/>
    <p:sldId id="434" r:id="rId6"/>
    <p:sldId id="433" r:id="rId7"/>
    <p:sldId id="428" r:id="rId8"/>
    <p:sldId id="429" r:id="rId9"/>
    <p:sldId id="435" r:id="rId10"/>
    <p:sldId id="436" r:id="rId11"/>
    <p:sldId id="437" r:id="rId12"/>
    <p:sldId id="438" r:id="rId13"/>
    <p:sldId id="439" r:id="rId14"/>
    <p:sldId id="440" r:id="rId15"/>
    <p:sldId id="441" r:id="rId16"/>
    <p:sldId id="442" r:id="rId17"/>
    <p:sldId id="443" r:id="rId18"/>
    <p:sldId id="444" r:id="rId19"/>
    <p:sldId id="445" r:id="rId20"/>
    <p:sldId id="446" r:id="rId21"/>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son Lillywhite" initials="JL" lastIdx="1" clrIdx="0">
    <p:extLst>
      <p:ext uri="{19B8F6BF-5375-455C-9EA6-DF929625EA0E}">
        <p15:presenceInfo xmlns:p15="http://schemas.microsoft.com/office/powerpoint/2012/main" userId="S-1-5-21-2206575314-311070893-3218866424-52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F5C6C"/>
    <a:srgbClr val="BC8700"/>
    <a:srgbClr val="1331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70946" autoAdjust="0"/>
  </p:normalViewPr>
  <p:slideViewPr>
    <p:cSldViewPr snapToGrid="0">
      <p:cViewPr varScale="1">
        <p:scale>
          <a:sx n="54" d="100"/>
          <a:sy n="54" d="100"/>
        </p:scale>
        <p:origin x="84" y="4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25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48198F08-5ED6-4CA6-8745-9BF1D4D2AD17}"/>
              </a:ext>
            </a:extLst>
          </p:cNvPr>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a:p>
        </p:txBody>
      </p:sp>
      <p:sp>
        <p:nvSpPr>
          <p:cNvPr id="3" name="Date Placeholder 2">
            <a:extLst>
              <a:ext uri="{FF2B5EF4-FFF2-40B4-BE49-F238E27FC236}">
                <a16:creationId xmlns="" xmlns:a16="http://schemas.microsoft.com/office/drawing/2014/main" id="{C10E5D3A-9746-4930-A46D-0840091776AD}"/>
              </a:ext>
            </a:extLst>
          </p:cNvPr>
          <p:cNvSpPr>
            <a:spLocks noGrp="1"/>
          </p:cNvSpPr>
          <p:nvPr>
            <p:ph type="dt" sz="quarter" idx="1"/>
          </p:nvPr>
        </p:nvSpPr>
        <p:spPr>
          <a:xfrm>
            <a:off x="3976333" y="0"/>
            <a:ext cx="3041968" cy="466912"/>
          </a:xfrm>
          <a:prstGeom prst="rect">
            <a:avLst/>
          </a:prstGeom>
        </p:spPr>
        <p:txBody>
          <a:bodyPr vert="horz" lIns="93287" tIns="46644" rIns="93287" bIns="46644" rtlCol="0"/>
          <a:lstStyle>
            <a:lvl1pPr algn="r">
              <a:defRPr sz="1200"/>
            </a:lvl1pPr>
          </a:lstStyle>
          <a:p>
            <a:fld id="{51EE32D9-33C3-41D6-85BB-1C77FF4E7E1E}" type="datetimeFigureOut">
              <a:rPr lang="en-US" smtClean="0"/>
              <a:t>6/21/2018</a:t>
            </a:fld>
            <a:endParaRPr lang="en-US"/>
          </a:p>
        </p:txBody>
      </p:sp>
      <p:sp>
        <p:nvSpPr>
          <p:cNvPr id="4" name="Footer Placeholder 3">
            <a:extLst>
              <a:ext uri="{FF2B5EF4-FFF2-40B4-BE49-F238E27FC236}">
                <a16:creationId xmlns="" xmlns:a16="http://schemas.microsoft.com/office/drawing/2014/main" id="{11A9E091-629F-4CED-8E60-B410644447F8}"/>
              </a:ext>
            </a:extLst>
          </p:cNvPr>
          <p:cNvSpPr>
            <a:spLocks noGrp="1"/>
          </p:cNvSpPr>
          <p:nvPr>
            <p:ph type="ftr" sz="quarter" idx="2"/>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FCFDF079-A592-4D26-909E-AB59B50FB7E9}"/>
              </a:ext>
            </a:extLst>
          </p:cNvPr>
          <p:cNvSpPr>
            <a:spLocks noGrp="1"/>
          </p:cNvSpPr>
          <p:nvPr>
            <p:ph type="sldNum" sz="quarter" idx="3"/>
          </p:nvPr>
        </p:nvSpPr>
        <p:spPr>
          <a:xfrm>
            <a:off x="3976333" y="8839014"/>
            <a:ext cx="3041968" cy="466911"/>
          </a:xfrm>
          <a:prstGeom prst="rect">
            <a:avLst/>
          </a:prstGeom>
        </p:spPr>
        <p:txBody>
          <a:bodyPr vert="horz" lIns="93287" tIns="46644" rIns="93287" bIns="46644" rtlCol="0" anchor="b"/>
          <a:lstStyle>
            <a:lvl1pPr algn="r">
              <a:defRPr sz="1200"/>
            </a:lvl1pPr>
          </a:lstStyle>
          <a:p>
            <a:fld id="{A51A97AD-F4CA-407F-9967-3AF78B087654}" type="slidenum">
              <a:rPr lang="en-US" smtClean="0"/>
              <a:t>‹#›</a:t>
            </a:fld>
            <a:endParaRPr lang="en-US"/>
          </a:p>
        </p:txBody>
      </p:sp>
    </p:spTree>
    <p:extLst>
      <p:ext uri="{BB962C8B-B14F-4D97-AF65-F5344CB8AC3E}">
        <p14:creationId xmlns:p14="http://schemas.microsoft.com/office/powerpoint/2010/main" val="2062940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vl1pPr>
          </a:lstStyle>
          <a:p>
            <a:fld id="{083267AE-172D-46AA-A048-A76B8DD30009}" type="datetimeFigureOut">
              <a:rPr lang="en-US" smtClean="0"/>
              <a:t>6/21/2018</a:t>
            </a:fld>
            <a:endParaRPr lang="en-US"/>
          </a:p>
        </p:txBody>
      </p:sp>
      <p:sp>
        <p:nvSpPr>
          <p:cNvPr id="4" name="Slide Image Placeholder 3"/>
          <p:cNvSpPr>
            <a:spLocks noGrp="1" noRot="1" noChangeAspect="1"/>
          </p:cNvSpPr>
          <p:nvPr>
            <p:ph type="sldImg" idx="2"/>
          </p:nvPr>
        </p:nvSpPr>
        <p:spPr>
          <a:xfrm>
            <a:off x="1416050" y="1163638"/>
            <a:ext cx="4187825" cy="314007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vl1pPr>
          </a:lstStyle>
          <a:p>
            <a:fld id="{64ECACC0-4D6D-42D9-B714-3677A24B9121}" type="slidenum">
              <a:rPr lang="en-US" smtClean="0"/>
              <a:t>‹#›</a:t>
            </a:fld>
            <a:endParaRPr lang="en-US"/>
          </a:p>
        </p:txBody>
      </p:sp>
    </p:spTree>
    <p:extLst>
      <p:ext uri="{BB962C8B-B14F-4D97-AF65-F5344CB8AC3E}">
        <p14:creationId xmlns:p14="http://schemas.microsoft.com/office/powerpoint/2010/main" val="3401696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a:t>
            </a:fld>
            <a:endParaRPr lang="en-US"/>
          </a:p>
        </p:txBody>
      </p:sp>
    </p:spTree>
    <p:extLst>
      <p:ext uri="{BB962C8B-B14F-4D97-AF65-F5344CB8AC3E}">
        <p14:creationId xmlns:p14="http://schemas.microsoft.com/office/powerpoint/2010/main" val="981133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ECACC0-4D6D-42D9-B714-3677A24B9121}" type="slidenum">
              <a:rPr lang="en-US" smtClean="0"/>
              <a:t>10</a:t>
            </a:fld>
            <a:endParaRPr lang="en-US"/>
          </a:p>
        </p:txBody>
      </p:sp>
    </p:spTree>
    <p:extLst>
      <p:ext uri="{BB962C8B-B14F-4D97-AF65-F5344CB8AC3E}">
        <p14:creationId xmlns:p14="http://schemas.microsoft.com/office/powerpoint/2010/main" val="1809322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11</a:t>
            </a:fld>
            <a:endParaRPr lang="en-US"/>
          </a:p>
        </p:txBody>
      </p:sp>
    </p:spTree>
    <p:extLst>
      <p:ext uri="{BB962C8B-B14F-4D97-AF65-F5344CB8AC3E}">
        <p14:creationId xmlns:p14="http://schemas.microsoft.com/office/powerpoint/2010/main" val="1485299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12</a:t>
            </a:fld>
            <a:endParaRPr lang="en-US"/>
          </a:p>
        </p:txBody>
      </p:sp>
    </p:spTree>
    <p:extLst>
      <p:ext uri="{BB962C8B-B14F-4D97-AF65-F5344CB8AC3E}">
        <p14:creationId xmlns:p14="http://schemas.microsoft.com/office/powerpoint/2010/main" val="259538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very wet (10 m3/day and 0.3 cm/day)</a:t>
            </a:r>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13</a:t>
            </a:fld>
            <a:endParaRPr lang="en-US"/>
          </a:p>
        </p:txBody>
      </p:sp>
    </p:spTree>
    <p:extLst>
      <p:ext uri="{BB962C8B-B14F-4D97-AF65-F5344CB8AC3E}">
        <p14:creationId xmlns:p14="http://schemas.microsoft.com/office/powerpoint/2010/main" val="9521422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Complex_Scenarios.gsm</a:t>
            </a:r>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14</a:t>
            </a:fld>
            <a:endParaRPr lang="en-US"/>
          </a:p>
        </p:txBody>
      </p:sp>
    </p:spTree>
    <p:extLst>
      <p:ext uri="{BB962C8B-B14F-4D97-AF65-F5344CB8AC3E}">
        <p14:creationId xmlns:p14="http://schemas.microsoft.com/office/powerpoint/2010/main" val="3619390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smtClean="0"/>
              <a:t>Complex_Scenarios.gsm</a:t>
            </a:r>
            <a:endParaRPr lang="en-US" dirty="0" smtClean="0"/>
          </a:p>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15</a:t>
            </a:fld>
            <a:endParaRPr lang="en-US"/>
          </a:p>
        </p:txBody>
      </p:sp>
    </p:spTree>
    <p:extLst>
      <p:ext uri="{BB962C8B-B14F-4D97-AF65-F5344CB8AC3E}">
        <p14:creationId xmlns:p14="http://schemas.microsoft.com/office/powerpoint/2010/main" val="871808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Scenario_Control</a:t>
            </a:r>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16</a:t>
            </a:fld>
            <a:endParaRPr lang="en-US"/>
          </a:p>
        </p:txBody>
      </p:sp>
    </p:spTree>
    <p:extLst>
      <p:ext uri="{BB962C8B-B14F-4D97-AF65-F5344CB8AC3E}">
        <p14:creationId xmlns:p14="http://schemas.microsoft.com/office/powerpoint/2010/main" val="23801004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ECACC0-4D6D-42D9-B714-3677A24B9121}" type="slidenum">
              <a:rPr lang="en-US" smtClean="0"/>
              <a:t>17</a:t>
            </a:fld>
            <a:endParaRPr lang="en-US"/>
          </a:p>
        </p:txBody>
      </p:sp>
    </p:spTree>
    <p:extLst>
      <p:ext uri="{BB962C8B-B14F-4D97-AF65-F5344CB8AC3E}">
        <p14:creationId xmlns:p14="http://schemas.microsoft.com/office/powerpoint/2010/main" val="866135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2</a:t>
            </a:fld>
            <a:endParaRPr lang="en-US"/>
          </a:p>
        </p:txBody>
      </p:sp>
    </p:spTree>
    <p:extLst>
      <p:ext uri="{BB962C8B-B14F-4D97-AF65-F5344CB8AC3E}">
        <p14:creationId xmlns:p14="http://schemas.microsoft.com/office/powerpoint/2010/main" val="2409034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3</a:t>
            </a:fld>
            <a:endParaRPr lang="en-US"/>
          </a:p>
        </p:txBody>
      </p:sp>
    </p:spTree>
    <p:extLst>
      <p:ext uri="{BB962C8B-B14F-4D97-AF65-F5344CB8AC3E}">
        <p14:creationId xmlns:p14="http://schemas.microsoft.com/office/powerpoint/2010/main" val="2638136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ECACC0-4D6D-42D9-B714-3677A24B9121}" type="slidenum">
              <a:rPr lang="en-US" smtClean="0"/>
              <a:t>4</a:t>
            </a:fld>
            <a:endParaRPr lang="en-US"/>
          </a:p>
        </p:txBody>
      </p:sp>
    </p:spTree>
    <p:extLst>
      <p:ext uri="{BB962C8B-B14F-4D97-AF65-F5344CB8AC3E}">
        <p14:creationId xmlns:p14="http://schemas.microsoft.com/office/powerpoint/2010/main" val="2944838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ECACC0-4D6D-42D9-B714-3677A24B9121}" type="slidenum">
              <a:rPr lang="en-US" smtClean="0"/>
              <a:t>5</a:t>
            </a:fld>
            <a:endParaRPr lang="en-US"/>
          </a:p>
        </p:txBody>
      </p:sp>
    </p:spTree>
    <p:extLst>
      <p:ext uri="{BB962C8B-B14F-4D97-AF65-F5344CB8AC3E}">
        <p14:creationId xmlns:p14="http://schemas.microsoft.com/office/powerpoint/2010/main" val="384312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6</a:t>
            </a:fld>
            <a:endParaRPr lang="en-US"/>
          </a:p>
        </p:txBody>
      </p:sp>
    </p:spTree>
    <p:extLst>
      <p:ext uri="{BB962C8B-B14F-4D97-AF65-F5344CB8AC3E}">
        <p14:creationId xmlns:p14="http://schemas.microsoft.com/office/powerpoint/2010/main" val="941417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Basic_Scenarios.gsm</a:t>
            </a:r>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7</a:t>
            </a:fld>
            <a:endParaRPr lang="en-US"/>
          </a:p>
        </p:txBody>
      </p:sp>
    </p:spTree>
    <p:extLst>
      <p:ext uri="{BB962C8B-B14F-4D97-AF65-F5344CB8AC3E}">
        <p14:creationId xmlns:p14="http://schemas.microsoft.com/office/powerpoint/2010/main" val="2523342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dirty="0" smtClean="0"/>
              <a:t>Create</a:t>
            </a:r>
            <a:r>
              <a:rPr lang="en-US" baseline="0" dirty="0" smtClean="0"/>
              <a:t> scenarios</a:t>
            </a:r>
            <a:endParaRPr lang="en-US" dirty="0" smtClean="0"/>
          </a:p>
          <a:p>
            <a:pPr marL="228600" indent="-228600">
              <a:buFont typeface="+mj-lt"/>
              <a:buAutoNum type="alphaLcParenR"/>
            </a:pPr>
            <a:endParaRPr lang="en-US" dirty="0" smtClean="0"/>
          </a:p>
          <a:p>
            <a:pPr marL="228600" indent="-228600">
              <a:buFont typeface="+mj-lt"/>
              <a:buAutoNum type="alphaLcParenR"/>
            </a:pPr>
            <a:r>
              <a:rPr lang="en-US" dirty="0" smtClean="0"/>
              <a:t>Wet (High flow</a:t>
            </a:r>
            <a:r>
              <a:rPr lang="en-US" baseline="0" dirty="0" smtClean="0"/>
              <a:t> rate and low evaporation)</a:t>
            </a:r>
          </a:p>
          <a:p>
            <a:pPr marL="228600" indent="-228600">
              <a:buFont typeface="+mj-lt"/>
              <a:buAutoNum type="alphaLcParenR"/>
            </a:pPr>
            <a:r>
              <a:rPr lang="en-US" baseline="0" dirty="0" smtClean="0"/>
              <a:t>Normal (Mean flow rate and mean evaporation)</a:t>
            </a:r>
          </a:p>
          <a:p>
            <a:pPr marL="228600" indent="-228600">
              <a:buFont typeface="+mj-lt"/>
              <a:buAutoNum type="alphaLcParenR"/>
            </a:pPr>
            <a:r>
              <a:rPr lang="en-US" baseline="0" dirty="0" smtClean="0"/>
              <a:t>Dry (Low flow rate and high evaporation)</a:t>
            </a:r>
          </a:p>
          <a:p>
            <a:pPr marL="228600" indent="-228600">
              <a:buFont typeface="+mj-lt"/>
              <a:buAutoNum type="alphaLcParenR"/>
            </a:pPr>
            <a:endParaRPr lang="en-US" baseline="0" dirty="0" smtClean="0"/>
          </a:p>
          <a:p>
            <a:pPr marL="0" indent="0">
              <a:buFont typeface="+mj-lt"/>
              <a:buNone/>
            </a:pPr>
            <a:r>
              <a:rPr lang="en-US" baseline="0" dirty="0" smtClean="0"/>
              <a:t>Define two Scenario Data (show dialog change, tool-tips, icon change)</a:t>
            </a:r>
          </a:p>
          <a:p>
            <a:pPr marL="0" indent="0">
              <a:buFont typeface="+mj-lt"/>
              <a:buNone/>
            </a:pPr>
            <a:endParaRPr lang="en-US" baseline="0" dirty="0" smtClean="0"/>
          </a:p>
          <a:p>
            <a:pPr marL="0" indent="0">
              <a:buFont typeface="+mj-lt"/>
              <a:buNone/>
            </a:pPr>
            <a:r>
              <a:rPr lang="en-US" baseline="0" dirty="0" err="1" smtClean="0"/>
              <a:t>Evaporation_Rate</a:t>
            </a:r>
            <a:r>
              <a:rPr lang="en-US" baseline="0" dirty="0" smtClean="0"/>
              <a:t>: 0.5 cm/day, 0.7 cm/day, 0.9 cm/day</a:t>
            </a:r>
          </a:p>
          <a:p>
            <a:pPr marL="0" indent="0">
              <a:buFont typeface="+mj-lt"/>
              <a:buNone/>
            </a:pPr>
            <a:r>
              <a:rPr lang="en-US" baseline="0" dirty="0" err="1" smtClean="0"/>
              <a:t>Mean_Inflow</a:t>
            </a:r>
            <a:r>
              <a:rPr lang="en-US" baseline="0" dirty="0" smtClean="0"/>
              <a:t>: 9 m3/day, 7 m3/day, 5 m3/day</a:t>
            </a:r>
          </a:p>
          <a:p>
            <a:pPr marL="228600" indent="-228600">
              <a:buFont typeface="+mj-lt"/>
              <a:buAutoNum type="alphaLcParenR"/>
            </a:pPr>
            <a:endParaRPr lang="en-US" baseline="0" dirty="0" smtClean="0"/>
          </a:p>
          <a:p>
            <a:pPr marL="228600" indent="-228600">
              <a:buFont typeface="+mj-lt"/>
              <a:buAutoNum type="alphaLcParenR"/>
            </a:pPr>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8</a:t>
            </a:fld>
            <a:endParaRPr lang="en-US"/>
          </a:p>
        </p:txBody>
      </p:sp>
    </p:spTree>
    <p:extLst>
      <p:ext uri="{BB962C8B-B14F-4D97-AF65-F5344CB8AC3E}">
        <p14:creationId xmlns:p14="http://schemas.microsoft.com/office/powerpoint/2010/main" val="3865288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Open</a:t>
            </a:r>
            <a:r>
              <a:rPr lang="en-US" baseline="0" dirty="0" smtClean="0"/>
              <a:t> </a:t>
            </a:r>
            <a:r>
              <a:rPr lang="en-US" baseline="0" dirty="0" err="1" smtClean="0"/>
              <a:t>Evaporation_Rate</a:t>
            </a:r>
            <a:endParaRPr lang="en-US" baseline="0" dirty="0" smtClean="0"/>
          </a:p>
          <a:p>
            <a:pPr marL="228600" indent="-228600">
              <a:buFont typeface="+mj-lt"/>
              <a:buAutoNum type="arabicPeriod"/>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4ECACC0-4D6D-42D9-B714-3677A24B9121}" type="slidenum">
              <a:rPr lang="en-US" smtClean="0"/>
              <a:t>9</a:t>
            </a:fld>
            <a:endParaRPr lang="en-US"/>
          </a:p>
        </p:txBody>
      </p:sp>
    </p:spTree>
    <p:extLst>
      <p:ext uri="{BB962C8B-B14F-4D97-AF65-F5344CB8AC3E}">
        <p14:creationId xmlns:p14="http://schemas.microsoft.com/office/powerpoint/2010/main" val="2016761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13313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3F5C6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44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0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176D9-9DE5-4AC3-A5DD-5686A4C85902}"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 xmlns:a16="http://schemas.microsoft.com/office/drawing/2014/main" id="{CAC3CB8A-7236-40F6-B8D9-693F229A85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83" y="6614606"/>
            <a:ext cx="904071" cy="200700"/>
          </a:xfrm>
          <a:prstGeom prst="rect">
            <a:avLst/>
          </a:prstGeom>
        </p:spPr>
      </p:pic>
    </p:spTree>
    <p:extLst>
      <p:ext uri="{BB962C8B-B14F-4D97-AF65-F5344CB8AC3E}">
        <p14:creationId xmlns:p14="http://schemas.microsoft.com/office/powerpoint/2010/main" val="2746441071"/>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lvl1pPr>
          </a:lstStyle>
          <a:p>
            <a:r>
              <a:rPr lang="en-US">
                <a:solidFill>
                  <a:schemeClr val="bg1"/>
                </a:solidFill>
                <a:cs typeface="Arial" charset="0"/>
              </a:rPr>
              <a:t>© </a:t>
            </a:r>
            <a:r>
              <a:rPr lang="en-US" cap="none">
                <a:solidFill>
                  <a:schemeClr val="bg1"/>
                </a:solidFill>
                <a:cs typeface="Arial" charset="0"/>
              </a:rPr>
              <a:t>GoldSim Technology Group LLC, 2018</a:t>
            </a:r>
            <a:endParaRPr lang="en-US" cap="none" dirty="0">
              <a:solidFill>
                <a:schemeClr val="bg1"/>
              </a:solidFill>
              <a:cs typeface="Arial" charset="0"/>
            </a:endParaRPr>
          </a:p>
        </p:txBody>
      </p:sp>
      <p:sp>
        <p:nvSpPr>
          <p:cNvPr id="6" name="Slide Number Placeholder 5"/>
          <p:cNvSpPr>
            <a:spLocks noGrp="1"/>
          </p:cNvSpPr>
          <p:nvPr>
            <p:ph type="sldNum" sz="quarter" idx="12"/>
          </p:nvPr>
        </p:nvSpPr>
        <p:spPr/>
        <p:txBody>
          <a:bodyPr/>
          <a:lstStyle/>
          <a:p>
            <a:fld id="{55A47C25-25A0-439D-B48B-0933CF72E180}" type="slidenum">
              <a:rPr lang="en-US" smtClean="0"/>
              <a:t>‹#›</a:t>
            </a:fld>
            <a:endParaRPr lang="en-US"/>
          </a:p>
        </p:txBody>
      </p:sp>
    </p:spTree>
    <p:extLst>
      <p:ext uri="{BB962C8B-B14F-4D97-AF65-F5344CB8AC3E}">
        <p14:creationId xmlns:p14="http://schemas.microsoft.com/office/powerpoint/2010/main" val="405427099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Example Problem">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lvl1pPr>
          </a:lstStyle>
          <a:p>
            <a:r>
              <a:rPr lang="en-US">
                <a:solidFill>
                  <a:schemeClr val="bg1"/>
                </a:solidFill>
                <a:cs typeface="Arial" charset="0"/>
              </a:rPr>
              <a:t>© </a:t>
            </a:r>
            <a:r>
              <a:rPr lang="en-US" cap="none">
                <a:solidFill>
                  <a:schemeClr val="bg1"/>
                </a:solidFill>
                <a:cs typeface="Arial" charset="0"/>
              </a:rPr>
              <a:t>GoldSim Technology Group LLC, 2018</a:t>
            </a:r>
            <a:endParaRPr lang="en-US" cap="none" dirty="0">
              <a:solidFill>
                <a:schemeClr val="bg1"/>
              </a:solidFill>
              <a:cs typeface="Arial" charset="0"/>
            </a:endParaRPr>
          </a:p>
        </p:txBody>
      </p:sp>
      <p:sp>
        <p:nvSpPr>
          <p:cNvPr id="6" name="Slide Number Placeholder 5"/>
          <p:cNvSpPr>
            <a:spLocks noGrp="1"/>
          </p:cNvSpPr>
          <p:nvPr>
            <p:ph type="sldNum" sz="quarter" idx="12"/>
          </p:nvPr>
        </p:nvSpPr>
        <p:spPr/>
        <p:txBody>
          <a:bodyPr/>
          <a:lstStyle/>
          <a:p>
            <a:fld id="{55A47C25-25A0-439D-B48B-0933CF72E180}" type="slidenum">
              <a:rPr lang="en-US" smtClean="0"/>
              <a:t>‹#›</a:t>
            </a:fld>
            <a:endParaRPr lang="en-US"/>
          </a:p>
        </p:txBody>
      </p:sp>
    </p:spTree>
    <p:extLst>
      <p:ext uri="{BB962C8B-B14F-4D97-AF65-F5344CB8AC3E}">
        <p14:creationId xmlns:p14="http://schemas.microsoft.com/office/powerpoint/2010/main" val="4271131450"/>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5"/>
            <a:ext cx="7543800" cy="78019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142998"/>
            <a:ext cx="3703320" cy="47260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143000"/>
            <a:ext cx="3703320" cy="47260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lvl1pPr>
              <a:defRPr/>
            </a:lvl1pPr>
          </a:lstStyle>
          <a:p>
            <a:r>
              <a:rPr lang="en-US">
                <a:solidFill>
                  <a:schemeClr val="bg1"/>
                </a:solidFill>
                <a:cs typeface="Arial" charset="0"/>
              </a:rPr>
              <a:t>© </a:t>
            </a:r>
            <a:r>
              <a:rPr lang="en-US" cap="none">
                <a:solidFill>
                  <a:schemeClr val="bg1"/>
                </a:solidFill>
                <a:cs typeface="Arial" charset="0"/>
              </a:rPr>
              <a:t>GoldSim Technology Group LLC, 2018</a:t>
            </a:r>
            <a:endParaRPr lang="en-US" cap="none" dirty="0">
              <a:solidFill>
                <a:schemeClr val="bg1"/>
              </a:solidFill>
              <a:cs typeface="Arial" charset="0"/>
            </a:endParaRPr>
          </a:p>
        </p:txBody>
      </p:sp>
      <p:sp>
        <p:nvSpPr>
          <p:cNvPr id="7" name="Slide Number Placeholder 6"/>
          <p:cNvSpPr>
            <a:spLocks noGrp="1"/>
          </p:cNvSpPr>
          <p:nvPr>
            <p:ph type="sldNum" sz="quarter" idx="12"/>
          </p:nvPr>
        </p:nvSpPr>
        <p:spPr/>
        <p:txBody>
          <a:bodyPr/>
          <a:lstStyle/>
          <a:p>
            <a:fld id="{55A47C25-25A0-439D-B48B-0933CF72E180}" type="slidenum">
              <a:rPr lang="en-US" smtClean="0"/>
              <a:t>‹#›</a:t>
            </a:fld>
            <a:endParaRPr lang="en-US"/>
          </a:p>
        </p:txBody>
      </p:sp>
    </p:spTree>
    <p:extLst>
      <p:ext uri="{BB962C8B-B14F-4D97-AF65-F5344CB8AC3E}">
        <p14:creationId xmlns:p14="http://schemas.microsoft.com/office/powerpoint/2010/main" val="229759082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lvl1pPr>
              <a:defRPr/>
            </a:lvl1pPr>
          </a:lstStyle>
          <a:p>
            <a:r>
              <a:rPr lang="en-US">
                <a:solidFill>
                  <a:schemeClr val="bg1"/>
                </a:solidFill>
                <a:cs typeface="Arial" charset="0"/>
              </a:rPr>
              <a:t>© </a:t>
            </a:r>
            <a:r>
              <a:rPr lang="en-US" cap="none">
                <a:solidFill>
                  <a:schemeClr val="bg1"/>
                </a:solidFill>
                <a:cs typeface="Arial" charset="0"/>
              </a:rPr>
              <a:t>GoldSim Technology Group LLC, 2018</a:t>
            </a:r>
            <a:endParaRPr lang="en-US" cap="none" dirty="0">
              <a:solidFill>
                <a:schemeClr val="bg1"/>
              </a:solidFill>
              <a:cs typeface="Arial" charset="0"/>
            </a:endParaRPr>
          </a:p>
        </p:txBody>
      </p:sp>
      <p:sp>
        <p:nvSpPr>
          <p:cNvPr id="5" name="Slide Number Placeholder 4"/>
          <p:cNvSpPr>
            <a:spLocks noGrp="1"/>
          </p:cNvSpPr>
          <p:nvPr>
            <p:ph type="sldNum" sz="quarter" idx="12"/>
          </p:nvPr>
        </p:nvSpPr>
        <p:spPr/>
        <p:txBody>
          <a:bodyPr/>
          <a:lstStyle/>
          <a:p>
            <a:fld id="{55A47C25-25A0-439D-B48B-0933CF72E180}" type="slidenum">
              <a:rPr lang="en-US" smtClean="0"/>
              <a:t>‹#›</a:t>
            </a:fld>
            <a:endParaRPr lang="en-US"/>
          </a:p>
        </p:txBody>
      </p:sp>
    </p:spTree>
    <p:extLst>
      <p:ext uri="{BB962C8B-B14F-4D97-AF65-F5344CB8AC3E}">
        <p14:creationId xmlns:p14="http://schemas.microsoft.com/office/powerpoint/2010/main" val="924333690"/>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Picture with Caption">
    <p:bg>
      <p:bgPr>
        <a:blipFill dpi="0" rotWithShape="1">
          <a:blip r:embed="rId2">
            <a:lum/>
          </a:blip>
          <a:srcRect/>
          <a:stretch>
            <a:fillRect t="-7000" b="24000"/>
          </a:stretch>
        </a:blipFill>
        <a:effectLst/>
      </p:bgPr>
    </p:bg>
    <p:spTree>
      <p:nvGrpSpPr>
        <p:cNvPr id="1" name=""/>
        <p:cNvGrpSpPr/>
        <p:nvPr/>
      </p:nvGrpSpPr>
      <p:grpSpPr>
        <a:xfrm>
          <a:off x="0" y="0"/>
          <a:ext cx="0" cy="0"/>
          <a:chOff x="0" y="0"/>
          <a:chExt cx="0" cy="0"/>
        </a:xfrm>
      </p:grpSpPr>
      <p:sp>
        <p:nvSpPr>
          <p:cNvPr id="8" name="Rectangle 7"/>
          <p:cNvSpPr/>
          <p:nvPr/>
        </p:nvSpPr>
        <p:spPr>
          <a:xfrm>
            <a:off x="-2381" y="4960248"/>
            <a:ext cx="9146382" cy="1905000"/>
          </a:xfrm>
          <a:prstGeom prst="rect">
            <a:avLst/>
          </a:prstGeom>
          <a:solidFill>
            <a:srgbClr val="14303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Rectangle 10"/>
          <p:cNvSpPr/>
          <p:nvPr/>
        </p:nvSpPr>
        <p:spPr>
          <a:xfrm>
            <a:off x="-2382" y="4918771"/>
            <a:ext cx="9144001" cy="65999"/>
          </a:xfrm>
          <a:prstGeom prst="rect">
            <a:avLst/>
          </a:prstGeom>
          <a:solidFill>
            <a:srgbClr val="3B5C6D"/>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9902150"/>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13313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rgbClr val="3F5C6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152401"/>
            <a:ext cx="7543800" cy="8382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143000"/>
            <a:ext cx="7543801" cy="4726094"/>
          </a:xfrm>
          <a:prstGeom prst="rect">
            <a:avLst/>
          </a:prstGeom>
        </p:spPr>
        <p:txBody>
          <a:bodyPr vert="horz" lIns="0" tIns="45720" rIns="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b="0" cap="all" baseline="0">
                <a:solidFill>
                  <a:srgbClr val="FFFFFF"/>
                </a:solidFill>
              </a:defRPr>
            </a:lvl1pPr>
          </a:lstStyle>
          <a:p>
            <a:r>
              <a:rPr lang="en-US">
                <a:solidFill>
                  <a:schemeClr val="bg1"/>
                </a:solidFill>
                <a:cs typeface="Arial" charset="0"/>
              </a:rPr>
              <a:t>© </a:t>
            </a:r>
            <a:r>
              <a:rPr lang="en-US" cap="none">
                <a:solidFill>
                  <a:schemeClr val="bg1"/>
                </a:solidFill>
                <a:cs typeface="Arial" charset="0"/>
              </a:rPr>
              <a:t>GoldSim Technology Group LLC, 2018</a:t>
            </a:r>
            <a:endParaRPr lang="en-US" cap="none" dirty="0">
              <a:solidFill>
                <a:schemeClr val="bg1"/>
              </a:solidFill>
              <a:cs typeface="Arial" charset="0"/>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5A47C25-25A0-439D-B48B-0933CF72E180}" type="slidenum">
              <a:rPr lang="en-US" smtClean="0"/>
              <a:t>‹#›</a:t>
            </a:fld>
            <a:endParaRPr lang="en-US"/>
          </a:p>
        </p:txBody>
      </p:sp>
      <p:cxnSp>
        <p:nvCxnSpPr>
          <p:cNvPr id="10" name="Straight Connector 9"/>
          <p:cNvCxnSpPr/>
          <p:nvPr/>
        </p:nvCxnSpPr>
        <p:spPr>
          <a:xfrm>
            <a:off x="822959" y="990601"/>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 xmlns:a16="http://schemas.microsoft.com/office/drawing/2014/main" id="{9810248E-D399-4B60-9AAC-9E9AEC2F3B3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83" y="6614606"/>
            <a:ext cx="904071" cy="200700"/>
          </a:xfrm>
          <a:prstGeom prst="rect">
            <a:avLst/>
          </a:prstGeom>
        </p:spPr>
      </p:pic>
    </p:spTree>
    <p:extLst>
      <p:ext uri="{BB962C8B-B14F-4D97-AF65-F5344CB8AC3E}">
        <p14:creationId xmlns:p14="http://schemas.microsoft.com/office/powerpoint/2010/main" val="102294318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30" r:id="rId5"/>
    <p:sldLayoutId id="2147483731" r:id="rId6"/>
  </p:sldLayoutIdLst>
  <p:transition>
    <p:wipe dir="r"/>
  </p:transition>
  <p:txStyles>
    <p:titleStyle>
      <a:lvl1pPr algn="l" defTabSz="914400" rtl="0" eaLnBrk="1" latinLnBrk="0" hangingPunct="1">
        <a:lnSpc>
          <a:spcPct val="85000"/>
        </a:lnSpc>
        <a:spcBef>
          <a:spcPct val="0"/>
        </a:spcBef>
        <a:buNone/>
        <a:defRPr sz="44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Tx/>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AC30B3-F03F-40DB-ACC1-CAEA956BABE2}"/>
              </a:ext>
            </a:extLst>
          </p:cNvPr>
          <p:cNvSpPr>
            <a:spLocks noGrp="1"/>
          </p:cNvSpPr>
          <p:nvPr>
            <p:ph type="title"/>
          </p:nvPr>
        </p:nvSpPr>
        <p:spPr/>
        <p:txBody>
          <a:bodyPr/>
          <a:lstStyle/>
          <a:p>
            <a:r>
              <a:rPr lang="en-US" dirty="0" smtClean="0"/>
              <a:t>Scenario Modeling in GoldSim</a:t>
            </a:r>
            <a:endParaRPr lang="en-US" dirty="0"/>
          </a:p>
        </p:txBody>
      </p:sp>
      <p:sp>
        <p:nvSpPr>
          <p:cNvPr id="6" name="Rectangle 5"/>
          <p:cNvSpPr/>
          <p:nvPr/>
        </p:nvSpPr>
        <p:spPr>
          <a:xfrm>
            <a:off x="1399308" y="1069308"/>
            <a:ext cx="5985164" cy="2308324"/>
          </a:xfrm>
          <a:prstGeom prst="rect">
            <a:avLst/>
          </a:prstGeom>
        </p:spPr>
        <p:txBody>
          <a:bodyPr wrap="square">
            <a:spAutoFit/>
          </a:bodyPr>
          <a:lstStyle/>
          <a:p>
            <a:r>
              <a:rPr lang="en-US" sz="2400" dirty="0" smtClean="0">
                <a:solidFill>
                  <a:schemeClr val="bg2"/>
                </a:solidFill>
                <a:latin typeface="Source Sans Pro"/>
              </a:rPr>
              <a:t>“The </a:t>
            </a:r>
            <a:r>
              <a:rPr lang="en-US" sz="2400" dirty="0">
                <a:solidFill>
                  <a:schemeClr val="bg2"/>
                </a:solidFill>
                <a:latin typeface="Source Sans Pro"/>
              </a:rPr>
              <a:t>ability to define what may happen in the future and to choose among alternatives lies at the heart of contemporary societies</a:t>
            </a:r>
            <a:r>
              <a:rPr lang="en-US" sz="2400" dirty="0" smtClean="0">
                <a:solidFill>
                  <a:schemeClr val="bg2"/>
                </a:solidFill>
                <a:latin typeface="Source Sans Pro"/>
              </a:rPr>
              <a:t>.”</a:t>
            </a:r>
            <a:endParaRPr lang="en-US" sz="2400" dirty="0">
              <a:solidFill>
                <a:schemeClr val="bg2"/>
              </a:solidFill>
              <a:latin typeface="Source Sans Pro"/>
            </a:endParaRPr>
          </a:p>
          <a:p>
            <a:endParaRPr lang="en-US" sz="2400" dirty="0" smtClean="0">
              <a:solidFill>
                <a:schemeClr val="bg2"/>
              </a:solidFill>
              <a:latin typeface="Source Sans Pro"/>
            </a:endParaRPr>
          </a:p>
          <a:p>
            <a:pPr algn="r"/>
            <a:r>
              <a:rPr lang="en-US" sz="2400" i="1" dirty="0">
                <a:solidFill>
                  <a:schemeClr val="bg2"/>
                </a:solidFill>
                <a:latin typeface="Source Sans Pro"/>
              </a:rPr>
              <a:t>Peter Bernstein</a:t>
            </a:r>
            <a:endParaRPr lang="en-US" sz="2400" dirty="0">
              <a:solidFill>
                <a:schemeClr val="bg2"/>
              </a:solidFill>
            </a:endParaRPr>
          </a:p>
        </p:txBody>
      </p:sp>
    </p:spTree>
    <p:extLst>
      <p:ext uri="{BB962C8B-B14F-4D97-AF65-F5344CB8AC3E}">
        <p14:creationId xmlns:p14="http://schemas.microsoft.com/office/powerpoint/2010/main" val="2028237089"/>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720" y="243841"/>
            <a:ext cx="7543800" cy="838200"/>
          </a:xfrm>
        </p:spPr>
        <p:txBody>
          <a:bodyPr>
            <a:normAutofit fontScale="90000"/>
          </a:bodyPr>
          <a:lstStyle/>
          <a:p>
            <a:r>
              <a:rPr lang="en-US" dirty="0" smtClean="0"/>
              <a:t>Running a Model and Understanding Scenario Mode</a:t>
            </a:r>
            <a:endParaRPr lang="en-US" dirty="0"/>
          </a:p>
        </p:txBody>
      </p:sp>
      <p:sp>
        <p:nvSpPr>
          <p:cNvPr id="3" name="Content Placeholder 2"/>
          <p:cNvSpPr>
            <a:spLocks noGrp="1"/>
          </p:cNvSpPr>
          <p:nvPr>
            <p:ph idx="1"/>
          </p:nvPr>
        </p:nvSpPr>
        <p:spPr/>
        <p:txBody>
          <a:bodyPr/>
          <a:lstStyle/>
          <a:p>
            <a:r>
              <a:rPr lang="en-US" dirty="0" smtClean="0"/>
              <a:t>Most potentially confusing part of scenario modeling…</a:t>
            </a:r>
          </a:p>
          <a:p>
            <a:r>
              <a:rPr lang="en-US" dirty="0" smtClean="0"/>
              <a:t>Key points:</a:t>
            </a:r>
          </a:p>
          <a:p>
            <a:pPr marL="457200" indent="-457200">
              <a:buFont typeface="+mj-lt"/>
              <a:buAutoNum type="arabicPeriod"/>
            </a:pPr>
            <a:r>
              <a:rPr lang="en-US" dirty="0" smtClean="0"/>
              <a:t>To compare scenarios, a model must be in </a:t>
            </a:r>
            <a:r>
              <a:rPr lang="en-US" dirty="0" smtClean="0">
                <a:solidFill>
                  <a:srgbClr val="FF0000"/>
                </a:solidFill>
              </a:rPr>
              <a:t>Scenario Mode</a:t>
            </a:r>
          </a:p>
          <a:p>
            <a:pPr marL="457200" indent="-457200">
              <a:buFont typeface="+mj-lt"/>
              <a:buAutoNum type="arabicPeriod"/>
            </a:pPr>
            <a:r>
              <a:rPr lang="en-US" dirty="0" smtClean="0"/>
              <a:t>Running a model with scenarios does not automatically place it in Scenario Mode!</a:t>
            </a:r>
          </a:p>
          <a:p>
            <a:pPr marL="457200" indent="-457200">
              <a:buFont typeface="+mj-lt"/>
              <a:buAutoNum type="arabicPeriod"/>
            </a:pPr>
            <a:r>
              <a:rPr lang="en-US" dirty="0" smtClean="0"/>
              <a:t>If you simply run a model, it runs the Active Scenario (and places the model in </a:t>
            </a:r>
            <a:r>
              <a:rPr lang="en-US" dirty="0" smtClean="0">
                <a:solidFill>
                  <a:srgbClr val="FF0000"/>
                </a:solidFill>
              </a:rPr>
              <a:t>Result Mode</a:t>
            </a:r>
            <a:r>
              <a:rPr lang="en-US" dirty="0" smtClean="0"/>
              <a:t>).</a:t>
            </a:r>
          </a:p>
          <a:p>
            <a:pPr marL="457200" indent="-457200">
              <a:buFont typeface="+mj-lt"/>
              <a:buAutoNum type="arabicPeriod"/>
            </a:pPr>
            <a:r>
              <a:rPr lang="en-US" dirty="0" smtClean="0"/>
              <a:t>So how do we get to Scenario Mode?</a:t>
            </a:r>
          </a:p>
          <a:p>
            <a:pPr marL="749808" lvl="1" indent="-457200">
              <a:buFont typeface="+mj-lt"/>
              <a:buAutoNum type="alphaLcParenR"/>
            </a:pPr>
            <a:r>
              <a:rPr lang="en-US" dirty="0" smtClean="0"/>
              <a:t>Run model and press F4 and choose to save scenario results</a:t>
            </a:r>
          </a:p>
          <a:p>
            <a:pPr marL="749808" lvl="1" indent="-457200">
              <a:buFont typeface="+mj-lt"/>
              <a:buAutoNum type="alphaLcParenR"/>
            </a:pPr>
            <a:r>
              <a:rPr lang="en-US" dirty="0" smtClean="0"/>
              <a:t>Run all scenarios from Scenario Manager</a:t>
            </a:r>
          </a:p>
          <a:p>
            <a:pPr marL="749808" lvl="1" indent="-457200">
              <a:buFont typeface="+mj-lt"/>
              <a:buAutoNum type="alphaLcParenR"/>
            </a:pPr>
            <a:endParaRPr lang="en-US" dirty="0"/>
          </a:p>
        </p:txBody>
      </p:sp>
    </p:spTree>
    <p:extLst>
      <p:ext uri="{BB962C8B-B14F-4D97-AF65-F5344CB8AC3E}">
        <p14:creationId xmlns:p14="http://schemas.microsoft.com/office/powerpoint/2010/main" val="241766728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Scenario Results</a:t>
            </a:r>
            <a:endParaRPr lang="en-US" dirty="0"/>
          </a:p>
        </p:txBody>
      </p:sp>
      <p:sp>
        <p:nvSpPr>
          <p:cNvPr id="3" name="Content Placeholder 2"/>
          <p:cNvSpPr>
            <a:spLocks noGrp="1"/>
          </p:cNvSpPr>
          <p:nvPr>
            <p:ph idx="1"/>
          </p:nvPr>
        </p:nvSpPr>
        <p:spPr/>
        <p:txBody>
          <a:bodyPr/>
          <a:lstStyle/>
          <a:p>
            <a:r>
              <a:rPr lang="en-US" dirty="0" smtClean="0"/>
              <a:t>When a model is in Scenario Mode:</a:t>
            </a:r>
          </a:p>
          <a:p>
            <a:pPr marL="457200" indent="-457200">
              <a:buFont typeface="+mj-lt"/>
              <a:buAutoNum type="arabicPeriod"/>
            </a:pPr>
            <a:r>
              <a:rPr lang="en-US" dirty="0" smtClean="0"/>
              <a:t>There is no option to right-click on an element and view its results. Unlike Result Mode, elements do not store results in Scenario Mode</a:t>
            </a:r>
          </a:p>
          <a:p>
            <a:pPr marL="457200" indent="-457200">
              <a:buFont typeface="+mj-lt"/>
              <a:buAutoNum type="arabicPeriod"/>
            </a:pPr>
            <a:r>
              <a:rPr lang="en-US" dirty="0" smtClean="0"/>
              <a:t>Result elements (Time History and Distribution) display results for all scenarios for which results have been generated.  That is, you  compare scenario results is by using Result elements</a:t>
            </a:r>
          </a:p>
          <a:p>
            <a:pPr marL="457200" indent="-457200">
              <a:buFont typeface="+mj-lt"/>
              <a:buAutoNum type="arabicPeriod"/>
            </a:pPr>
            <a:endParaRPr lang="en-US" dirty="0"/>
          </a:p>
          <a:p>
            <a:pPr marL="0" indent="0">
              <a:buNone/>
            </a:pPr>
            <a:r>
              <a:rPr lang="en-US" dirty="0" smtClean="0"/>
              <a:t>Note: for some types of results, only one scenario can be shown at a time (e.g., All Realizations).</a:t>
            </a:r>
          </a:p>
          <a:p>
            <a:pPr marL="0" indent="0">
              <a:buNone/>
            </a:pPr>
            <a:r>
              <a:rPr lang="en-US" dirty="0" smtClean="0"/>
              <a:t>What if you want to view more detailed results (not just those stored in Result elements)? Run the model that standard way (F5) and the full results for the Active Scenario will be available</a:t>
            </a:r>
            <a:endParaRPr lang="en-US" dirty="0"/>
          </a:p>
        </p:txBody>
      </p:sp>
    </p:spTree>
    <p:extLst>
      <p:ext uri="{BB962C8B-B14F-4D97-AF65-F5344CB8AC3E}">
        <p14:creationId xmlns:p14="http://schemas.microsoft.com/office/powerpoint/2010/main" val="41635848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Editing Scenarios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sz="2400" dirty="0" smtClean="0"/>
              <a:t>To edit a scenario, we first have to delete any scenario results (you can’t edit a scenario with results)</a:t>
            </a:r>
          </a:p>
          <a:p>
            <a:pPr marL="457200" indent="-457200">
              <a:buFont typeface="+mj-lt"/>
              <a:buAutoNum type="arabicPeriod"/>
            </a:pPr>
            <a:r>
              <a:rPr lang="en-US" sz="2400" dirty="0" smtClean="0"/>
              <a:t>This can be done from the Scenario Manager</a:t>
            </a:r>
          </a:p>
          <a:p>
            <a:pPr marL="457200" indent="-457200">
              <a:buFont typeface="+mj-lt"/>
              <a:buAutoNum type="arabicPeriod"/>
            </a:pPr>
            <a:r>
              <a:rPr lang="en-US" sz="2400" dirty="0" smtClean="0"/>
              <a:t>Once results for a scenario are deleted, we can then edit the values for that scenario either using the Scenario Manager, or by directly editing the Scenario Data element (after selecting the appropriate Active Scenario)</a:t>
            </a:r>
          </a:p>
          <a:p>
            <a:pPr marL="457200" indent="-457200">
              <a:buFont typeface="+mj-lt"/>
              <a:buAutoNum type="arabicPeriod"/>
            </a:pPr>
            <a:endParaRPr lang="en-US" dirty="0" smtClean="0"/>
          </a:p>
          <a:p>
            <a:pPr marL="457200" indent="-457200">
              <a:buFont typeface="+mj-lt"/>
              <a:buAutoNum type="arabicPeriod"/>
            </a:pPr>
            <a:endParaRPr lang="en-US" dirty="0"/>
          </a:p>
        </p:txBody>
      </p:sp>
    </p:spTree>
    <p:extLst>
      <p:ext uri="{BB962C8B-B14F-4D97-AF65-F5344CB8AC3E}">
        <p14:creationId xmlns:p14="http://schemas.microsoft.com/office/powerpoint/2010/main" val="337608508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Adding New Scenarios</a:t>
            </a:r>
            <a:endParaRPr lang="en-US" dirty="0"/>
          </a:p>
        </p:txBody>
      </p:sp>
      <p:sp>
        <p:nvSpPr>
          <p:cNvPr id="3" name="Content Placeholder 2"/>
          <p:cNvSpPr>
            <a:spLocks noGrp="1"/>
          </p:cNvSpPr>
          <p:nvPr>
            <p:ph idx="1"/>
          </p:nvPr>
        </p:nvSpPr>
        <p:spPr/>
        <p:txBody>
          <a:bodyPr/>
          <a:lstStyle/>
          <a:p>
            <a:r>
              <a:rPr lang="en-US" dirty="0" smtClean="0"/>
              <a:t>One way to create a new scenario is simply to do so from the Scenario Manager (just as we did when we created the first three scenarios).</a:t>
            </a:r>
          </a:p>
          <a:p>
            <a:endParaRPr lang="en-US" dirty="0"/>
          </a:p>
          <a:p>
            <a:r>
              <a:rPr lang="en-US" dirty="0" smtClean="0"/>
              <a:t>Often, however, when </a:t>
            </a:r>
            <a:r>
              <a:rPr lang="en-US" dirty="0"/>
              <a:t>you are doing scenario modeling you may want to run the model multiple times, experimenting with various inputs, before you decide to save the set of inputs as a scenario.  </a:t>
            </a:r>
            <a:endParaRPr lang="en-US" dirty="0" smtClean="0"/>
          </a:p>
          <a:p>
            <a:pPr lvl="1"/>
            <a:r>
              <a:rPr lang="en-US" dirty="0" smtClean="0"/>
              <a:t>That </a:t>
            </a:r>
            <a:r>
              <a:rPr lang="en-US" dirty="0"/>
              <a:t>is what the “Live Model” is for. The “Live Model” can be thought of as a “scratch” scenario, or a temporary placeholder scenario where you can experiment before saving something as an actual scenario.  </a:t>
            </a:r>
            <a:endParaRPr lang="en-US" dirty="0" smtClean="0"/>
          </a:p>
          <a:p>
            <a:pPr lvl="1"/>
            <a:r>
              <a:rPr lang="en-US" dirty="0" smtClean="0"/>
              <a:t>When </a:t>
            </a:r>
            <a:r>
              <a:rPr lang="en-US" dirty="0"/>
              <a:t>comparing scenario results, only defined scenarios are shown (the “Live Model” is not included in the comparison). </a:t>
            </a:r>
            <a:endParaRPr lang="en-US" dirty="0" smtClean="0"/>
          </a:p>
          <a:p>
            <a:pPr lvl="1"/>
            <a:endParaRPr lang="en-US" dirty="0"/>
          </a:p>
          <a:p>
            <a:r>
              <a:rPr lang="en-US" dirty="0" smtClean="0"/>
              <a:t>Adding a scenario “on the fly” for a model with no scenarios</a:t>
            </a:r>
            <a:endParaRPr lang="en-US" dirty="0"/>
          </a:p>
        </p:txBody>
      </p:sp>
    </p:spTree>
    <p:extLst>
      <p:ext uri="{BB962C8B-B14F-4D97-AF65-F5344CB8AC3E}">
        <p14:creationId xmlns:p14="http://schemas.microsoft.com/office/powerpoint/2010/main" val="159721090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841"/>
            <a:ext cx="7543800" cy="838200"/>
          </a:xfrm>
        </p:spPr>
        <p:txBody>
          <a:bodyPr>
            <a:normAutofit fontScale="90000"/>
          </a:bodyPr>
          <a:lstStyle/>
          <a:p>
            <a:r>
              <a:rPr lang="en-US" dirty="0" smtClean="0"/>
              <a:t>Changing Model Logic Between Scenarios</a:t>
            </a:r>
            <a:endParaRPr lang="en-US" dirty="0"/>
          </a:p>
        </p:txBody>
      </p:sp>
      <p:sp>
        <p:nvSpPr>
          <p:cNvPr id="3" name="Content Placeholder 2"/>
          <p:cNvSpPr>
            <a:spLocks noGrp="1"/>
          </p:cNvSpPr>
          <p:nvPr>
            <p:ph idx="1"/>
          </p:nvPr>
        </p:nvSpPr>
        <p:spPr/>
        <p:txBody>
          <a:bodyPr>
            <a:noAutofit/>
          </a:bodyPr>
          <a:lstStyle/>
          <a:p>
            <a:r>
              <a:rPr lang="en-US" sz="2400" dirty="0"/>
              <a:t>T</a:t>
            </a:r>
            <a:r>
              <a:rPr lang="en-US" sz="2400" dirty="0" smtClean="0"/>
              <a:t>he </a:t>
            </a:r>
            <a:r>
              <a:rPr lang="en-US" sz="2400" dirty="0"/>
              <a:t>only elements that can differ between scenarios in a model are Data elements</a:t>
            </a:r>
            <a:r>
              <a:rPr lang="en-US" sz="2400" dirty="0" smtClean="0"/>
              <a:t>.</a:t>
            </a:r>
          </a:p>
          <a:p>
            <a:endParaRPr lang="en-US" sz="2400" dirty="0"/>
          </a:p>
          <a:p>
            <a:r>
              <a:rPr lang="en-US" sz="2400" dirty="0" smtClean="0"/>
              <a:t>But what </a:t>
            </a:r>
            <a:r>
              <a:rPr lang="en-US" sz="2400" dirty="0"/>
              <a:t>if you wanted differentiate scenarios in a more complex way, such as having different scenarios use different time series inputs, or even completely different logic for some parts of the model</a:t>
            </a:r>
            <a:r>
              <a:rPr lang="en-US" sz="2400" dirty="0" smtClean="0"/>
              <a:t>?</a:t>
            </a:r>
          </a:p>
          <a:p>
            <a:endParaRPr lang="en-US" sz="2400" dirty="0"/>
          </a:p>
          <a:p>
            <a:r>
              <a:rPr lang="en-US" sz="2400" dirty="0" smtClean="0"/>
              <a:t>By changing the value of Data element, you can do any of these things:</a:t>
            </a:r>
          </a:p>
          <a:p>
            <a:pPr lvl="1"/>
            <a:r>
              <a:rPr lang="en-US" sz="2000" dirty="0" smtClean="0"/>
              <a:t>Use different Lookup Tables</a:t>
            </a:r>
          </a:p>
          <a:p>
            <a:pPr lvl="1"/>
            <a:r>
              <a:rPr lang="en-US" sz="2000" dirty="0" smtClean="0"/>
              <a:t>Use different Time Series</a:t>
            </a:r>
          </a:p>
          <a:p>
            <a:pPr lvl="1"/>
            <a:r>
              <a:rPr lang="en-US" sz="2000" dirty="0" smtClean="0"/>
              <a:t>Use completely different logic</a:t>
            </a:r>
            <a:endParaRPr lang="en-US" sz="2000" dirty="0"/>
          </a:p>
        </p:txBody>
      </p:sp>
    </p:spTree>
    <p:extLst>
      <p:ext uri="{BB962C8B-B14F-4D97-AF65-F5344CB8AC3E}">
        <p14:creationId xmlns:p14="http://schemas.microsoft.com/office/powerpoint/2010/main" val="221640750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480" y="243841"/>
            <a:ext cx="7543800" cy="838200"/>
          </a:xfrm>
        </p:spPr>
        <p:txBody>
          <a:bodyPr>
            <a:normAutofit fontScale="90000"/>
          </a:bodyPr>
          <a:lstStyle/>
          <a:p>
            <a:r>
              <a:rPr lang="en-US" dirty="0" smtClean="0"/>
              <a:t>Importing Scenario Inputs from a Spreadsheet</a:t>
            </a:r>
            <a:endParaRPr lang="en-US" dirty="0"/>
          </a:p>
        </p:txBody>
      </p:sp>
      <p:sp>
        <p:nvSpPr>
          <p:cNvPr id="3" name="Content Placeholder 2"/>
          <p:cNvSpPr>
            <a:spLocks noGrp="1"/>
          </p:cNvSpPr>
          <p:nvPr>
            <p:ph idx="1"/>
          </p:nvPr>
        </p:nvSpPr>
        <p:spPr/>
        <p:txBody>
          <a:bodyPr>
            <a:normAutofit/>
          </a:bodyPr>
          <a:lstStyle/>
          <a:p>
            <a:r>
              <a:rPr lang="en-US" sz="2400" dirty="0" smtClean="0"/>
              <a:t>What if you want to import inputs from a spreadsheet, and the input differs by scenario?</a:t>
            </a:r>
          </a:p>
          <a:p>
            <a:endParaRPr lang="en-US" sz="2400" dirty="0"/>
          </a:p>
          <a:p>
            <a:r>
              <a:rPr lang="en-US" sz="2400" dirty="0" smtClean="0"/>
              <a:t>Use GoldSim’s Offset feature in the spreadsheet when importing:</a:t>
            </a:r>
            <a:endParaRPr lang="en-US" sz="2400" dirty="0"/>
          </a:p>
        </p:txBody>
      </p:sp>
      <p:pic>
        <p:nvPicPr>
          <p:cNvPr id="5" name="Picture 4"/>
          <p:cNvPicPr>
            <a:picLocks noChangeAspect="1"/>
          </p:cNvPicPr>
          <p:nvPr/>
        </p:nvPicPr>
        <p:blipFill>
          <a:blip r:embed="rId3"/>
          <a:stretch>
            <a:fillRect/>
          </a:stretch>
        </p:blipFill>
        <p:spPr>
          <a:xfrm>
            <a:off x="2672935" y="3110095"/>
            <a:ext cx="3523809" cy="2923809"/>
          </a:xfrm>
          <a:prstGeom prst="rect">
            <a:avLst/>
          </a:prstGeom>
        </p:spPr>
      </p:pic>
    </p:spTree>
    <p:extLst>
      <p:ext uri="{BB962C8B-B14F-4D97-AF65-F5344CB8AC3E}">
        <p14:creationId xmlns:p14="http://schemas.microsoft.com/office/powerpoint/2010/main" val="278350471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43841"/>
            <a:ext cx="7543800" cy="838200"/>
          </a:xfrm>
        </p:spPr>
        <p:txBody>
          <a:bodyPr>
            <a:normAutofit fontScale="90000"/>
          </a:bodyPr>
          <a:lstStyle/>
          <a:p>
            <a:r>
              <a:rPr lang="en-US" dirty="0" smtClean="0"/>
              <a:t>Controlling Scenarios from a Dashboard</a:t>
            </a:r>
            <a:endParaRPr lang="en-US" dirty="0"/>
          </a:p>
        </p:txBody>
      </p:sp>
      <p:sp>
        <p:nvSpPr>
          <p:cNvPr id="3" name="Content Placeholder 2"/>
          <p:cNvSpPr>
            <a:spLocks noGrp="1"/>
          </p:cNvSpPr>
          <p:nvPr>
            <p:ph idx="1"/>
          </p:nvPr>
        </p:nvSpPr>
        <p:spPr/>
        <p:txBody>
          <a:bodyPr>
            <a:normAutofit/>
          </a:bodyPr>
          <a:lstStyle/>
          <a:p>
            <a:r>
              <a:rPr lang="en-US" sz="2400" dirty="0" smtClean="0"/>
              <a:t>You can add a Scenario control to a Dashboard to allow the Dashboard user to select, run, add and delete scenarios</a:t>
            </a:r>
          </a:p>
          <a:p>
            <a:endParaRPr lang="en-US" sz="2400" dirty="0"/>
          </a:p>
          <a:p>
            <a:endParaRPr lang="en-US" sz="2400" dirty="0" smtClean="0"/>
          </a:p>
          <a:p>
            <a:endParaRPr lang="en-US" sz="2400" dirty="0"/>
          </a:p>
          <a:p>
            <a:endParaRPr lang="en-US" sz="2400" dirty="0" smtClean="0"/>
          </a:p>
          <a:p>
            <a:endParaRPr lang="en-US" sz="2400" dirty="0"/>
          </a:p>
          <a:p>
            <a:r>
              <a:rPr lang="en-US" sz="2400" dirty="0" smtClean="0"/>
              <a:t>Let’s look at an example model</a:t>
            </a:r>
            <a:endParaRPr lang="en-US" sz="2400" dirty="0"/>
          </a:p>
        </p:txBody>
      </p:sp>
      <p:pic>
        <p:nvPicPr>
          <p:cNvPr id="4" name="Picture 3"/>
          <p:cNvPicPr>
            <a:picLocks noChangeAspect="1"/>
          </p:cNvPicPr>
          <p:nvPr/>
        </p:nvPicPr>
        <p:blipFill>
          <a:blip r:embed="rId3"/>
          <a:stretch>
            <a:fillRect/>
          </a:stretch>
        </p:blipFill>
        <p:spPr>
          <a:xfrm>
            <a:off x="994425" y="2141512"/>
            <a:ext cx="4819070" cy="1820887"/>
          </a:xfrm>
          <a:prstGeom prst="rect">
            <a:avLst/>
          </a:prstGeom>
        </p:spPr>
      </p:pic>
    </p:spTree>
    <p:extLst>
      <p:ext uri="{BB962C8B-B14F-4D97-AF65-F5344CB8AC3E}">
        <p14:creationId xmlns:p14="http://schemas.microsoft.com/office/powerpoint/2010/main" val="1127264862"/>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Scenario modeling is a powerful feature in GoldSim that allows you to </a:t>
            </a:r>
            <a:r>
              <a:rPr lang="en-US" dirty="0" err="1"/>
              <a:t>to</a:t>
            </a:r>
            <a:r>
              <a:rPr lang="en-US" dirty="0"/>
              <a:t> directly compare results generated by your model </a:t>
            </a:r>
            <a:r>
              <a:rPr lang="en-US" dirty="0">
                <a:solidFill>
                  <a:srgbClr val="FF0000"/>
                </a:solidFill>
              </a:rPr>
              <a:t>using different sets of input parameters</a:t>
            </a:r>
            <a:r>
              <a:rPr lang="en-US" dirty="0"/>
              <a:t> in a single GoldSim model</a:t>
            </a:r>
            <a:r>
              <a:rPr lang="en-US" dirty="0" smtClean="0"/>
              <a:t>. In </a:t>
            </a:r>
            <a:r>
              <a:rPr lang="en-US" dirty="0"/>
              <a:t>effect, when you use this capability, your model can store (and subsequently compare) multiple sets of inputs and outputs</a:t>
            </a:r>
            <a:r>
              <a:rPr lang="en-US" dirty="0" smtClean="0"/>
              <a:t>.</a:t>
            </a:r>
          </a:p>
          <a:p>
            <a:r>
              <a:rPr lang="en-US" dirty="0" smtClean="0"/>
              <a:t>What we have covered today is essentially what you will find in Unit 14 of the Online Course</a:t>
            </a:r>
          </a:p>
          <a:p>
            <a:r>
              <a:rPr lang="en-US" dirty="0" smtClean="0"/>
              <a:t>Described in greater detail in the User’s Manual</a:t>
            </a:r>
          </a:p>
          <a:p>
            <a:endParaRPr lang="en-US" dirty="0"/>
          </a:p>
          <a:p>
            <a:r>
              <a:rPr lang="en-US" sz="2800" dirty="0" smtClean="0"/>
              <a:t>Other news…</a:t>
            </a:r>
          </a:p>
          <a:p>
            <a:pPr marL="578358" lvl="1" indent="-285750"/>
            <a:r>
              <a:rPr lang="en-US" sz="2400" dirty="0" smtClean="0"/>
              <a:t>GoldSim 12.1 Released!</a:t>
            </a:r>
          </a:p>
          <a:p>
            <a:pPr marL="578358" lvl="1" indent="-285750"/>
            <a:r>
              <a:rPr lang="en-US" sz="2400" dirty="0" smtClean="0"/>
              <a:t>User Conference in Seattle September 10-12</a:t>
            </a:r>
            <a:endParaRPr lang="en-US" sz="2400" dirty="0"/>
          </a:p>
        </p:txBody>
      </p:sp>
    </p:spTree>
    <p:extLst>
      <p:ext uri="{BB962C8B-B14F-4D97-AF65-F5344CB8AC3E}">
        <p14:creationId xmlns:p14="http://schemas.microsoft.com/office/powerpoint/2010/main" val="360231997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Scenarios</a:t>
            </a:r>
            <a:endParaRPr lang="en-US" dirty="0"/>
          </a:p>
        </p:txBody>
      </p:sp>
      <p:sp>
        <p:nvSpPr>
          <p:cNvPr id="3" name="Content Placeholder 2"/>
          <p:cNvSpPr>
            <a:spLocks noGrp="1"/>
          </p:cNvSpPr>
          <p:nvPr>
            <p:ph idx="1"/>
          </p:nvPr>
        </p:nvSpPr>
        <p:spPr>
          <a:xfrm>
            <a:off x="822958" y="1142999"/>
            <a:ext cx="8113223" cy="4980709"/>
          </a:xfrm>
        </p:spPr>
        <p:txBody>
          <a:bodyPr>
            <a:noAutofit/>
          </a:bodyPr>
          <a:lstStyle/>
          <a:p>
            <a:r>
              <a:rPr lang="en-US" sz="2200" b="1" dirty="0" smtClean="0"/>
              <a:t>What is a scenario?</a:t>
            </a:r>
          </a:p>
          <a:p>
            <a:r>
              <a:rPr lang="en-US" sz="2200" dirty="0" smtClean="0"/>
              <a:t>A specific </a:t>
            </a:r>
            <a:r>
              <a:rPr lang="en-US" sz="2200" dirty="0"/>
              <a:t>set of input data (and corresponding outputs) for a model. </a:t>
            </a:r>
            <a:endParaRPr lang="en-US" sz="2200" dirty="0" smtClean="0"/>
          </a:p>
          <a:p>
            <a:r>
              <a:rPr lang="en-US" sz="2200" b="1" dirty="0" smtClean="0"/>
              <a:t>Why are scenarios important?</a:t>
            </a:r>
          </a:p>
          <a:p>
            <a:r>
              <a:rPr lang="en-US" sz="2200" dirty="0" smtClean="0"/>
              <a:t>The purpose of most simulation models is to evaluate and compare different alternatives, with each alternative consisting of different design,  policy or operational inputs.  That is, an alternative can be thought of as a scenario.</a:t>
            </a:r>
          </a:p>
          <a:p>
            <a:r>
              <a:rPr lang="en-US" sz="2200" b="1" dirty="0" smtClean="0"/>
              <a:t>How can we run and compare alternatives/scenarios in GoldSim?</a:t>
            </a:r>
          </a:p>
          <a:p>
            <a:r>
              <a:rPr lang="en-US" sz="2200" dirty="0" smtClean="0"/>
              <a:t>1) Build a different model for each alternative, and then compare results (e.g., by exporting to a spreadsheet)</a:t>
            </a:r>
          </a:p>
          <a:p>
            <a:r>
              <a:rPr lang="en-US" sz="2200" dirty="0" smtClean="0">
                <a:solidFill>
                  <a:srgbClr val="FF0000"/>
                </a:solidFill>
              </a:rPr>
              <a:t>2) Use GoldSim scenario modeling capabilities!</a:t>
            </a:r>
            <a:endParaRPr lang="en-US" sz="2200" dirty="0">
              <a:solidFill>
                <a:srgbClr val="FF0000"/>
              </a:solidFill>
            </a:endParaRPr>
          </a:p>
        </p:txBody>
      </p:sp>
    </p:spTree>
    <p:extLst>
      <p:ext uri="{BB962C8B-B14F-4D97-AF65-F5344CB8AC3E}">
        <p14:creationId xmlns:p14="http://schemas.microsoft.com/office/powerpoint/2010/main" val="260079775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Scenario Modeling?</a:t>
            </a:r>
            <a:endParaRPr lang="en-US" dirty="0"/>
          </a:p>
        </p:txBody>
      </p:sp>
      <p:sp>
        <p:nvSpPr>
          <p:cNvPr id="3" name="Content Placeholder 2"/>
          <p:cNvSpPr>
            <a:spLocks noGrp="1"/>
          </p:cNvSpPr>
          <p:nvPr>
            <p:ph idx="1"/>
          </p:nvPr>
        </p:nvSpPr>
        <p:spPr/>
        <p:txBody>
          <a:bodyPr>
            <a:normAutofit/>
          </a:bodyPr>
          <a:lstStyle/>
          <a:p>
            <a:r>
              <a:rPr lang="en-US" sz="2400" dirty="0"/>
              <a:t>GoldSim’s scenario modeling capability allows you to directly compare results generated by your model </a:t>
            </a:r>
            <a:r>
              <a:rPr lang="en-US" sz="2400" dirty="0">
                <a:solidFill>
                  <a:srgbClr val="FF0000"/>
                </a:solidFill>
              </a:rPr>
              <a:t>using different sets of input </a:t>
            </a:r>
            <a:r>
              <a:rPr lang="en-US" sz="2400" dirty="0" smtClean="0">
                <a:solidFill>
                  <a:srgbClr val="FF0000"/>
                </a:solidFill>
              </a:rPr>
              <a:t>parameters</a:t>
            </a:r>
            <a:r>
              <a:rPr lang="en-US" sz="2400" dirty="0"/>
              <a:t> </a:t>
            </a:r>
            <a:r>
              <a:rPr lang="en-US" sz="2400" dirty="0" smtClean="0"/>
              <a:t>in a single GoldSim model.</a:t>
            </a:r>
          </a:p>
          <a:p>
            <a:r>
              <a:rPr lang="en-US" sz="2400" dirty="0" smtClean="0"/>
              <a:t>In </a:t>
            </a:r>
            <a:r>
              <a:rPr lang="en-US" sz="2400" dirty="0"/>
              <a:t>effect, when you use this capability, your model can store (and subsequently compare) multiple sets of inputs and outputs.</a:t>
            </a:r>
          </a:p>
        </p:txBody>
      </p:sp>
    </p:spTree>
    <p:extLst>
      <p:ext uri="{BB962C8B-B14F-4D97-AF65-F5344CB8AC3E}">
        <p14:creationId xmlns:p14="http://schemas.microsoft.com/office/powerpoint/2010/main" val="447176111"/>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Modeling Scenarios</a:t>
            </a:r>
            <a:endParaRPr lang="en-US" dirty="0"/>
          </a:p>
        </p:txBody>
      </p:sp>
      <p:sp>
        <p:nvSpPr>
          <p:cNvPr id="3" name="Footer Placeholder 2"/>
          <p:cNvSpPr>
            <a:spLocks noGrp="1"/>
          </p:cNvSpPr>
          <p:nvPr>
            <p:ph type="ftr" sz="quarter" idx="11"/>
          </p:nvPr>
        </p:nvSpPr>
        <p:spPr/>
        <p:txBody>
          <a:bodyPr/>
          <a:lstStyle/>
          <a:p>
            <a:r>
              <a:rPr lang="en-US"/>
              <a:t>© GoldSim Technology Group LLC, 2018</a:t>
            </a:r>
            <a:endParaRPr lang="en-US" dirty="0"/>
          </a:p>
        </p:txBody>
      </p:sp>
      <p:grpSp>
        <p:nvGrpSpPr>
          <p:cNvPr id="8414" name="Group 244">
            <a:extLst>
              <a:ext uri="{FF2B5EF4-FFF2-40B4-BE49-F238E27FC236}">
                <a16:creationId xmlns="" xmlns:a16="http://schemas.microsoft.com/office/drawing/2014/main" id="{A3DA3776-C2AE-4A29-A7F7-52F85F625C76}"/>
              </a:ext>
            </a:extLst>
          </p:cNvPr>
          <p:cNvGrpSpPr>
            <a:grpSpLocks noChangeAspect="1"/>
          </p:cNvGrpSpPr>
          <p:nvPr/>
        </p:nvGrpSpPr>
        <p:grpSpPr bwMode="auto">
          <a:xfrm>
            <a:off x="1105944" y="1273462"/>
            <a:ext cx="7043051" cy="4509923"/>
            <a:chOff x="1054" y="1031"/>
            <a:chExt cx="3684" cy="2359"/>
          </a:xfrm>
        </p:grpSpPr>
        <p:sp>
          <p:nvSpPr>
            <p:cNvPr id="8415" name="AutoShape 243">
              <a:extLst>
                <a:ext uri="{FF2B5EF4-FFF2-40B4-BE49-F238E27FC236}">
                  <a16:creationId xmlns="" xmlns:a16="http://schemas.microsoft.com/office/drawing/2014/main" id="{664C65B0-1FB8-4100-90DB-D6FDC6B50140}"/>
                </a:ext>
              </a:extLst>
            </p:cNvPr>
            <p:cNvSpPr>
              <a:spLocks noChangeAspect="1" noChangeArrowheads="1" noTextEdit="1"/>
            </p:cNvSpPr>
            <p:nvPr/>
          </p:nvSpPr>
          <p:spPr bwMode="auto">
            <a:xfrm>
              <a:off x="1054" y="1031"/>
              <a:ext cx="3680" cy="2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6" name="Rectangle 245">
              <a:extLst>
                <a:ext uri="{FF2B5EF4-FFF2-40B4-BE49-F238E27FC236}">
                  <a16:creationId xmlns="" xmlns:a16="http://schemas.microsoft.com/office/drawing/2014/main" id="{A85F13D5-1E50-4662-8520-6DA422C871E3}"/>
                </a:ext>
              </a:extLst>
            </p:cNvPr>
            <p:cNvSpPr>
              <a:spLocks noChangeArrowheads="1"/>
            </p:cNvSpPr>
            <p:nvPr/>
          </p:nvSpPr>
          <p:spPr bwMode="auto">
            <a:xfrm>
              <a:off x="1054" y="1031"/>
              <a:ext cx="3684" cy="235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7" name="Line 246">
              <a:extLst>
                <a:ext uri="{FF2B5EF4-FFF2-40B4-BE49-F238E27FC236}">
                  <a16:creationId xmlns="" xmlns:a16="http://schemas.microsoft.com/office/drawing/2014/main" id="{7D21F211-8D00-4C9B-8D12-BD857AB7D1B1}"/>
                </a:ext>
              </a:extLst>
            </p:cNvPr>
            <p:cNvSpPr>
              <a:spLocks noChangeShapeType="1"/>
            </p:cNvSpPr>
            <p:nvPr/>
          </p:nvSpPr>
          <p:spPr bwMode="auto">
            <a:xfrm>
              <a:off x="1555" y="2506"/>
              <a:ext cx="2988"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18" name="Line 247">
              <a:extLst>
                <a:ext uri="{FF2B5EF4-FFF2-40B4-BE49-F238E27FC236}">
                  <a16:creationId xmlns="" xmlns:a16="http://schemas.microsoft.com/office/drawing/2014/main" id="{00011F45-FB22-4AA2-953B-1644FE5A71B8}"/>
                </a:ext>
              </a:extLst>
            </p:cNvPr>
            <p:cNvSpPr>
              <a:spLocks noChangeShapeType="1"/>
            </p:cNvSpPr>
            <p:nvPr/>
          </p:nvSpPr>
          <p:spPr bwMode="auto">
            <a:xfrm>
              <a:off x="1555" y="2271"/>
              <a:ext cx="2988"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19" name="Line 248">
              <a:extLst>
                <a:ext uri="{FF2B5EF4-FFF2-40B4-BE49-F238E27FC236}">
                  <a16:creationId xmlns="" xmlns:a16="http://schemas.microsoft.com/office/drawing/2014/main" id="{F1F36D29-6584-4A30-BBE3-AD0F76FC3C3D}"/>
                </a:ext>
              </a:extLst>
            </p:cNvPr>
            <p:cNvSpPr>
              <a:spLocks noChangeShapeType="1"/>
            </p:cNvSpPr>
            <p:nvPr/>
          </p:nvSpPr>
          <p:spPr bwMode="auto">
            <a:xfrm>
              <a:off x="1555" y="2040"/>
              <a:ext cx="2988"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0" name="Line 249">
              <a:extLst>
                <a:ext uri="{FF2B5EF4-FFF2-40B4-BE49-F238E27FC236}">
                  <a16:creationId xmlns="" xmlns:a16="http://schemas.microsoft.com/office/drawing/2014/main" id="{CFA99BA7-92A0-415C-A05C-127339274AEA}"/>
                </a:ext>
              </a:extLst>
            </p:cNvPr>
            <p:cNvSpPr>
              <a:spLocks noChangeShapeType="1"/>
            </p:cNvSpPr>
            <p:nvPr/>
          </p:nvSpPr>
          <p:spPr bwMode="auto">
            <a:xfrm>
              <a:off x="1555" y="1805"/>
              <a:ext cx="2988"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1" name="Line 250">
              <a:extLst>
                <a:ext uri="{FF2B5EF4-FFF2-40B4-BE49-F238E27FC236}">
                  <a16:creationId xmlns="" xmlns:a16="http://schemas.microsoft.com/office/drawing/2014/main" id="{DC1ED12F-399A-4E19-A009-A478EE8EA0D5}"/>
                </a:ext>
              </a:extLst>
            </p:cNvPr>
            <p:cNvSpPr>
              <a:spLocks noChangeShapeType="1"/>
            </p:cNvSpPr>
            <p:nvPr/>
          </p:nvSpPr>
          <p:spPr bwMode="auto">
            <a:xfrm>
              <a:off x="1555" y="1570"/>
              <a:ext cx="2988"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2" name="Line 251">
              <a:extLst>
                <a:ext uri="{FF2B5EF4-FFF2-40B4-BE49-F238E27FC236}">
                  <a16:creationId xmlns="" xmlns:a16="http://schemas.microsoft.com/office/drawing/2014/main" id="{3C8C03C2-AB4B-4727-A169-C79FA1B4C698}"/>
                </a:ext>
              </a:extLst>
            </p:cNvPr>
            <p:cNvSpPr>
              <a:spLocks noChangeShapeType="1"/>
            </p:cNvSpPr>
            <p:nvPr/>
          </p:nvSpPr>
          <p:spPr bwMode="auto">
            <a:xfrm>
              <a:off x="1555" y="1335"/>
              <a:ext cx="0" cy="140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3" name="Line 252">
              <a:extLst>
                <a:ext uri="{FF2B5EF4-FFF2-40B4-BE49-F238E27FC236}">
                  <a16:creationId xmlns="" xmlns:a16="http://schemas.microsoft.com/office/drawing/2014/main" id="{81DDE6E0-1512-4F22-A49A-77A86BEB7F69}"/>
                </a:ext>
              </a:extLst>
            </p:cNvPr>
            <p:cNvSpPr>
              <a:spLocks noChangeShapeType="1"/>
            </p:cNvSpPr>
            <p:nvPr/>
          </p:nvSpPr>
          <p:spPr bwMode="auto">
            <a:xfrm>
              <a:off x="1547" y="2740"/>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4" name="Line 253">
              <a:extLst>
                <a:ext uri="{FF2B5EF4-FFF2-40B4-BE49-F238E27FC236}">
                  <a16:creationId xmlns="" xmlns:a16="http://schemas.microsoft.com/office/drawing/2014/main" id="{B611A3E6-18D0-4D3A-8938-B94E640675B4}"/>
                </a:ext>
              </a:extLst>
            </p:cNvPr>
            <p:cNvSpPr>
              <a:spLocks noChangeShapeType="1"/>
            </p:cNvSpPr>
            <p:nvPr/>
          </p:nvSpPr>
          <p:spPr bwMode="auto">
            <a:xfrm>
              <a:off x="1547" y="2623"/>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5" name="Line 254">
              <a:extLst>
                <a:ext uri="{FF2B5EF4-FFF2-40B4-BE49-F238E27FC236}">
                  <a16:creationId xmlns="" xmlns:a16="http://schemas.microsoft.com/office/drawing/2014/main" id="{EFD0BCB6-6390-4530-8952-57E355C62054}"/>
                </a:ext>
              </a:extLst>
            </p:cNvPr>
            <p:cNvSpPr>
              <a:spLocks noChangeShapeType="1"/>
            </p:cNvSpPr>
            <p:nvPr/>
          </p:nvSpPr>
          <p:spPr bwMode="auto">
            <a:xfrm>
              <a:off x="1547" y="2506"/>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6" name="Line 255">
              <a:extLst>
                <a:ext uri="{FF2B5EF4-FFF2-40B4-BE49-F238E27FC236}">
                  <a16:creationId xmlns="" xmlns:a16="http://schemas.microsoft.com/office/drawing/2014/main" id="{FCCE2030-0791-4E00-B241-53D9413DCBEF}"/>
                </a:ext>
              </a:extLst>
            </p:cNvPr>
            <p:cNvSpPr>
              <a:spLocks noChangeShapeType="1"/>
            </p:cNvSpPr>
            <p:nvPr/>
          </p:nvSpPr>
          <p:spPr bwMode="auto">
            <a:xfrm>
              <a:off x="1547" y="2388"/>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7" name="Line 256">
              <a:extLst>
                <a:ext uri="{FF2B5EF4-FFF2-40B4-BE49-F238E27FC236}">
                  <a16:creationId xmlns="" xmlns:a16="http://schemas.microsoft.com/office/drawing/2014/main" id="{20A8EAF4-5CF9-4C77-A362-ED77A4C9EDBE}"/>
                </a:ext>
              </a:extLst>
            </p:cNvPr>
            <p:cNvSpPr>
              <a:spLocks noChangeShapeType="1"/>
            </p:cNvSpPr>
            <p:nvPr/>
          </p:nvSpPr>
          <p:spPr bwMode="auto">
            <a:xfrm>
              <a:off x="1547" y="2271"/>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8" name="Line 257">
              <a:extLst>
                <a:ext uri="{FF2B5EF4-FFF2-40B4-BE49-F238E27FC236}">
                  <a16:creationId xmlns="" xmlns:a16="http://schemas.microsoft.com/office/drawing/2014/main" id="{567A8913-6C98-4E96-9735-C84B879E81C2}"/>
                </a:ext>
              </a:extLst>
            </p:cNvPr>
            <p:cNvSpPr>
              <a:spLocks noChangeShapeType="1"/>
            </p:cNvSpPr>
            <p:nvPr/>
          </p:nvSpPr>
          <p:spPr bwMode="auto">
            <a:xfrm>
              <a:off x="1547" y="2153"/>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9" name="Line 258">
              <a:extLst>
                <a:ext uri="{FF2B5EF4-FFF2-40B4-BE49-F238E27FC236}">
                  <a16:creationId xmlns="" xmlns:a16="http://schemas.microsoft.com/office/drawing/2014/main" id="{CCA6B327-79CF-4E35-A92F-47F4EE0BC3A3}"/>
                </a:ext>
              </a:extLst>
            </p:cNvPr>
            <p:cNvSpPr>
              <a:spLocks noChangeShapeType="1"/>
            </p:cNvSpPr>
            <p:nvPr/>
          </p:nvSpPr>
          <p:spPr bwMode="auto">
            <a:xfrm>
              <a:off x="1547" y="2040"/>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0" name="Line 259">
              <a:extLst>
                <a:ext uri="{FF2B5EF4-FFF2-40B4-BE49-F238E27FC236}">
                  <a16:creationId xmlns="" xmlns:a16="http://schemas.microsoft.com/office/drawing/2014/main" id="{C4B48E93-2ACF-4A57-9D45-7FA25C5731AB}"/>
                </a:ext>
              </a:extLst>
            </p:cNvPr>
            <p:cNvSpPr>
              <a:spLocks noChangeShapeType="1"/>
            </p:cNvSpPr>
            <p:nvPr/>
          </p:nvSpPr>
          <p:spPr bwMode="auto">
            <a:xfrm>
              <a:off x="1547" y="1922"/>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1" name="Line 260">
              <a:extLst>
                <a:ext uri="{FF2B5EF4-FFF2-40B4-BE49-F238E27FC236}">
                  <a16:creationId xmlns="" xmlns:a16="http://schemas.microsoft.com/office/drawing/2014/main" id="{418359EA-565C-4632-B3F9-3898FF9F351A}"/>
                </a:ext>
              </a:extLst>
            </p:cNvPr>
            <p:cNvSpPr>
              <a:spLocks noChangeShapeType="1"/>
            </p:cNvSpPr>
            <p:nvPr/>
          </p:nvSpPr>
          <p:spPr bwMode="auto">
            <a:xfrm>
              <a:off x="1547" y="1805"/>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2" name="Line 261">
              <a:extLst>
                <a:ext uri="{FF2B5EF4-FFF2-40B4-BE49-F238E27FC236}">
                  <a16:creationId xmlns="" xmlns:a16="http://schemas.microsoft.com/office/drawing/2014/main" id="{6985FAD3-8789-4FC1-9F99-5C0EE55CE22D}"/>
                </a:ext>
              </a:extLst>
            </p:cNvPr>
            <p:cNvSpPr>
              <a:spLocks noChangeShapeType="1"/>
            </p:cNvSpPr>
            <p:nvPr/>
          </p:nvSpPr>
          <p:spPr bwMode="auto">
            <a:xfrm>
              <a:off x="1547" y="1688"/>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3" name="Line 262">
              <a:extLst>
                <a:ext uri="{FF2B5EF4-FFF2-40B4-BE49-F238E27FC236}">
                  <a16:creationId xmlns="" xmlns:a16="http://schemas.microsoft.com/office/drawing/2014/main" id="{6EB49E20-D471-40A0-90DE-EC784AE66C00}"/>
                </a:ext>
              </a:extLst>
            </p:cNvPr>
            <p:cNvSpPr>
              <a:spLocks noChangeShapeType="1"/>
            </p:cNvSpPr>
            <p:nvPr/>
          </p:nvSpPr>
          <p:spPr bwMode="auto">
            <a:xfrm>
              <a:off x="1547" y="1570"/>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4" name="Line 263">
              <a:extLst>
                <a:ext uri="{FF2B5EF4-FFF2-40B4-BE49-F238E27FC236}">
                  <a16:creationId xmlns="" xmlns:a16="http://schemas.microsoft.com/office/drawing/2014/main" id="{5218BA94-8C55-473D-9941-E4B0092AD91C}"/>
                </a:ext>
              </a:extLst>
            </p:cNvPr>
            <p:cNvSpPr>
              <a:spLocks noChangeShapeType="1"/>
            </p:cNvSpPr>
            <p:nvPr/>
          </p:nvSpPr>
          <p:spPr bwMode="auto">
            <a:xfrm>
              <a:off x="1547" y="1453"/>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5" name="Line 264">
              <a:extLst>
                <a:ext uri="{FF2B5EF4-FFF2-40B4-BE49-F238E27FC236}">
                  <a16:creationId xmlns="" xmlns:a16="http://schemas.microsoft.com/office/drawing/2014/main" id="{AA9E1683-9E28-4402-BC10-45A5CE862182}"/>
                </a:ext>
              </a:extLst>
            </p:cNvPr>
            <p:cNvSpPr>
              <a:spLocks noChangeShapeType="1"/>
            </p:cNvSpPr>
            <p:nvPr/>
          </p:nvSpPr>
          <p:spPr bwMode="auto">
            <a:xfrm>
              <a:off x="1547" y="1335"/>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6" name="Line 265">
              <a:extLst>
                <a:ext uri="{FF2B5EF4-FFF2-40B4-BE49-F238E27FC236}">
                  <a16:creationId xmlns="" xmlns:a16="http://schemas.microsoft.com/office/drawing/2014/main" id="{D5D4FF66-E782-465C-896D-4122F8A6EC4D}"/>
                </a:ext>
              </a:extLst>
            </p:cNvPr>
            <p:cNvSpPr>
              <a:spLocks noChangeShapeType="1"/>
            </p:cNvSpPr>
            <p:nvPr/>
          </p:nvSpPr>
          <p:spPr bwMode="auto">
            <a:xfrm>
              <a:off x="1555" y="2740"/>
              <a:ext cx="298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7" name="Line 266">
              <a:extLst>
                <a:ext uri="{FF2B5EF4-FFF2-40B4-BE49-F238E27FC236}">
                  <a16:creationId xmlns="" xmlns:a16="http://schemas.microsoft.com/office/drawing/2014/main" id="{9CE397E8-6928-497A-BA27-14BD3877DC61}"/>
                </a:ext>
              </a:extLst>
            </p:cNvPr>
            <p:cNvSpPr>
              <a:spLocks noChangeShapeType="1"/>
            </p:cNvSpPr>
            <p:nvPr/>
          </p:nvSpPr>
          <p:spPr bwMode="auto">
            <a:xfrm>
              <a:off x="1699"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8" name="Line 267">
              <a:extLst>
                <a:ext uri="{FF2B5EF4-FFF2-40B4-BE49-F238E27FC236}">
                  <a16:creationId xmlns="" xmlns:a16="http://schemas.microsoft.com/office/drawing/2014/main" id="{3B2A5D4F-CFEB-4AF5-9A9D-A2FF7EF8FC87}"/>
                </a:ext>
              </a:extLst>
            </p:cNvPr>
            <p:cNvSpPr>
              <a:spLocks noChangeShapeType="1"/>
            </p:cNvSpPr>
            <p:nvPr/>
          </p:nvSpPr>
          <p:spPr bwMode="auto">
            <a:xfrm>
              <a:off x="2059"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39" name="Line 268">
              <a:extLst>
                <a:ext uri="{FF2B5EF4-FFF2-40B4-BE49-F238E27FC236}">
                  <a16:creationId xmlns="" xmlns:a16="http://schemas.microsoft.com/office/drawing/2014/main" id="{B82181DE-C59D-44EB-BB57-F38025A83590}"/>
                </a:ext>
              </a:extLst>
            </p:cNvPr>
            <p:cNvSpPr>
              <a:spLocks noChangeShapeType="1"/>
            </p:cNvSpPr>
            <p:nvPr/>
          </p:nvSpPr>
          <p:spPr bwMode="auto">
            <a:xfrm>
              <a:off x="2419"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0" name="Line 269">
              <a:extLst>
                <a:ext uri="{FF2B5EF4-FFF2-40B4-BE49-F238E27FC236}">
                  <a16:creationId xmlns="" xmlns:a16="http://schemas.microsoft.com/office/drawing/2014/main" id="{F800E3B9-5D5D-4A3B-8EA7-83BCB160272A}"/>
                </a:ext>
              </a:extLst>
            </p:cNvPr>
            <p:cNvSpPr>
              <a:spLocks noChangeShapeType="1"/>
            </p:cNvSpPr>
            <p:nvPr/>
          </p:nvSpPr>
          <p:spPr bwMode="auto">
            <a:xfrm>
              <a:off x="2779"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1" name="Line 270">
              <a:extLst>
                <a:ext uri="{FF2B5EF4-FFF2-40B4-BE49-F238E27FC236}">
                  <a16:creationId xmlns="" xmlns:a16="http://schemas.microsoft.com/office/drawing/2014/main" id="{B2376B11-2375-41D1-8A92-7F47B20A1CCB}"/>
                </a:ext>
              </a:extLst>
            </p:cNvPr>
            <p:cNvSpPr>
              <a:spLocks noChangeShapeType="1"/>
            </p:cNvSpPr>
            <p:nvPr/>
          </p:nvSpPr>
          <p:spPr bwMode="auto">
            <a:xfrm>
              <a:off x="3135"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2" name="Line 271">
              <a:extLst>
                <a:ext uri="{FF2B5EF4-FFF2-40B4-BE49-F238E27FC236}">
                  <a16:creationId xmlns="" xmlns:a16="http://schemas.microsoft.com/office/drawing/2014/main" id="{7771620C-5B15-4C97-9DD7-153BF4446673}"/>
                </a:ext>
              </a:extLst>
            </p:cNvPr>
            <p:cNvSpPr>
              <a:spLocks noChangeShapeType="1"/>
            </p:cNvSpPr>
            <p:nvPr/>
          </p:nvSpPr>
          <p:spPr bwMode="auto">
            <a:xfrm>
              <a:off x="3495"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3" name="Line 272">
              <a:extLst>
                <a:ext uri="{FF2B5EF4-FFF2-40B4-BE49-F238E27FC236}">
                  <a16:creationId xmlns="" xmlns:a16="http://schemas.microsoft.com/office/drawing/2014/main" id="{E87BBCFB-2323-4F3C-AF18-933C46E8F290}"/>
                </a:ext>
              </a:extLst>
            </p:cNvPr>
            <p:cNvSpPr>
              <a:spLocks noChangeShapeType="1"/>
            </p:cNvSpPr>
            <p:nvPr/>
          </p:nvSpPr>
          <p:spPr bwMode="auto">
            <a:xfrm>
              <a:off x="3855"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4" name="Line 273">
              <a:extLst>
                <a:ext uri="{FF2B5EF4-FFF2-40B4-BE49-F238E27FC236}">
                  <a16:creationId xmlns="" xmlns:a16="http://schemas.microsoft.com/office/drawing/2014/main" id="{13BA3420-FAF0-41A8-B814-E9778C4AEE63}"/>
                </a:ext>
              </a:extLst>
            </p:cNvPr>
            <p:cNvSpPr>
              <a:spLocks noChangeShapeType="1"/>
            </p:cNvSpPr>
            <p:nvPr/>
          </p:nvSpPr>
          <p:spPr bwMode="auto">
            <a:xfrm>
              <a:off x="4216" y="2733"/>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5" name="Freeform 274">
              <a:extLst>
                <a:ext uri="{FF2B5EF4-FFF2-40B4-BE49-F238E27FC236}">
                  <a16:creationId xmlns="" xmlns:a16="http://schemas.microsoft.com/office/drawing/2014/main" id="{DEA78195-4F18-40EE-AC32-514CD88D06C3}"/>
                </a:ext>
              </a:extLst>
            </p:cNvPr>
            <p:cNvSpPr>
              <a:spLocks/>
            </p:cNvSpPr>
            <p:nvPr/>
          </p:nvSpPr>
          <p:spPr bwMode="auto">
            <a:xfrm>
              <a:off x="1555" y="1335"/>
              <a:ext cx="2985" cy="1405"/>
            </a:xfrm>
            <a:custGeom>
              <a:avLst/>
              <a:gdLst>
                <a:gd name="T0" fmla="*/ 0 w 2985"/>
                <a:gd name="T1" fmla="*/ 0 h 1405"/>
                <a:gd name="T2" fmla="*/ 2985 w 2985"/>
                <a:gd name="T3" fmla="*/ 0 h 1405"/>
                <a:gd name="T4" fmla="*/ 2985 w 2985"/>
                <a:gd name="T5" fmla="*/ 1405 h 1405"/>
                <a:gd name="T6" fmla="*/ 0 w 2985"/>
                <a:gd name="T7" fmla="*/ 1405 h 1405"/>
                <a:gd name="T8" fmla="*/ 0 w 2985"/>
                <a:gd name="T9" fmla="*/ 0 h 1405"/>
                <a:gd name="T10" fmla="*/ 3 w 2985"/>
                <a:gd name="T11" fmla="*/ 0 h 1405"/>
              </a:gdLst>
              <a:ahLst/>
              <a:cxnLst>
                <a:cxn ang="0">
                  <a:pos x="T0" y="T1"/>
                </a:cxn>
                <a:cxn ang="0">
                  <a:pos x="T2" y="T3"/>
                </a:cxn>
                <a:cxn ang="0">
                  <a:pos x="T4" y="T5"/>
                </a:cxn>
                <a:cxn ang="0">
                  <a:pos x="T6" y="T7"/>
                </a:cxn>
                <a:cxn ang="0">
                  <a:pos x="T8" y="T9"/>
                </a:cxn>
                <a:cxn ang="0">
                  <a:pos x="T10" y="T11"/>
                </a:cxn>
              </a:cxnLst>
              <a:rect l="0" t="0" r="r" b="b"/>
              <a:pathLst>
                <a:path w="2985" h="1405">
                  <a:moveTo>
                    <a:pt x="0" y="0"/>
                  </a:moveTo>
                  <a:lnTo>
                    <a:pt x="2985" y="0"/>
                  </a:lnTo>
                  <a:lnTo>
                    <a:pt x="2985" y="1405"/>
                  </a:lnTo>
                  <a:lnTo>
                    <a:pt x="0" y="1405"/>
                  </a:lnTo>
                  <a:lnTo>
                    <a:pt x="0" y="0"/>
                  </a:lnTo>
                  <a:lnTo>
                    <a:pt x="3"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6" name="Freeform 275">
              <a:extLst>
                <a:ext uri="{FF2B5EF4-FFF2-40B4-BE49-F238E27FC236}">
                  <a16:creationId xmlns="" xmlns:a16="http://schemas.microsoft.com/office/drawing/2014/main" id="{3FAF66FE-BED3-4665-8F64-7592850FF1CE}"/>
                </a:ext>
              </a:extLst>
            </p:cNvPr>
            <p:cNvSpPr>
              <a:spLocks/>
            </p:cNvSpPr>
            <p:nvPr/>
          </p:nvSpPr>
          <p:spPr bwMode="auto">
            <a:xfrm>
              <a:off x="1555" y="1479"/>
              <a:ext cx="2985" cy="458"/>
            </a:xfrm>
            <a:custGeom>
              <a:avLst/>
              <a:gdLst>
                <a:gd name="T0" fmla="*/ 39 w 2985"/>
                <a:gd name="T1" fmla="*/ 374 h 458"/>
                <a:gd name="T2" fmla="*/ 90 w 2985"/>
                <a:gd name="T3" fmla="*/ 363 h 458"/>
                <a:gd name="T4" fmla="*/ 136 w 2985"/>
                <a:gd name="T5" fmla="*/ 348 h 458"/>
                <a:gd name="T6" fmla="*/ 180 w 2985"/>
                <a:gd name="T7" fmla="*/ 293 h 458"/>
                <a:gd name="T8" fmla="*/ 226 w 2985"/>
                <a:gd name="T9" fmla="*/ 260 h 458"/>
                <a:gd name="T10" fmla="*/ 273 w 2985"/>
                <a:gd name="T11" fmla="*/ 190 h 458"/>
                <a:gd name="T12" fmla="*/ 324 w 2985"/>
                <a:gd name="T13" fmla="*/ 176 h 458"/>
                <a:gd name="T14" fmla="*/ 370 w 2985"/>
                <a:gd name="T15" fmla="*/ 172 h 458"/>
                <a:gd name="T16" fmla="*/ 417 w 2985"/>
                <a:gd name="T17" fmla="*/ 161 h 458"/>
                <a:gd name="T18" fmla="*/ 464 w 2985"/>
                <a:gd name="T19" fmla="*/ 146 h 458"/>
                <a:gd name="T20" fmla="*/ 514 w 2985"/>
                <a:gd name="T21" fmla="*/ 143 h 458"/>
                <a:gd name="T22" fmla="*/ 565 w 2985"/>
                <a:gd name="T23" fmla="*/ 150 h 458"/>
                <a:gd name="T24" fmla="*/ 612 w 2985"/>
                <a:gd name="T25" fmla="*/ 135 h 458"/>
                <a:gd name="T26" fmla="*/ 655 w 2985"/>
                <a:gd name="T27" fmla="*/ 113 h 458"/>
                <a:gd name="T28" fmla="*/ 702 w 2985"/>
                <a:gd name="T29" fmla="*/ 106 h 458"/>
                <a:gd name="T30" fmla="*/ 752 w 2985"/>
                <a:gd name="T31" fmla="*/ 117 h 458"/>
                <a:gd name="T32" fmla="*/ 799 w 2985"/>
                <a:gd name="T33" fmla="*/ 117 h 458"/>
                <a:gd name="T34" fmla="*/ 846 w 2985"/>
                <a:gd name="T35" fmla="*/ 117 h 458"/>
                <a:gd name="T36" fmla="*/ 893 w 2985"/>
                <a:gd name="T37" fmla="*/ 117 h 458"/>
                <a:gd name="T38" fmla="*/ 939 w 2985"/>
                <a:gd name="T39" fmla="*/ 62 h 458"/>
                <a:gd name="T40" fmla="*/ 990 w 2985"/>
                <a:gd name="T41" fmla="*/ 69 h 458"/>
                <a:gd name="T42" fmla="*/ 1029 w 2985"/>
                <a:gd name="T43" fmla="*/ 62 h 458"/>
                <a:gd name="T44" fmla="*/ 1076 w 2985"/>
                <a:gd name="T45" fmla="*/ 33 h 458"/>
                <a:gd name="T46" fmla="*/ 1123 w 2985"/>
                <a:gd name="T47" fmla="*/ 33 h 458"/>
                <a:gd name="T48" fmla="*/ 1170 w 2985"/>
                <a:gd name="T49" fmla="*/ 29 h 458"/>
                <a:gd name="T50" fmla="*/ 1220 w 2985"/>
                <a:gd name="T51" fmla="*/ 33 h 458"/>
                <a:gd name="T52" fmla="*/ 1271 w 2985"/>
                <a:gd name="T53" fmla="*/ 36 h 458"/>
                <a:gd name="T54" fmla="*/ 1317 w 2985"/>
                <a:gd name="T55" fmla="*/ 29 h 458"/>
                <a:gd name="T56" fmla="*/ 1368 w 2985"/>
                <a:gd name="T57" fmla="*/ 36 h 458"/>
                <a:gd name="T58" fmla="*/ 1418 w 2985"/>
                <a:gd name="T59" fmla="*/ 44 h 458"/>
                <a:gd name="T60" fmla="*/ 1465 w 2985"/>
                <a:gd name="T61" fmla="*/ 47 h 458"/>
                <a:gd name="T62" fmla="*/ 1515 w 2985"/>
                <a:gd name="T63" fmla="*/ 51 h 458"/>
                <a:gd name="T64" fmla="*/ 1566 w 2985"/>
                <a:gd name="T65" fmla="*/ 55 h 458"/>
                <a:gd name="T66" fmla="*/ 1616 w 2985"/>
                <a:gd name="T67" fmla="*/ 51 h 458"/>
                <a:gd name="T68" fmla="*/ 1660 w 2985"/>
                <a:gd name="T69" fmla="*/ 51 h 458"/>
                <a:gd name="T70" fmla="*/ 1706 w 2985"/>
                <a:gd name="T71" fmla="*/ 47 h 458"/>
                <a:gd name="T72" fmla="*/ 1753 w 2985"/>
                <a:gd name="T73" fmla="*/ 40 h 458"/>
                <a:gd name="T74" fmla="*/ 1796 w 2985"/>
                <a:gd name="T75" fmla="*/ 7 h 458"/>
                <a:gd name="T76" fmla="*/ 1843 w 2985"/>
                <a:gd name="T77" fmla="*/ 18 h 458"/>
                <a:gd name="T78" fmla="*/ 1890 w 2985"/>
                <a:gd name="T79" fmla="*/ 33 h 458"/>
                <a:gd name="T80" fmla="*/ 1940 w 2985"/>
                <a:gd name="T81" fmla="*/ 33 h 458"/>
                <a:gd name="T82" fmla="*/ 1991 w 2985"/>
                <a:gd name="T83" fmla="*/ 33 h 458"/>
                <a:gd name="T84" fmla="*/ 2038 w 2985"/>
                <a:gd name="T85" fmla="*/ 14 h 458"/>
                <a:gd name="T86" fmla="*/ 2081 w 2985"/>
                <a:gd name="T87" fmla="*/ 22 h 458"/>
                <a:gd name="T88" fmla="*/ 2128 w 2985"/>
                <a:gd name="T89" fmla="*/ 33 h 458"/>
                <a:gd name="T90" fmla="*/ 2174 w 2985"/>
                <a:gd name="T91" fmla="*/ 51 h 458"/>
                <a:gd name="T92" fmla="*/ 2225 w 2985"/>
                <a:gd name="T93" fmla="*/ 62 h 458"/>
                <a:gd name="T94" fmla="*/ 2275 w 2985"/>
                <a:gd name="T95" fmla="*/ 66 h 458"/>
                <a:gd name="T96" fmla="*/ 2322 w 2985"/>
                <a:gd name="T97" fmla="*/ 58 h 458"/>
                <a:gd name="T98" fmla="*/ 2369 w 2985"/>
                <a:gd name="T99" fmla="*/ 69 h 458"/>
                <a:gd name="T100" fmla="*/ 2416 w 2985"/>
                <a:gd name="T101" fmla="*/ 58 h 458"/>
                <a:gd name="T102" fmla="*/ 2462 w 2985"/>
                <a:gd name="T103" fmla="*/ 29 h 458"/>
                <a:gd name="T104" fmla="*/ 2509 w 2985"/>
                <a:gd name="T105" fmla="*/ 33 h 458"/>
                <a:gd name="T106" fmla="*/ 2560 w 2985"/>
                <a:gd name="T107" fmla="*/ 40 h 458"/>
                <a:gd name="T108" fmla="*/ 2610 w 2985"/>
                <a:gd name="T109" fmla="*/ 44 h 458"/>
                <a:gd name="T110" fmla="*/ 2653 w 2985"/>
                <a:gd name="T111" fmla="*/ 40 h 458"/>
                <a:gd name="T112" fmla="*/ 2700 w 2985"/>
                <a:gd name="T113" fmla="*/ 40 h 458"/>
                <a:gd name="T114" fmla="*/ 2751 w 2985"/>
                <a:gd name="T115" fmla="*/ 51 h 458"/>
                <a:gd name="T116" fmla="*/ 2801 w 2985"/>
                <a:gd name="T117" fmla="*/ 69 h 458"/>
                <a:gd name="T118" fmla="*/ 2848 w 2985"/>
                <a:gd name="T119" fmla="*/ 58 h 458"/>
                <a:gd name="T120" fmla="*/ 2891 w 2985"/>
                <a:gd name="T121" fmla="*/ 18 h 458"/>
                <a:gd name="T122" fmla="*/ 2938 w 2985"/>
                <a:gd name="T123" fmla="*/ 3 h 458"/>
                <a:gd name="T124" fmla="*/ 2985 w 2985"/>
                <a:gd name="T125"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985" h="458">
                  <a:moveTo>
                    <a:pt x="0" y="458"/>
                  </a:moveTo>
                  <a:lnTo>
                    <a:pt x="3" y="454"/>
                  </a:lnTo>
                  <a:lnTo>
                    <a:pt x="7" y="421"/>
                  </a:lnTo>
                  <a:lnTo>
                    <a:pt x="7" y="399"/>
                  </a:lnTo>
                  <a:lnTo>
                    <a:pt x="10" y="392"/>
                  </a:lnTo>
                  <a:lnTo>
                    <a:pt x="14" y="388"/>
                  </a:lnTo>
                  <a:lnTo>
                    <a:pt x="18" y="388"/>
                  </a:lnTo>
                  <a:lnTo>
                    <a:pt x="21" y="385"/>
                  </a:lnTo>
                  <a:lnTo>
                    <a:pt x="25" y="381"/>
                  </a:lnTo>
                  <a:lnTo>
                    <a:pt x="25" y="377"/>
                  </a:lnTo>
                  <a:lnTo>
                    <a:pt x="28" y="377"/>
                  </a:lnTo>
                  <a:lnTo>
                    <a:pt x="32" y="377"/>
                  </a:lnTo>
                  <a:lnTo>
                    <a:pt x="36" y="377"/>
                  </a:lnTo>
                  <a:lnTo>
                    <a:pt x="39" y="374"/>
                  </a:lnTo>
                  <a:lnTo>
                    <a:pt x="43" y="374"/>
                  </a:lnTo>
                  <a:lnTo>
                    <a:pt x="46" y="374"/>
                  </a:lnTo>
                  <a:lnTo>
                    <a:pt x="50" y="370"/>
                  </a:lnTo>
                  <a:lnTo>
                    <a:pt x="54" y="370"/>
                  </a:lnTo>
                  <a:lnTo>
                    <a:pt x="57" y="370"/>
                  </a:lnTo>
                  <a:lnTo>
                    <a:pt x="61" y="370"/>
                  </a:lnTo>
                  <a:lnTo>
                    <a:pt x="64" y="370"/>
                  </a:lnTo>
                  <a:lnTo>
                    <a:pt x="68" y="370"/>
                  </a:lnTo>
                  <a:lnTo>
                    <a:pt x="72" y="366"/>
                  </a:lnTo>
                  <a:lnTo>
                    <a:pt x="75" y="366"/>
                  </a:lnTo>
                  <a:lnTo>
                    <a:pt x="79" y="366"/>
                  </a:lnTo>
                  <a:lnTo>
                    <a:pt x="82" y="366"/>
                  </a:lnTo>
                  <a:lnTo>
                    <a:pt x="86" y="366"/>
                  </a:lnTo>
                  <a:lnTo>
                    <a:pt x="90" y="363"/>
                  </a:lnTo>
                  <a:lnTo>
                    <a:pt x="93" y="363"/>
                  </a:lnTo>
                  <a:lnTo>
                    <a:pt x="97" y="363"/>
                  </a:lnTo>
                  <a:lnTo>
                    <a:pt x="100" y="363"/>
                  </a:lnTo>
                  <a:lnTo>
                    <a:pt x="104" y="359"/>
                  </a:lnTo>
                  <a:lnTo>
                    <a:pt x="108" y="359"/>
                  </a:lnTo>
                  <a:lnTo>
                    <a:pt x="111" y="359"/>
                  </a:lnTo>
                  <a:lnTo>
                    <a:pt x="115" y="355"/>
                  </a:lnTo>
                  <a:lnTo>
                    <a:pt x="115" y="352"/>
                  </a:lnTo>
                  <a:lnTo>
                    <a:pt x="118" y="348"/>
                  </a:lnTo>
                  <a:lnTo>
                    <a:pt x="122" y="348"/>
                  </a:lnTo>
                  <a:lnTo>
                    <a:pt x="126" y="348"/>
                  </a:lnTo>
                  <a:lnTo>
                    <a:pt x="129" y="348"/>
                  </a:lnTo>
                  <a:lnTo>
                    <a:pt x="133" y="348"/>
                  </a:lnTo>
                  <a:lnTo>
                    <a:pt x="136" y="348"/>
                  </a:lnTo>
                  <a:lnTo>
                    <a:pt x="140" y="344"/>
                  </a:lnTo>
                  <a:lnTo>
                    <a:pt x="144" y="337"/>
                  </a:lnTo>
                  <a:lnTo>
                    <a:pt x="147" y="333"/>
                  </a:lnTo>
                  <a:lnTo>
                    <a:pt x="151" y="326"/>
                  </a:lnTo>
                  <a:lnTo>
                    <a:pt x="151" y="322"/>
                  </a:lnTo>
                  <a:lnTo>
                    <a:pt x="154" y="315"/>
                  </a:lnTo>
                  <a:lnTo>
                    <a:pt x="158" y="308"/>
                  </a:lnTo>
                  <a:lnTo>
                    <a:pt x="162" y="308"/>
                  </a:lnTo>
                  <a:lnTo>
                    <a:pt x="165" y="308"/>
                  </a:lnTo>
                  <a:lnTo>
                    <a:pt x="169" y="304"/>
                  </a:lnTo>
                  <a:lnTo>
                    <a:pt x="169" y="300"/>
                  </a:lnTo>
                  <a:lnTo>
                    <a:pt x="172" y="300"/>
                  </a:lnTo>
                  <a:lnTo>
                    <a:pt x="176" y="300"/>
                  </a:lnTo>
                  <a:lnTo>
                    <a:pt x="180" y="293"/>
                  </a:lnTo>
                  <a:lnTo>
                    <a:pt x="183" y="282"/>
                  </a:lnTo>
                  <a:lnTo>
                    <a:pt x="187" y="271"/>
                  </a:lnTo>
                  <a:lnTo>
                    <a:pt x="187" y="264"/>
                  </a:lnTo>
                  <a:lnTo>
                    <a:pt x="190" y="260"/>
                  </a:lnTo>
                  <a:lnTo>
                    <a:pt x="194" y="260"/>
                  </a:lnTo>
                  <a:lnTo>
                    <a:pt x="198" y="260"/>
                  </a:lnTo>
                  <a:lnTo>
                    <a:pt x="201" y="260"/>
                  </a:lnTo>
                  <a:lnTo>
                    <a:pt x="205" y="260"/>
                  </a:lnTo>
                  <a:lnTo>
                    <a:pt x="208" y="260"/>
                  </a:lnTo>
                  <a:lnTo>
                    <a:pt x="212" y="260"/>
                  </a:lnTo>
                  <a:lnTo>
                    <a:pt x="216" y="260"/>
                  </a:lnTo>
                  <a:lnTo>
                    <a:pt x="219" y="256"/>
                  </a:lnTo>
                  <a:lnTo>
                    <a:pt x="223" y="256"/>
                  </a:lnTo>
                  <a:lnTo>
                    <a:pt x="226" y="260"/>
                  </a:lnTo>
                  <a:lnTo>
                    <a:pt x="230" y="260"/>
                  </a:lnTo>
                  <a:lnTo>
                    <a:pt x="234" y="260"/>
                  </a:lnTo>
                  <a:lnTo>
                    <a:pt x="237" y="260"/>
                  </a:lnTo>
                  <a:lnTo>
                    <a:pt x="241" y="260"/>
                  </a:lnTo>
                  <a:lnTo>
                    <a:pt x="244" y="256"/>
                  </a:lnTo>
                  <a:lnTo>
                    <a:pt x="248" y="256"/>
                  </a:lnTo>
                  <a:lnTo>
                    <a:pt x="252" y="256"/>
                  </a:lnTo>
                  <a:lnTo>
                    <a:pt x="255" y="245"/>
                  </a:lnTo>
                  <a:lnTo>
                    <a:pt x="259" y="223"/>
                  </a:lnTo>
                  <a:lnTo>
                    <a:pt x="259" y="205"/>
                  </a:lnTo>
                  <a:lnTo>
                    <a:pt x="262" y="198"/>
                  </a:lnTo>
                  <a:lnTo>
                    <a:pt x="266" y="190"/>
                  </a:lnTo>
                  <a:lnTo>
                    <a:pt x="270" y="190"/>
                  </a:lnTo>
                  <a:lnTo>
                    <a:pt x="273" y="190"/>
                  </a:lnTo>
                  <a:lnTo>
                    <a:pt x="277" y="187"/>
                  </a:lnTo>
                  <a:lnTo>
                    <a:pt x="280" y="187"/>
                  </a:lnTo>
                  <a:lnTo>
                    <a:pt x="284" y="187"/>
                  </a:lnTo>
                  <a:lnTo>
                    <a:pt x="288" y="187"/>
                  </a:lnTo>
                  <a:lnTo>
                    <a:pt x="291" y="183"/>
                  </a:lnTo>
                  <a:lnTo>
                    <a:pt x="295" y="179"/>
                  </a:lnTo>
                  <a:lnTo>
                    <a:pt x="298" y="176"/>
                  </a:lnTo>
                  <a:lnTo>
                    <a:pt x="302" y="176"/>
                  </a:lnTo>
                  <a:lnTo>
                    <a:pt x="306" y="176"/>
                  </a:lnTo>
                  <a:lnTo>
                    <a:pt x="309" y="176"/>
                  </a:lnTo>
                  <a:lnTo>
                    <a:pt x="313" y="176"/>
                  </a:lnTo>
                  <a:lnTo>
                    <a:pt x="316" y="176"/>
                  </a:lnTo>
                  <a:lnTo>
                    <a:pt x="320" y="176"/>
                  </a:lnTo>
                  <a:lnTo>
                    <a:pt x="324" y="176"/>
                  </a:lnTo>
                  <a:lnTo>
                    <a:pt x="327" y="176"/>
                  </a:lnTo>
                  <a:lnTo>
                    <a:pt x="331" y="176"/>
                  </a:lnTo>
                  <a:lnTo>
                    <a:pt x="334" y="176"/>
                  </a:lnTo>
                  <a:lnTo>
                    <a:pt x="338" y="176"/>
                  </a:lnTo>
                  <a:lnTo>
                    <a:pt x="342" y="176"/>
                  </a:lnTo>
                  <a:lnTo>
                    <a:pt x="345" y="176"/>
                  </a:lnTo>
                  <a:lnTo>
                    <a:pt x="349" y="176"/>
                  </a:lnTo>
                  <a:lnTo>
                    <a:pt x="352" y="176"/>
                  </a:lnTo>
                  <a:lnTo>
                    <a:pt x="356" y="176"/>
                  </a:lnTo>
                  <a:lnTo>
                    <a:pt x="360" y="176"/>
                  </a:lnTo>
                  <a:lnTo>
                    <a:pt x="363" y="179"/>
                  </a:lnTo>
                  <a:lnTo>
                    <a:pt x="367" y="176"/>
                  </a:lnTo>
                  <a:lnTo>
                    <a:pt x="367" y="172"/>
                  </a:lnTo>
                  <a:lnTo>
                    <a:pt x="370" y="172"/>
                  </a:lnTo>
                  <a:lnTo>
                    <a:pt x="374" y="172"/>
                  </a:lnTo>
                  <a:lnTo>
                    <a:pt x="378" y="172"/>
                  </a:lnTo>
                  <a:lnTo>
                    <a:pt x="381" y="168"/>
                  </a:lnTo>
                  <a:lnTo>
                    <a:pt x="385" y="168"/>
                  </a:lnTo>
                  <a:lnTo>
                    <a:pt x="388" y="168"/>
                  </a:lnTo>
                  <a:lnTo>
                    <a:pt x="392" y="168"/>
                  </a:lnTo>
                  <a:lnTo>
                    <a:pt x="396" y="168"/>
                  </a:lnTo>
                  <a:lnTo>
                    <a:pt x="399" y="165"/>
                  </a:lnTo>
                  <a:lnTo>
                    <a:pt x="399" y="161"/>
                  </a:lnTo>
                  <a:lnTo>
                    <a:pt x="403" y="157"/>
                  </a:lnTo>
                  <a:lnTo>
                    <a:pt x="406" y="157"/>
                  </a:lnTo>
                  <a:lnTo>
                    <a:pt x="410" y="157"/>
                  </a:lnTo>
                  <a:lnTo>
                    <a:pt x="414" y="157"/>
                  </a:lnTo>
                  <a:lnTo>
                    <a:pt x="417" y="161"/>
                  </a:lnTo>
                  <a:lnTo>
                    <a:pt x="421" y="161"/>
                  </a:lnTo>
                  <a:lnTo>
                    <a:pt x="424" y="161"/>
                  </a:lnTo>
                  <a:lnTo>
                    <a:pt x="428" y="161"/>
                  </a:lnTo>
                  <a:lnTo>
                    <a:pt x="432" y="157"/>
                  </a:lnTo>
                  <a:lnTo>
                    <a:pt x="435" y="154"/>
                  </a:lnTo>
                  <a:lnTo>
                    <a:pt x="435" y="150"/>
                  </a:lnTo>
                  <a:lnTo>
                    <a:pt x="439" y="150"/>
                  </a:lnTo>
                  <a:lnTo>
                    <a:pt x="442" y="154"/>
                  </a:lnTo>
                  <a:lnTo>
                    <a:pt x="446" y="150"/>
                  </a:lnTo>
                  <a:lnTo>
                    <a:pt x="450" y="150"/>
                  </a:lnTo>
                  <a:lnTo>
                    <a:pt x="453" y="154"/>
                  </a:lnTo>
                  <a:lnTo>
                    <a:pt x="457" y="154"/>
                  </a:lnTo>
                  <a:lnTo>
                    <a:pt x="460" y="150"/>
                  </a:lnTo>
                  <a:lnTo>
                    <a:pt x="464" y="146"/>
                  </a:lnTo>
                  <a:lnTo>
                    <a:pt x="468" y="146"/>
                  </a:lnTo>
                  <a:lnTo>
                    <a:pt x="471" y="146"/>
                  </a:lnTo>
                  <a:lnTo>
                    <a:pt x="475" y="146"/>
                  </a:lnTo>
                  <a:lnTo>
                    <a:pt x="478" y="146"/>
                  </a:lnTo>
                  <a:lnTo>
                    <a:pt x="482" y="146"/>
                  </a:lnTo>
                  <a:lnTo>
                    <a:pt x="486" y="146"/>
                  </a:lnTo>
                  <a:lnTo>
                    <a:pt x="489" y="146"/>
                  </a:lnTo>
                  <a:lnTo>
                    <a:pt x="493" y="146"/>
                  </a:lnTo>
                  <a:lnTo>
                    <a:pt x="496" y="146"/>
                  </a:lnTo>
                  <a:lnTo>
                    <a:pt x="500" y="146"/>
                  </a:lnTo>
                  <a:lnTo>
                    <a:pt x="504" y="143"/>
                  </a:lnTo>
                  <a:lnTo>
                    <a:pt x="507" y="139"/>
                  </a:lnTo>
                  <a:lnTo>
                    <a:pt x="511" y="143"/>
                  </a:lnTo>
                  <a:lnTo>
                    <a:pt x="514" y="143"/>
                  </a:lnTo>
                  <a:lnTo>
                    <a:pt x="518" y="143"/>
                  </a:lnTo>
                  <a:lnTo>
                    <a:pt x="522" y="143"/>
                  </a:lnTo>
                  <a:lnTo>
                    <a:pt x="525" y="143"/>
                  </a:lnTo>
                  <a:lnTo>
                    <a:pt x="529" y="146"/>
                  </a:lnTo>
                  <a:lnTo>
                    <a:pt x="532" y="146"/>
                  </a:lnTo>
                  <a:lnTo>
                    <a:pt x="536" y="146"/>
                  </a:lnTo>
                  <a:lnTo>
                    <a:pt x="540" y="146"/>
                  </a:lnTo>
                  <a:lnTo>
                    <a:pt x="543" y="146"/>
                  </a:lnTo>
                  <a:lnTo>
                    <a:pt x="547" y="146"/>
                  </a:lnTo>
                  <a:lnTo>
                    <a:pt x="550" y="150"/>
                  </a:lnTo>
                  <a:lnTo>
                    <a:pt x="554" y="150"/>
                  </a:lnTo>
                  <a:lnTo>
                    <a:pt x="558" y="150"/>
                  </a:lnTo>
                  <a:lnTo>
                    <a:pt x="561" y="150"/>
                  </a:lnTo>
                  <a:lnTo>
                    <a:pt x="565" y="150"/>
                  </a:lnTo>
                  <a:lnTo>
                    <a:pt x="568" y="150"/>
                  </a:lnTo>
                  <a:lnTo>
                    <a:pt x="572" y="150"/>
                  </a:lnTo>
                  <a:lnTo>
                    <a:pt x="576" y="150"/>
                  </a:lnTo>
                  <a:lnTo>
                    <a:pt x="579" y="150"/>
                  </a:lnTo>
                  <a:lnTo>
                    <a:pt x="583" y="150"/>
                  </a:lnTo>
                  <a:lnTo>
                    <a:pt x="586" y="150"/>
                  </a:lnTo>
                  <a:lnTo>
                    <a:pt x="590" y="150"/>
                  </a:lnTo>
                  <a:lnTo>
                    <a:pt x="594" y="150"/>
                  </a:lnTo>
                  <a:lnTo>
                    <a:pt x="597" y="146"/>
                  </a:lnTo>
                  <a:lnTo>
                    <a:pt x="597" y="143"/>
                  </a:lnTo>
                  <a:lnTo>
                    <a:pt x="601" y="139"/>
                  </a:lnTo>
                  <a:lnTo>
                    <a:pt x="604" y="139"/>
                  </a:lnTo>
                  <a:lnTo>
                    <a:pt x="608" y="135"/>
                  </a:lnTo>
                  <a:lnTo>
                    <a:pt x="612" y="135"/>
                  </a:lnTo>
                  <a:lnTo>
                    <a:pt x="615" y="128"/>
                  </a:lnTo>
                  <a:lnTo>
                    <a:pt x="619" y="128"/>
                  </a:lnTo>
                  <a:lnTo>
                    <a:pt x="622" y="128"/>
                  </a:lnTo>
                  <a:lnTo>
                    <a:pt x="626" y="124"/>
                  </a:lnTo>
                  <a:lnTo>
                    <a:pt x="630" y="128"/>
                  </a:lnTo>
                  <a:lnTo>
                    <a:pt x="633" y="124"/>
                  </a:lnTo>
                  <a:lnTo>
                    <a:pt x="633" y="128"/>
                  </a:lnTo>
                  <a:lnTo>
                    <a:pt x="637" y="128"/>
                  </a:lnTo>
                  <a:lnTo>
                    <a:pt x="640" y="124"/>
                  </a:lnTo>
                  <a:lnTo>
                    <a:pt x="644" y="124"/>
                  </a:lnTo>
                  <a:lnTo>
                    <a:pt x="648" y="124"/>
                  </a:lnTo>
                  <a:lnTo>
                    <a:pt x="651" y="117"/>
                  </a:lnTo>
                  <a:lnTo>
                    <a:pt x="651" y="113"/>
                  </a:lnTo>
                  <a:lnTo>
                    <a:pt x="655" y="113"/>
                  </a:lnTo>
                  <a:lnTo>
                    <a:pt x="658" y="110"/>
                  </a:lnTo>
                  <a:lnTo>
                    <a:pt x="662" y="110"/>
                  </a:lnTo>
                  <a:lnTo>
                    <a:pt x="666" y="113"/>
                  </a:lnTo>
                  <a:lnTo>
                    <a:pt x="669" y="113"/>
                  </a:lnTo>
                  <a:lnTo>
                    <a:pt x="673" y="113"/>
                  </a:lnTo>
                  <a:lnTo>
                    <a:pt x="676" y="113"/>
                  </a:lnTo>
                  <a:lnTo>
                    <a:pt x="680" y="110"/>
                  </a:lnTo>
                  <a:lnTo>
                    <a:pt x="684" y="110"/>
                  </a:lnTo>
                  <a:lnTo>
                    <a:pt x="687" y="110"/>
                  </a:lnTo>
                  <a:lnTo>
                    <a:pt x="687" y="106"/>
                  </a:lnTo>
                  <a:lnTo>
                    <a:pt x="691" y="106"/>
                  </a:lnTo>
                  <a:lnTo>
                    <a:pt x="694" y="106"/>
                  </a:lnTo>
                  <a:lnTo>
                    <a:pt x="698" y="106"/>
                  </a:lnTo>
                  <a:lnTo>
                    <a:pt x="702" y="106"/>
                  </a:lnTo>
                  <a:lnTo>
                    <a:pt x="705" y="110"/>
                  </a:lnTo>
                  <a:lnTo>
                    <a:pt x="709" y="110"/>
                  </a:lnTo>
                  <a:lnTo>
                    <a:pt x="712" y="110"/>
                  </a:lnTo>
                  <a:lnTo>
                    <a:pt x="716" y="110"/>
                  </a:lnTo>
                  <a:lnTo>
                    <a:pt x="720" y="110"/>
                  </a:lnTo>
                  <a:lnTo>
                    <a:pt x="723" y="110"/>
                  </a:lnTo>
                  <a:lnTo>
                    <a:pt x="727" y="110"/>
                  </a:lnTo>
                  <a:lnTo>
                    <a:pt x="730" y="110"/>
                  </a:lnTo>
                  <a:lnTo>
                    <a:pt x="734" y="113"/>
                  </a:lnTo>
                  <a:lnTo>
                    <a:pt x="738" y="113"/>
                  </a:lnTo>
                  <a:lnTo>
                    <a:pt x="741" y="113"/>
                  </a:lnTo>
                  <a:lnTo>
                    <a:pt x="745" y="113"/>
                  </a:lnTo>
                  <a:lnTo>
                    <a:pt x="748" y="117"/>
                  </a:lnTo>
                  <a:lnTo>
                    <a:pt x="752" y="117"/>
                  </a:lnTo>
                  <a:lnTo>
                    <a:pt x="756" y="117"/>
                  </a:lnTo>
                  <a:lnTo>
                    <a:pt x="759" y="117"/>
                  </a:lnTo>
                  <a:lnTo>
                    <a:pt x="759" y="113"/>
                  </a:lnTo>
                  <a:lnTo>
                    <a:pt x="763" y="113"/>
                  </a:lnTo>
                  <a:lnTo>
                    <a:pt x="766" y="113"/>
                  </a:lnTo>
                  <a:lnTo>
                    <a:pt x="770" y="117"/>
                  </a:lnTo>
                  <a:lnTo>
                    <a:pt x="774" y="117"/>
                  </a:lnTo>
                  <a:lnTo>
                    <a:pt x="777" y="117"/>
                  </a:lnTo>
                  <a:lnTo>
                    <a:pt x="781" y="117"/>
                  </a:lnTo>
                  <a:lnTo>
                    <a:pt x="785" y="117"/>
                  </a:lnTo>
                  <a:lnTo>
                    <a:pt x="788" y="117"/>
                  </a:lnTo>
                  <a:lnTo>
                    <a:pt x="792" y="117"/>
                  </a:lnTo>
                  <a:lnTo>
                    <a:pt x="795" y="117"/>
                  </a:lnTo>
                  <a:lnTo>
                    <a:pt x="799" y="117"/>
                  </a:lnTo>
                  <a:lnTo>
                    <a:pt x="803" y="121"/>
                  </a:lnTo>
                  <a:lnTo>
                    <a:pt x="806" y="121"/>
                  </a:lnTo>
                  <a:lnTo>
                    <a:pt x="810" y="121"/>
                  </a:lnTo>
                  <a:lnTo>
                    <a:pt x="813" y="121"/>
                  </a:lnTo>
                  <a:lnTo>
                    <a:pt x="817" y="121"/>
                  </a:lnTo>
                  <a:lnTo>
                    <a:pt x="821" y="117"/>
                  </a:lnTo>
                  <a:lnTo>
                    <a:pt x="824" y="117"/>
                  </a:lnTo>
                  <a:lnTo>
                    <a:pt x="828" y="117"/>
                  </a:lnTo>
                  <a:lnTo>
                    <a:pt x="831" y="117"/>
                  </a:lnTo>
                  <a:lnTo>
                    <a:pt x="831" y="113"/>
                  </a:lnTo>
                  <a:lnTo>
                    <a:pt x="835" y="113"/>
                  </a:lnTo>
                  <a:lnTo>
                    <a:pt x="839" y="113"/>
                  </a:lnTo>
                  <a:lnTo>
                    <a:pt x="842" y="117"/>
                  </a:lnTo>
                  <a:lnTo>
                    <a:pt x="846" y="117"/>
                  </a:lnTo>
                  <a:lnTo>
                    <a:pt x="849" y="117"/>
                  </a:lnTo>
                  <a:lnTo>
                    <a:pt x="853" y="117"/>
                  </a:lnTo>
                  <a:lnTo>
                    <a:pt x="857" y="117"/>
                  </a:lnTo>
                  <a:lnTo>
                    <a:pt x="860" y="117"/>
                  </a:lnTo>
                  <a:lnTo>
                    <a:pt x="864" y="117"/>
                  </a:lnTo>
                  <a:lnTo>
                    <a:pt x="867" y="117"/>
                  </a:lnTo>
                  <a:lnTo>
                    <a:pt x="867" y="113"/>
                  </a:lnTo>
                  <a:lnTo>
                    <a:pt x="871" y="113"/>
                  </a:lnTo>
                  <a:lnTo>
                    <a:pt x="875" y="113"/>
                  </a:lnTo>
                  <a:lnTo>
                    <a:pt x="878" y="113"/>
                  </a:lnTo>
                  <a:lnTo>
                    <a:pt x="882" y="113"/>
                  </a:lnTo>
                  <a:lnTo>
                    <a:pt x="885" y="117"/>
                  </a:lnTo>
                  <a:lnTo>
                    <a:pt x="889" y="117"/>
                  </a:lnTo>
                  <a:lnTo>
                    <a:pt x="893" y="117"/>
                  </a:lnTo>
                  <a:lnTo>
                    <a:pt x="896" y="113"/>
                  </a:lnTo>
                  <a:lnTo>
                    <a:pt x="900" y="99"/>
                  </a:lnTo>
                  <a:lnTo>
                    <a:pt x="903" y="88"/>
                  </a:lnTo>
                  <a:lnTo>
                    <a:pt x="903" y="80"/>
                  </a:lnTo>
                  <a:lnTo>
                    <a:pt x="907" y="77"/>
                  </a:lnTo>
                  <a:lnTo>
                    <a:pt x="911" y="77"/>
                  </a:lnTo>
                  <a:lnTo>
                    <a:pt x="914" y="77"/>
                  </a:lnTo>
                  <a:lnTo>
                    <a:pt x="918" y="77"/>
                  </a:lnTo>
                  <a:lnTo>
                    <a:pt x="921" y="77"/>
                  </a:lnTo>
                  <a:lnTo>
                    <a:pt x="925" y="73"/>
                  </a:lnTo>
                  <a:lnTo>
                    <a:pt x="929" y="73"/>
                  </a:lnTo>
                  <a:lnTo>
                    <a:pt x="932" y="69"/>
                  </a:lnTo>
                  <a:lnTo>
                    <a:pt x="936" y="66"/>
                  </a:lnTo>
                  <a:lnTo>
                    <a:pt x="939" y="62"/>
                  </a:lnTo>
                  <a:lnTo>
                    <a:pt x="943" y="62"/>
                  </a:lnTo>
                  <a:lnTo>
                    <a:pt x="947" y="62"/>
                  </a:lnTo>
                  <a:lnTo>
                    <a:pt x="950" y="66"/>
                  </a:lnTo>
                  <a:lnTo>
                    <a:pt x="954" y="66"/>
                  </a:lnTo>
                  <a:lnTo>
                    <a:pt x="957" y="66"/>
                  </a:lnTo>
                  <a:lnTo>
                    <a:pt x="961" y="66"/>
                  </a:lnTo>
                  <a:lnTo>
                    <a:pt x="965" y="66"/>
                  </a:lnTo>
                  <a:lnTo>
                    <a:pt x="968" y="69"/>
                  </a:lnTo>
                  <a:lnTo>
                    <a:pt x="972" y="69"/>
                  </a:lnTo>
                  <a:lnTo>
                    <a:pt x="975" y="69"/>
                  </a:lnTo>
                  <a:lnTo>
                    <a:pt x="979" y="69"/>
                  </a:lnTo>
                  <a:lnTo>
                    <a:pt x="983" y="69"/>
                  </a:lnTo>
                  <a:lnTo>
                    <a:pt x="986" y="69"/>
                  </a:lnTo>
                  <a:lnTo>
                    <a:pt x="990" y="69"/>
                  </a:lnTo>
                  <a:lnTo>
                    <a:pt x="990" y="73"/>
                  </a:lnTo>
                  <a:lnTo>
                    <a:pt x="993" y="73"/>
                  </a:lnTo>
                  <a:lnTo>
                    <a:pt x="997" y="73"/>
                  </a:lnTo>
                  <a:lnTo>
                    <a:pt x="1001" y="73"/>
                  </a:lnTo>
                  <a:lnTo>
                    <a:pt x="1004" y="73"/>
                  </a:lnTo>
                  <a:lnTo>
                    <a:pt x="1008" y="66"/>
                  </a:lnTo>
                  <a:lnTo>
                    <a:pt x="1011" y="62"/>
                  </a:lnTo>
                  <a:lnTo>
                    <a:pt x="1011" y="58"/>
                  </a:lnTo>
                  <a:lnTo>
                    <a:pt x="1015" y="58"/>
                  </a:lnTo>
                  <a:lnTo>
                    <a:pt x="1019" y="58"/>
                  </a:lnTo>
                  <a:lnTo>
                    <a:pt x="1022" y="58"/>
                  </a:lnTo>
                  <a:lnTo>
                    <a:pt x="1026" y="58"/>
                  </a:lnTo>
                  <a:lnTo>
                    <a:pt x="1026" y="62"/>
                  </a:lnTo>
                  <a:lnTo>
                    <a:pt x="1029" y="62"/>
                  </a:lnTo>
                  <a:lnTo>
                    <a:pt x="1033" y="62"/>
                  </a:lnTo>
                  <a:lnTo>
                    <a:pt x="1037" y="62"/>
                  </a:lnTo>
                  <a:lnTo>
                    <a:pt x="1040" y="62"/>
                  </a:lnTo>
                  <a:lnTo>
                    <a:pt x="1044" y="62"/>
                  </a:lnTo>
                  <a:lnTo>
                    <a:pt x="1047" y="58"/>
                  </a:lnTo>
                  <a:lnTo>
                    <a:pt x="1047" y="55"/>
                  </a:lnTo>
                  <a:lnTo>
                    <a:pt x="1051" y="51"/>
                  </a:lnTo>
                  <a:lnTo>
                    <a:pt x="1055" y="40"/>
                  </a:lnTo>
                  <a:lnTo>
                    <a:pt x="1058" y="36"/>
                  </a:lnTo>
                  <a:lnTo>
                    <a:pt x="1062" y="36"/>
                  </a:lnTo>
                  <a:lnTo>
                    <a:pt x="1065" y="36"/>
                  </a:lnTo>
                  <a:lnTo>
                    <a:pt x="1069" y="36"/>
                  </a:lnTo>
                  <a:lnTo>
                    <a:pt x="1073" y="33"/>
                  </a:lnTo>
                  <a:lnTo>
                    <a:pt x="1076" y="33"/>
                  </a:lnTo>
                  <a:lnTo>
                    <a:pt x="1080" y="33"/>
                  </a:lnTo>
                  <a:lnTo>
                    <a:pt x="1083" y="29"/>
                  </a:lnTo>
                  <a:lnTo>
                    <a:pt x="1087" y="29"/>
                  </a:lnTo>
                  <a:lnTo>
                    <a:pt x="1091" y="29"/>
                  </a:lnTo>
                  <a:lnTo>
                    <a:pt x="1094" y="29"/>
                  </a:lnTo>
                  <a:lnTo>
                    <a:pt x="1098" y="29"/>
                  </a:lnTo>
                  <a:lnTo>
                    <a:pt x="1098" y="33"/>
                  </a:lnTo>
                  <a:lnTo>
                    <a:pt x="1101" y="33"/>
                  </a:lnTo>
                  <a:lnTo>
                    <a:pt x="1105" y="33"/>
                  </a:lnTo>
                  <a:lnTo>
                    <a:pt x="1109" y="33"/>
                  </a:lnTo>
                  <a:lnTo>
                    <a:pt x="1112" y="33"/>
                  </a:lnTo>
                  <a:lnTo>
                    <a:pt x="1116" y="33"/>
                  </a:lnTo>
                  <a:lnTo>
                    <a:pt x="1119" y="33"/>
                  </a:lnTo>
                  <a:lnTo>
                    <a:pt x="1123" y="33"/>
                  </a:lnTo>
                  <a:lnTo>
                    <a:pt x="1127" y="33"/>
                  </a:lnTo>
                  <a:lnTo>
                    <a:pt x="1130" y="33"/>
                  </a:lnTo>
                  <a:lnTo>
                    <a:pt x="1134" y="36"/>
                  </a:lnTo>
                  <a:lnTo>
                    <a:pt x="1137" y="33"/>
                  </a:lnTo>
                  <a:lnTo>
                    <a:pt x="1141" y="29"/>
                  </a:lnTo>
                  <a:lnTo>
                    <a:pt x="1145" y="29"/>
                  </a:lnTo>
                  <a:lnTo>
                    <a:pt x="1148" y="29"/>
                  </a:lnTo>
                  <a:lnTo>
                    <a:pt x="1152" y="29"/>
                  </a:lnTo>
                  <a:lnTo>
                    <a:pt x="1152" y="25"/>
                  </a:lnTo>
                  <a:lnTo>
                    <a:pt x="1155" y="25"/>
                  </a:lnTo>
                  <a:lnTo>
                    <a:pt x="1159" y="25"/>
                  </a:lnTo>
                  <a:lnTo>
                    <a:pt x="1163" y="29"/>
                  </a:lnTo>
                  <a:lnTo>
                    <a:pt x="1166" y="29"/>
                  </a:lnTo>
                  <a:lnTo>
                    <a:pt x="1170" y="29"/>
                  </a:lnTo>
                  <a:lnTo>
                    <a:pt x="1173" y="29"/>
                  </a:lnTo>
                  <a:lnTo>
                    <a:pt x="1177" y="29"/>
                  </a:lnTo>
                  <a:lnTo>
                    <a:pt x="1181" y="33"/>
                  </a:lnTo>
                  <a:lnTo>
                    <a:pt x="1184" y="33"/>
                  </a:lnTo>
                  <a:lnTo>
                    <a:pt x="1188" y="33"/>
                  </a:lnTo>
                  <a:lnTo>
                    <a:pt x="1191" y="29"/>
                  </a:lnTo>
                  <a:lnTo>
                    <a:pt x="1195" y="29"/>
                  </a:lnTo>
                  <a:lnTo>
                    <a:pt x="1199" y="29"/>
                  </a:lnTo>
                  <a:lnTo>
                    <a:pt x="1202" y="33"/>
                  </a:lnTo>
                  <a:lnTo>
                    <a:pt x="1206" y="33"/>
                  </a:lnTo>
                  <a:lnTo>
                    <a:pt x="1209" y="33"/>
                  </a:lnTo>
                  <a:lnTo>
                    <a:pt x="1213" y="33"/>
                  </a:lnTo>
                  <a:lnTo>
                    <a:pt x="1217" y="33"/>
                  </a:lnTo>
                  <a:lnTo>
                    <a:pt x="1220" y="33"/>
                  </a:lnTo>
                  <a:lnTo>
                    <a:pt x="1224" y="33"/>
                  </a:lnTo>
                  <a:lnTo>
                    <a:pt x="1227" y="33"/>
                  </a:lnTo>
                  <a:lnTo>
                    <a:pt x="1231" y="33"/>
                  </a:lnTo>
                  <a:lnTo>
                    <a:pt x="1235" y="33"/>
                  </a:lnTo>
                  <a:lnTo>
                    <a:pt x="1238" y="33"/>
                  </a:lnTo>
                  <a:lnTo>
                    <a:pt x="1242" y="33"/>
                  </a:lnTo>
                  <a:lnTo>
                    <a:pt x="1245" y="36"/>
                  </a:lnTo>
                  <a:lnTo>
                    <a:pt x="1249" y="36"/>
                  </a:lnTo>
                  <a:lnTo>
                    <a:pt x="1253" y="36"/>
                  </a:lnTo>
                  <a:lnTo>
                    <a:pt x="1256" y="36"/>
                  </a:lnTo>
                  <a:lnTo>
                    <a:pt x="1260" y="40"/>
                  </a:lnTo>
                  <a:lnTo>
                    <a:pt x="1263" y="40"/>
                  </a:lnTo>
                  <a:lnTo>
                    <a:pt x="1267" y="36"/>
                  </a:lnTo>
                  <a:lnTo>
                    <a:pt x="1271" y="36"/>
                  </a:lnTo>
                  <a:lnTo>
                    <a:pt x="1274" y="36"/>
                  </a:lnTo>
                  <a:lnTo>
                    <a:pt x="1278" y="36"/>
                  </a:lnTo>
                  <a:lnTo>
                    <a:pt x="1281" y="40"/>
                  </a:lnTo>
                  <a:lnTo>
                    <a:pt x="1285" y="40"/>
                  </a:lnTo>
                  <a:lnTo>
                    <a:pt x="1289" y="40"/>
                  </a:lnTo>
                  <a:lnTo>
                    <a:pt x="1292" y="40"/>
                  </a:lnTo>
                  <a:lnTo>
                    <a:pt x="1296" y="40"/>
                  </a:lnTo>
                  <a:lnTo>
                    <a:pt x="1296" y="36"/>
                  </a:lnTo>
                  <a:lnTo>
                    <a:pt x="1299" y="29"/>
                  </a:lnTo>
                  <a:lnTo>
                    <a:pt x="1303" y="25"/>
                  </a:lnTo>
                  <a:lnTo>
                    <a:pt x="1307" y="25"/>
                  </a:lnTo>
                  <a:lnTo>
                    <a:pt x="1310" y="29"/>
                  </a:lnTo>
                  <a:lnTo>
                    <a:pt x="1314" y="29"/>
                  </a:lnTo>
                  <a:lnTo>
                    <a:pt x="1317" y="29"/>
                  </a:lnTo>
                  <a:lnTo>
                    <a:pt x="1321" y="29"/>
                  </a:lnTo>
                  <a:lnTo>
                    <a:pt x="1325" y="29"/>
                  </a:lnTo>
                  <a:lnTo>
                    <a:pt x="1328" y="29"/>
                  </a:lnTo>
                  <a:lnTo>
                    <a:pt x="1332" y="29"/>
                  </a:lnTo>
                  <a:lnTo>
                    <a:pt x="1335" y="29"/>
                  </a:lnTo>
                  <a:lnTo>
                    <a:pt x="1339" y="29"/>
                  </a:lnTo>
                  <a:lnTo>
                    <a:pt x="1343" y="29"/>
                  </a:lnTo>
                  <a:lnTo>
                    <a:pt x="1346" y="33"/>
                  </a:lnTo>
                  <a:lnTo>
                    <a:pt x="1350" y="33"/>
                  </a:lnTo>
                  <a:lnTo>
                    <a:pt x="1353" y="33"/>
                  </a:lnTo>
                  <a:lnTo>
                    <a:pt x="1357" y="33"/>
                  </a:lnTo>
                  <a:lnTo>
                    <a:pt x="1361" y="33"/>
                  </a:lnTo>
                  <a:lnTo>
                    <a:pt x="1364" y="33"/>
                  </a:lnTo>
                  <a:lnTo>
                    <a:pt x="1368" y="36"/>
                  </a:lnTo>
                  <a:lnTo>
                    <a:pt x="1371" y="33"/>
                  </a:lnTo>
                  <a:lnTo>
                    <a:pt x="1375" y="33"/>
                  </a:lnTo>
                  <a:lnTo>
                    <a:pt x="1379" y="33"/>
                  </a:lnTo>
                  <a:lnTo>
                    <a:pt x="1382" y="36"/>
                  </a:lnTo>
                  <a:lnTo>
                    <a:pt x="1386" y="36"/>
                  </a:lnTo>
                  <a:lnTo>
                    <a:pt x="1389" y="36"/>
                  </a:lnTo>
                  <a:lnTo>
                    <a:pt x="1393" y="40"/>
                  </a:lnTo>
                  <a:lnTo>
                    <a:pt x="1397" y="40"/>
                  </a:lnTo>
                  <a:lnTo>
                    <a:pt x="1400" y="40"/>
                  </a:lnTo>
                  <a:lnTo>
                    <a:pt x="1404" y="40"/>
                  </a:lnTo>
                  <a:lnTo>
                    <a:pt x="1407" y="40"/>
                  </a:lnTo>
                  <a:lnTo>
                    <a:pt x="1411" y="40"/>
                  </a:lnTo>
                  <a:lnTo>
                    <a:pt x="1415" y="44"/>
                  </a:lnTo>
                  <a:lnTo>
                    <a:pt x="1418" y="44"/>
                  </a:lnTo>
                  <a:lnTo>
                    <a:pt x="1422" y="44"/>
                  </a:lnTo>
                  <a:lnTo>
                    <a:pt x="1425" y="47"/>
                  </a:lnTo>
                  <a:lnTo>
                    <a:pt x="1429" y="47"/>
                  </a:lnTo>
                  <a:lnTo>
                    <a:pt x="1433" y="47"/>
                  </a:lnTo>
                  <a:lnTo>
                    <a:pt x="1436" y="51"/>
                  </a:lnTo>
                  <a:lnTo>
                    <a:pt x="1440" y="47"/>
                  </a:lnTo>
                  <a:lnTo>
                    <a:pt x="1440" y="44"/>
                  </a:lnTo>
                  <a:lnTo>
                    <a:pt x="1443" y="44"/>
                  </a:lnTo>
                  <a:lnTo>
                    <a:pt x="1447" y="44"/>
                  </a:lnTo>
                  <a:lnTo>
                    <a:pt x="1451" y="44"/>
                  </a:lnTo>
                  <a:lnTo>
                    <a:pt x="1454" y="44"/>
                  </a:lnTo>
                  <a:lnTo>
                    <a:pt x="1458" y="47"/>
                  </a:lnTo>
                  <a:lnTo>
                    <a:pt x="1461" y="47"/>
                  </a:lnTo>
                  <a:lnTo>
                    <a:pt x="1465" y="47"/>
                  </a:lnTo>
                  <a:lnTo>
                    <a:pt x="1469" y="47"/>
                  </a:lnTo>
                  <a:lnTo>
                    <a:pt x="1472" y="51"/>
                  </a:lnTo>
                  <a:lnTo>
                    <a:pt x="1476" y="51"/>
                  </a:lnTo>
                  <a:lnTo>
                    <a:pt x="1479" y="51"/>
                  </a:lnTo>
                  <a:lnTo>
                    <a:pt x="1483" y="51"/>
                  </a:lnTo>
                  <a:lnTo>
                    <a:pt x="1487" y="51"/>
                  </a:lnTo>
                  <a:lnTo>
                    <a:pt x="1490" y="51"/>
                  </a:lnTo>
                  <a:lnTo>
                    <a:pt x="1494" y="55"/>
                  </a:lnTo>
                  <a:lnTo>
                    <a:pt x="1497" y="55"/>
                  </a:lnTo>
                  <a:lnTo>
                    <a:pt x="1501" y="55"/>
                  </a:lnTo>
                  <a:lnTo>
                    <a:pt x="1505" y="51"/>
                  </a:lnTo>
                  <a:lnTo>
                    <a:pt x="1508" y="51"/>
                  </a:lnTo>
                  <a:lnTo>
                    <a:pt x="1512" y="51"/>
                  </a:lnTo>
                  <a:lnTo>
                    <a:pt x="1515" y="51"/>
                  </a:lnTo>
                  <a:lnTo>
                    <a:pt x="1519" y="51"/>
                  </a:lnTo>
                  <a:lnTo>
                    <a:pt x="1523" y="55"/>
                  </a:lnTo>
                  <a:lnTo>
                    <a:pt x="1526" y="55"/>
                  </a:lnTo>
                  <a:lnTo>
                    <a:pt x="1530" y="55"/>
                  </a:lnTo>
                  <a:lnTo>
                    <a:pt x="1533" y="55"/>
                  </a:lnTo>
                  <a:lnTo>
                    <a:pt x="1537" y="55"/>
                  </a:lnTo>
                  <a:lnTo>
                    <a:pt x="1541" y="58"/>
                  </a:lnTo>
                  <a:lnTo>
                    <a:pt x="1544" y="58"/>
                  </a:lnTo>
                  <a:lnTo>
                    <a:pt x="1548" y="58"/>
                  </a:lnTo>
                  <a:lnTo>
                    <a:pt x="1551" y="55"/>
                  </a:lnTo>
                  <a:lnTo>
                    <a:pt x="1555" y="51"/>
                  </a:lnTo>
                  <a:lnTo>
                    <a:pt x="1559" y="55"/>
                  </a:lnTo>
                  <a:lnTo>
                    <a:pt x="1562" y="55"/>
                  </a:lnTo>
                  <a:lnTo>
                    <a:pt x="1566" y="55"/>
                  </a:lnTo>
                  <a:lnTo>
                    <a:pt x="1569" y="55"/>
                  </a:lnTo>
                  <a:lnTo>
                    <a:pt x="1573" y="51"/>
                  </a:lnTo>
                  <a:lnTo>
                    <a:pt x="1577" y="51"/>
                  </a:lnTo>
                  <a:lnTo>
                    <a:pt x="1580" y="51"/>
                  </a:lnTo>
                  <a:lnTo>
                    <a:pt x="1584" y="47"/>
                  </a:lnTo>
                  <a:lnTo>
                    <a:pt x="1587" y="47"/>
                  </a:lnTo>
                  <a:lnTo>
                    <a:pt x="1591" y="47"/>
                  </a:lnTo>
                  <a:lnTo>
                    <a:pt x="1595" y="47"/>
                  </a:lnTo>
                  <a:lnTo>
                    <a:pt x="1598" y="47"/>
                  </a:lnTo>
                  <a:lnTo>
                    <a:pt x="1602" y="51"/>
                  </a:lnTo>
                  <a:lnTo>
                    <a:pt x="1605" y="51"/>
                  </a:lnTo>
                  <a:lnTo>
                    <a:pt x="1609" y="51"/>
                  </a:lnTo>
                  <a:lnTo>
                    <a:pt x="1613" y="51"/>
                  </a:lnTo>
                  <a:lnTo>
                    <a:pt x="1616" y="51"/>
                  </a:lnTo>
                  <a:lnTo>
                    <a:pt x="1616" y="47"/>
                  </a:lnTo>
                  <a:lnTo>
                    <a:pt x="1620" y="44"/>
                  </a:lnTo>
                  <a:lnTo>
                    <a:pt x="1623" y="44"/>
                  </a:lnTo>
                  <a:lnTo>
                    <a:pt x="1627" y="44"/>
                  </a:lnTo>
                  <a:lnTo>
                    <a:pt x="1631" y="44"/>
                  </a:lnTo>
                  <a:lnTo>
                    <a:pt x="1634" y="44"/>
                  </a:lnTo>
                  <a:lnTo>
                    <a:pt x="1634" y="47"/>
                  </a:lnTo>
                  <a:lnTo>
                    <a:pt x="1638" y="47"/>
                  </a:lnTo>
                  <a:lnTo>
                    <a:pt x="1642" y="47"/>
                  </a:lnTo>
                  <a:lnTo>
                    <a:pt x="1645" y="47"/>
                  </a:lnTo>
                  <a:lnTo>
                    <a:pt x="1649" y="51"/>
                  </a:lnTo>
                  <a:lnTo>
                    <a:pt x="1652" y="51"/>
                  </a:lnTo>
                  <a:lnTo>
                    <a:pt x="1656" y="51"/>
                  </a:lnTo>
                  <a:lnTo>
                    <a:pt x="1660" y="51"/>
                  </a:lnTo>
                  <a:lnTo>
                    <a:pt x="1663" y="55"/>
                  </a:lnTo>
                  <a:lnTo>
                    <a:pt x="1667" y="55"/>
                  </a:lnTo>
                  <a:lnTo>
                    <a:pt x="1670" y="51"/>
                  </a:lnTo>
                  <a:lnTo>
                    <a:pt x="1674" y="55"/>
                  </a:lnTo>
                  <a:lnTo>
                    <a:pt x="1678" y="55"/>
                  </a:lnTo>
                  <a:lnTo>
                    <a:pt x="1681" y="55"/>
                  </a:lnTo>
                  <a:lnTo>
                    <a:pt x="1685" y="55"/>
                  </a:lnTo>
                  <a:lnTo>
                    <a:pt x="1688" y="55"/>
                  </a:lnTo>
                  <a:lnTo>
                    <a:pt x="1688" y="51"/>
                  </a:lnTo>
                  <a:lnTo>
                    <a:pt x="1692" y="44"/>
                  </a:lnTo>
                  <a:lnTo>
                    <a:pt x="1696" y="44"/>
                  </a:lnTo>
                  <a:lnTo>
                    <a:pt x="1699" y="44"/>
                  </a:lnTo>
                  <a:lnTo>
                    <a:pt x="1703" y="44"/>
                  </a:lnTo>
                  <a:lnTo>
                    <a:pt x="1706" y="47"/>
                  </a:lnTo>
                  <a:lnTo>
                    <a:pt x="1710" y="47"/>
                  </a:lnTo>
                  <a:lnTo>
                    <a:pt x="1714" y="47"/>
                  </a:lnTo>
                  <a:lnTo>
                    <a:pt x="1717" y="51"/>
                  </a:lnTo>
                  <a:lnTo>
                    <a:pt x="1721" y="47"/>
                  </a:lnTo>
                  <a:lnTo>
                    <a:pt x="1724" y="47"/>
                  </a:lnTo>
                  <a:lnTo>
                    <a:pt x="1724" y="51"/>
                  </a:lnTo>
                  <a:lnTo>
                    <a:pt x="1728" y="51"/>
                  </a:lnTo>
                  <a:lnTo>
                    <a:pt x="1732" y="51"/>
                  </a:lnTo>
                  <a:lnTo>
                    <a:pt x="1735" y="51"/>
                  </a:lnTo>
                  <a:lnTo>
                    <a:pt x="1739" y="47"/>
                  </a:lnTo>
                  <a:lnTo>
                    <a:pt x="1742" y="44"/>
                  </a:lnTo>
                  <a:lnTo>
                    <a:pt x="1746" y="44"/>
                  </a:lnTo>
                  <a:lnTo>
                    <a:pt x="1750" y="44"/>
                  </a:lnTo>
                  <a:lnTo>
                    <a:pt x="1753" y="40"/>
                  </a:lnTo>
                  <a:lnTo>
                    <a:pt x="1757" y="33"/>
                  </a:lnTo>
                  <a:lnTo>
                    <a:pt x="1760" y="18"/>
                  </a:lnTo>
                  <a:lnTo>
                    <a:pt x="1764" y="18"/>
                  </a:lnTo>
                  <a:lnTo>
                    <a:pt x="1768" y="14"/>
                  </a:lnTo>
                  <a:lnTo>
                    <a:pt x="1771" y="14"/>
                  </a:lnTo>
                  <a:lnTo>
                    <a:pt x="1775" y="14"/>
                  </a:lnTo>
                  <a:lnTo>
                    <a:pt x="1778" y="11"/>
                  </a:lnTo>
                  <a:lnTo>
                    <a:pt x="1778" y="14"/>
                  </a:lnTo>
                  <a:lnTo>
                    <a:pt x="1782" y="11"/>
                  </a:lnTo>
                  <a:lnTo>
                    <a:pt x="1786" y="11"/>
                  </a:lnTo>
                  <a:lnTo>
                    <a:pt x="1789" y="11"/>
                  </a:lnTo>
                  <a:lnTo>
                    <a:pt x="1793" y="11"/>
                  </a:lnTo>
                  <a:lnTo>
                    <a:pt x="1796" y="11"/>
                  </a:lnTo>
                  <a:lnTo>
                    <a:pt x="1796" y="7"/>
                  </a:lnTo>
                  <a:lnTo>
                    <a:pt x="1800" y="11"/>
                  </a:lnTo>
                  <a:lnTo>
                    <a:pt x="1804" y="11"/>
                  </a:lnTo>
                  <a:lnTo>
                    <a:pt x="1807" y="11"/>
                  </a:lnTo>
                  <a:lnTo>
                    <a:pt x="1811" y="11"/>
                  </a:lnTo>
                  <a:lnTo>
                    <a:pt x="1814" y="11"/>
                  </a:lnTo>
                  <a:lnTo>
                    <a:pt x="1814" y="14"/>
                  </a:lnTo>
                  <a:lnTo>
                    <a:pt x="1818" y="14"/>
                  </a:lnTo>
                  <a:lnTo>
                    <a:pt x="1822" y="14"/>
                  </a:lnTo>
                  <a:lnTo>
                    <a:pt x="1825" y="14"/>
                  </a:lnTo>
                  <a:lnTo>
                    <a:pt x="1829" y="18"/>
                  </a:lnTo>
                  <a:lnTo>
                    <a:pt x="1832" y="18"/>
                  </a:lnTo>
                  <a:lnTo>
                    <a:pt x="1836" y="18"/>
                  </a:lnTo>
                  <a:lnTo>
                    <a:pt x="1840" y="18"/>
                  </a:lnTo>
                  <a:lnTo>
                    <a:pt x="1843" y="18"/>
                  </a:lnTo>
                  <a:lnTo>
                    <a:pt x="1847" y="22"/>
                  </a:lnTo>
                  <a:lnTo>
                    <a:pt x="1850" y="22"/>
                  </a:lnTo>
                  <a:lnTo>
                    <a:pt x="1854" y="22"/>
                  </a:lnTo>
                  <a:lnTo>
                    <a:pt x="1858" y="22"/>
                  </a:lnTo>
                  <a:lnTo>
                    <a:pt x="1861" y="25"/>
                  </a:lnTo>
                  <a:lnTo>
                    <a:pt x="1865" y="25"/>
                  </a:lnTo>
                  <a:lnTo>
                    <a:pt x="1868" y="25"/>
                  </a:lnTo>
                  <a:lnTo>
                    <a:pt x="1872" y="25"/>
                  </a:lnTo>
                  <a:lnTo>
                    <a:pt x="1876" y="29"/>
                  </a:lnTo>
                  <a:lnTo>
                    <a:pt x="1879" y="29"/>
                  </a:lnTo>
                  <a:lnTo>
                    <a:pt x="1883" y="29"/>
                  </a:lnTo>
                  <a:lnTo>
                    <a:pt x="1886" y="29"/>
                  </a:lnTo>
                  <a:lnTo>
                    <a:pt x="1886" y="33"/>
                  </a:lnTo>
                  <a:lnTo>
                    <a:pt x="1890" y="33"/>
                  </a:lnTo>
                  <a:lnTo>
                    <a:pt x="1894" y="33"/>
                  </a:lnTo>
                  <a:lnTo>
                    <a:pt x="1897" y="33"/>
                  </a:lnTo>
                  <a:lnTo>
                    <a:pt x="1901" y="33"/>
                  </a:lnTo>
                  <a:lnTo>
                    <a:pt x="1904" y="36"/>
                  </a:lnTo>
                  <a:lnTo>
                    <a:pt x="1908" y="33"/>
                  </a:lnTo>
                  <a:lnTo>
                    <a:pt x="1912" y="33"/>
                  </a:lnTo>
                  <a:lnTo>
                    <a:pt x="1915" y="33"/>
                  </a:lnTo>
                  <a:lnTo>
                    <a:pt x="1919" y="29"/>
                  </a:lnTo>
                  <a:lnTo>
                    <a:pt x="1922" y="29"/>
                  </a:lnTo>
                  <a:lnTo>
                    <a:pt x="1926" y="29"/>
                  </a:lnTo>
                  <a:lnTo>
                    <a:pt x="1930" y="29"/>
                  </a:lnTo>
                  <a:lnTo>
                    <a:pt x="1933" y="29"/>
                  </a:lnTo>
                  <a:lnTo>
                    <a:pt x="1937" y="29"/>
                  </a:lnTo>
                  <a:lnTo>
                    <a:pt x="1940" y="33"/>
                  </a:lnTo>
                  <a:lnTo>
                    <a:pt x="1944" y="33"/>
                  </a:lnTo>
                  <a:lnTo>
                    <a:pt x="1948" y="33"/>
                  </a:lnTo>
                  <a:lnTo>
                    <a:pt x="1951" y="33"/>
                  </a:lnTo>
                  <a:lnTo>
                    <a:pt x="1955" y="33"/>
                  </a:lnTo>
                  <a:lnTo>
                    <a:pt x="1958" y="33"/>
                  </a:lnTo>
                  <a:lnTo>
                    <a:pt x="1962" y="33"/>
                  </a:lnTo>
                  <a:lnTo>
                    <a:pt x="1966" y="33"/>
                  </a:lnTo>
                  <a:lnTo>
                    <a:pt x="1969" y="33"/>
                  </a:lnTo>
                  <a:lnTo>
                    <a:pt x="1973" y="33"/>
                  </a:lnTo>
                  <a:lnTo>
                    <a:pt x="1976" y="33"/>
                  </a:lnTo>
                  <a:lnTo>
                    <a:pt x="1980" y="33"/>
                  </a:lnTo>
                  <a:lnTo>
                    <a:pt x="1984" y="33"/>
                  </a:lnTo>
                  <a:lnTo>
                    <a:pt x="1987" y="33"/>
                  </a:lnTo>
                  <a:lnTo>
                    <a:pt x="1991" y="33"/>
                  </a:lnTo>
                  <a:lnTo>
                    <a:pt x="1991" y="36"/>
                  </a:lnTo>
                  <a:lnTo>
                    <a:pt x="1994" y="36"/>
                  </a:lnTo>
                  <a:lnTo>
                    <a:pt x="1998" y="33"/>
                  </a:lnTo>
                  <a:lnTo>
                    <a:pt x="2002" y="33"/>
                  </a:lnTo>
                  <a:lnTo>
                    <a:pt x="2005" y="25"/>
                  </a:lnTo>
                  <a:lnTo>
                    <a:pt x="2009" y="22"/>
                  </a:lnTo>
                  <a:lnTo>
                    <a:pt x="2012" y="18"/>
                  </a:lnTo>
                  <a:lnTo>
                    <a:pt x="2016" y="14"/>
                  </a:lnTo>
                  <a:lnTo>
                    <a:pt x="2020" y="14"/>
                  </a:lnTo>
                  <a:lnTo>
                    <a:pt x="2023" y="14"/>
                  </a:lnTo>
                  <a:lnTo>
                    <a:pt x="2027" y="14"/>
                  </a:lnTo>
                  <a:lnTo>
                    <a:pt x="2030" y="14"/>
                  </a:lnTo>
                  <a:lnTo>
                    <a:pt x="2034" y="14"/>
                  </a:lnTo>
                  <a:lnTo>
                    <a:pt x="2038" y="14"/>
                  </a:lnTo>
                  <a:lnTo>
                    <a:pt x="2041" y="14"/>
                  </a:lnTo>
                  <a:lnTo>
                    <a:pt x="2045" y="14"/>
                  </a:lnTo>
                  <a:lnTo>
                    <a:pt x="2045" y="11"/>
                  </a:lnTo>
                  <a:lnTo>
                    <a:pt x="2048" y="11"/>
                  </a:lnTo>
                  <a:lnTo>
                    <a:pt x="2052" y="14"/>
                  </a:lnTo>
                  <a:lnTo>
                    <a:pt x="2056" y="14"/>
                  </a:lnTo>
                  <a:lnTo>
                    <a:pt x="2059" y="14"/>
                  </a:lnTo>
                  <a:lnTo>
                    <a:pt x="2063" y="14"/>
                  </a:lnTo>
                  <a:lnTo>
                    <a:pt x="2063" y="18"/>
                  </a:lnTo>
                  <a:lnTo>
                    <a:pt x="2066" y="18"/>
                  </a:lnTo>
                  <a:lnTo>
                    <a:pt x="2070" y="18"/>
                  </a:lnTo>
                  <a:lnTo>
                    <a:pt x="2074" y="18"/>
                  </a:lnTo>
                  <a:lnTo>
                    <a:pt x="2077" y="22"/>
                  </a:lnTo>
                  <a:lnTo>
                    <a:pt x="2081" y="22"/>
                  </a:lnTo>
                  <a:lnTo>
                    <a:pt x="2084" y="22"/>
                  </a:lnTo>
                  <a:lnTo>
                    <a:pt x="2088" y="25"/>
                  </a:lnTo>
                  <a:lnTo>
                    <a:pt x="2092" y="25"/>
                  </a:lnTo>
                  <a:lnTo>
                    <a:pt x="2095" y="25"/>
                  </a:lnTo>
                  <a:lnTo>
                    <a:pt x="2099" y="25"/>
                  </a:lnTo>
                  <a:lnTo>
                    <a:pt x="2099" y="29"/>
                  </a:lnTo>
                  <a:lnTo>
                    <a:pt x="2102" y="29"/>
                  </a:lnTo>
                  <a:lnTo>
                    <a:pt x="2106" y="29"/>
                  </a:lnTo>
                  <a:lnTo>
                    <a:pt x="2110" y="29"/>
                  </a:lnTo>
                  <a:lnTo>
                    <a:pt x="2113" y="33"/>
                  </a:lnTo>
                  <a:lnTo>
                    <a:pt x="2117" y="33"/>
                  </a:lnTo>
                  <a:lnTo>
                    <a:pt x="2120" y="33"/>
                  </a:lnTo>
                  <a:lnTo>
                    <a:pt x="2124" y="33"/>
                  </a:lnTo>
                  <a:lnTo>
                    <a:pt x="2128" y="33"/>
                  </a:lnTo>
                  <a:lnTo>
                    <a:pt x="2131" y="36"/>
                  </a:lnTo>
                  <a:lnTo>
                    <a:pt x="2135" y="36"/>
                  </a:lnTo>
                  <a:lnTo>
                    <a:pt x="2138" y="36"/>
                  </a:lnTo>
                  <a:lnTo>
                    <a:pt x="2142" y="40"/>
                  </a:lnTo>
                  <a:lnTo>
                    <a:pt x="2146" y="40"/>
                  </a:lnTo>
                  <a:lnTo>
                    <a:pt x="2149" y="40"/>
                  </a:lnTo>
                  <a:lnTo>
                    <a:pt x="2153" y="40"/>
                  </a:lnTo>
                  <a:lnTo>
                    <a:pt x="2153" y="44"/>
                  </a:lnTo>
                  <a:lnTo>
                    <a:pt x="2156" y="44"/>
                  </a:lnTo>
                  <a:lnTo>
                    <a:pt x="2160" y="44"/>
                  </a:lnTo>
                  <a:lnTo>
                    <a:pt x="2164" y="44"/>
                  </a:lnTo>
                  <a:lnTo>
                    <a:pt x="2167" y="47"/>
                  </a:lnTo>
                  <a:lnTo>
                    <a:pt x="2171" y="47"/>
                  </a:lnTo>
                  <a:lnTo>
                    <a:pt x="2174" y="51"/>
                  </a:lnTo>
                  <a:lnTo>
                    <a:pt x="2178" y="51"/>
                  </a:lnTo>
                  <a:lnTo>
                    <a:pt x="2182" y="51"/>
                  </a:lnTo>
                  <a:lnTo>
                    <a:pt x="2185" y="51"/>
                  </a:lnTo>
                  <a:lnTo>
                    <a:pt x="2189" y="55"/>
                  </a:lnTo>
                  <a:lnTo>
                    <a:pt x="2192" y="55"/>
                  </a:lnTo>
                  <a:lnTo>
                    <a:pt x="2196" y="55"/>
                  </a:lnTo>
                  <a:lnTo>
                    <a:pt x="2200" y="58"/>
                  </a:lnTo>
                  <a:lnTo>
                    <a:pt x="2203" y="58"/>
                  </a:lnTo>
                  <a:lnTo>
                    <a:pt x="2207" y="58"/>
                  </a:lnTo>
                  <a:lnTo>
                    <a:pt x="2210" y="62"/>
                  </a:lnTo>
                  <a:lnTo>
                    <a:pt x="2214" y="62"/>
                  </a:lnTo>
                  <a:lnTo>
                    <a:pt x="2218" y="62"/>
                  </a:lnTo>
                  <a:lnTo>
                    <a:pt x="2221" y="62"/>
                  </a:lnTo>
                  <a:lnTo>
                    <a:pt x="2225" y="62"/>
                  </a:lnTo>
                  <a:lnTo>
                    <a:pt x="2228" y="62"/>
                  </a:lnTo>
                  <a:lnTo>
                    <a:pt x="2232" y="62"/>
                  </a:lnTo>
                  <a:lnTo>
                    <a:pt x="2236" y="62"/>
                  </a:lnTo>
                  <a:lnTo>
                    <a:pt x="2239" y="62"/>
                  </a:lnTo>
                  <a:lnTo>
                    <a:pt x="2243" y="66"/>
                  </a:lnTo>
                  <a:lnTo>
                    <a:pt x="2246" y="66"/>
                  </a:lnTo>
                  <a:lnTo>
                    <a:pt x="2250" y="66"/>
                  </a:lnTo>
                  <a:lnTo>
                    <a:pt x="2254" y="69"/>
                  </a:lnTo>
                  <a:lnTo>
                    <a:pt x="2257" y="66"/>
                  </a:lnTo>
                  <a:lnTo>
                    <a:pt x="2261" y="66"/>
                  </a:lnTo>
                  <a:lnTo>
                    <a:pt x="2264" y="66"/>
                  </a:lnTo>
                  <a:lnTo>
                    <a:pt x="2268" y="66"/>
                  </a:lnTo>
                  <a:lnTo>
                    <a:pt x="2272" y="66"/>
                  </a:lnTo>
                  <a:lnTo>
                    <a:pt x="2275" y="66"/>
                  </a:lnTo>
                  <a:lnTo>
                    <a:pt x="2279" y="66"/>
                  </a:lnTo>
                  <a:lnTo>
                    <a:pt x="2282" y="66"/>
                  </a:lnTo>
                  <a:lnTo>
                    <a:pt x="2286" y="66"/>
                  </a:lnTo>
                  <a:lnTo>
                    <a:pt x="2290" y="69"/>
                  </a:lnTo>
                  <a:lnTo>
                    <a:pt x="2293" y="69"/>
                  </a:lnTo>
                  <a:lnTo>
                    <a:pt x="2297" y="69"/>
                  </a:lnTo>
                  <a:lnTo>
                    <a:pt x="2297" y="66"/>
                  </a:lnTo>
                  <a:lnTo>
                    <a:pt x="2300" y="66"/>
                  </a:lnTo>
                  <a:lnTo>
                    <a:pt x="2304" y="62"/>
                  </a:lnTo>
                  <a:lnTo>
                    <a:pt x="2308" y="62"/>
                  </a:lnTo>
                  <a:lnTo>
                    <a:pt x="2311" y="58"/>
                  </a:lnTo>
                  <a:lnTo>
                    <a:pt x="2315" y="58"/>
                  </a:lnTo>
                  <a:lnTo>
                    <a:pt x="2318" y="58"/>
                  </a:lnTo>
                  <a:lnTo>
                    <a:pt x="2322" y="58"/>
                  </a:lnTo>
                  <a:lnTo>
                    <a:pt x="2326" y="62"/>
                  </a:lnTo>
                  <a:lnTo>
                    <a:pt x="2329" y="62"/>
                  </a:lnTo>
                  <a:lnTo>
                    <a:pt x="2333" y="58"/>
                  </a:lnTo>
                  <a:lnTo>
                    <a:pt x="2336" y="62"/>
                  </a:lnTo>
                  <a:lnTo>
                    <a:pt x="2340" y="62"/>
                  </a:lnTo>
                  <a:lnTo>
                    <a:pt x="2344" y="62"/>
                  </a:lnTo>
                  <a:lnTo>
                    <a:pt x="2347" y="62"/>
                  </a:lnTo>
                  <a:lnTo>
                    <a:pt x="2351" y="62"/>
                  </a:lnTo>
                  <a:lnTo>
                    <a:pt x="2351" y="66"/>
                  </a:lnTo>
                  <a:lnTo>
                    <a:pt x="2354" y="66"/>
                  </a:lnTo>
                  <a:lnTo>
                    <a:pt x="2358" y="66"/>
                  </a:lnTo>
                  <a:lnTo>
                    <a:pt x="2362" y="66"/>
                  </a:lnTo>
                  <a:lnTo>
                    <a:pt x="2365" y="66"/>
                  </a:lnTo>
                  <a:lnTo>
                    <a:pt x="2369" y="69"/>
                  </a:lnTo>
                  <a:lnTo>
                    <a:pt x="2369" y="66"/>
                  </a:lnTo>
                  <a:lnTo>
                    <a:pt x="2372" y="66"/>
                  </a:lnTo>
                  <a:lnTo>
                    <a:pt x="2376" y="66"/>
                  </a:lnTo>
                  <a:lnTo>
                    <a:pt x="2380" y="66"/>
                  </a:lnTo>
                  <a:lnTo>
                    <a:pt x="2383" y="69"/>
                  </a:lnTo>
                  <a:lnTo>
                    <a:pt x="2387" y="69"/>
                  </a:lnTo>
                  <a:lnTo>
                    <a:pt x="2390" y="69"/>
                  </a:lnTo>
                  <a:lnTo>
                    <a:pt x="2394" y="73"/>
                  </a:lnTo>
                  <a:lnTo>
                    <a:pt x="2398" y="73"/>
                  </a:lnTo>
                  <a:lnTo>
                    <a:pt x="2401" y="73"/>
                  </a:lnTo>
                  <a:lnTo>
                    <a:pt x="2405" y="73"/>
                  </a:lnTo>
                  <a:lnTo>
                    <a:pt x="2408" y="77"/>
                  </a:lnTo>
                  <a:lnTo>
                    <a:pt x="2412" y="69"/>
                  </a:lnTo>
                  <a:lnTo>
                    <a:pt x="2416" y="58"/>
                  </a:lnTo>
                  <a:lnTo>
                    <a:pt x="2419" y="47"/>
                  </a:lnTo>
                  <a:lnTo>
                    <a:pt x="2419" y="40"/>
                  </a:lnTo>
                  <a:lnTo>
                    <a:pt x="2423" y="40"/>
                  </a:lnTo>
                  <a:lnTo>
                    <a:pt x="2426" y="40"/>
                  </a:lnTo>
                  <a:lnTo>
                    <a:pt x="2430" y="33"/>
                  </a:lnTo>
                  <a:lnTo>
                    <a:pt x="2434" y="29"/>
                  </a:lnTo>
                  <a:lnTo>
                    <a:pt x="2437" y="29"/>
                  </a:lnTo>
                  <a:lnTo>
                    <a:pt x="2441" y="25"/>
                  </a:lnTo>
                  <a:lnTo>
                    <a:pt x="2444" y="29"/>
                  </a:lnTo>
                  <a:lnTo>
                    <a:pt x="2448" y="29"/>
                  </a:lnTo>
                  <a:lnTo>
                    <a:pt x="2452" y="29"/>
                  </a:lnTo>
                  <a:lnTo>
                    <a:pt x="2455" y="29"/>
                  </a:lnTo>
                  <a:lnTo>
                    <a:pt x="2459" y="29"/>
                  </a:lnTo>
                  <a:lnTo>
                    <a:pt x="2462" y="29"/>
                  </a:lnTo>
                  <a:lnTo>
                    <a:pt x="2466" y="33"/>
                  </a:lnTo>
                  <a:lnTo>
                    <a:pt x="2470" y="33"/>
                  </a:lnTo>
                  <a:lnTo>
                    <a:pt x="2473" y="33"/>
                  </a:lnTo>
                  <a:lnTo>
                    <a:pt x="2477" y="33"/>
                  </a:lnTo>
                  <a:lnTo>
                    <a:pt x="2477" y="36"/>
                  </a:lnTo>
                  <a:lnTo>
                    <a:pt x="2480" y="36"/>
                  </a:lnTo>
                  <a:lnTo>
                    <a:pt x="2484" y="36"/>
                  </a:lnTo>
                  <a:lnTo>
                    <a:pt x="2488" y="36"/>
                  </a:lnTo>
                  <a:lnTo>
                    <a:pt x="2491" y="36"/>
                  </a:lnTo>
                  <a:lnTo>
                    <a:pt x="2495" y="36"/>
                  </a:lnTo>
                  <a:lnTo>
                    <a:pt x="2499" y="36"/>
                  </a:lnTo>
                  <a:lnTo>
                    <a:pt x="2502" y="36"/>
                  </a:lnTo>
                  <a:lnTo>
                    <a:pt x="2506" y="36"/>
                  </a:lnTo>
                  <a:lnTo>
                    <a:pt x="2509" y="33"/>
                  </a:lnTo>
                  <a:lnTo>
                    <a:pt x="2513" y="29"/>
                  </a:lnTo>
                  <a:lnTo>
                    <a:pt x="2517" y="29"/>
                  </a:lnTo>
                  <a:lnTo>
                    <a:pt x="2520" y="33"/>
                  </a:lnTo>
                  <a:lnTo>
                    <a:pt x="2524" y="33"/>
                  </a:lnTo>
                  <a:lnTo>
                    <a:pt x="2527" y="33"/>
                  </a:lnTo>
                  <a:lnTo>
                    <a:pt x="2531" y="33"/>
                  </a:lnTo>
                  <a:lnTo>
                    <a:pt x="2535" y="36"/>
                  </a:lnTo>
                  <a:lnTo>
                    <a:pt x="2538" y="36"/>
                  </a:lnTo>
                  <a:lnTo>
                    <a:pt x="2542" y="36"/>
                  </a:lnTo>
                  <a:lnTo>
                    <a:pt x="2545" y="36"/>
                  </a:lnTo>
                  <a:lnTo>
                    <a:pt x="2549" y="36"/>
                  </a:lnTo>
                  <a:lnTo>
                    <a:pt x="2553" y="40"/>
                  </a:lnTo>
                  <a:lnTo>
                    <a:pt x="2556" y="40"/>
                  </a:lnTo>
                  <a:lnTo>
                    <a:pt x="2560" y="40"/>
                  </a:lnTo>
                  <a:lnTo>
                    <a:pt x="2563" y="40"/>
                  </a:lnTo>
                  <a:lnTo>
                    <a:pt x="2567" y="40"/>
                  </a:lnTo>
                  <a:lnTo>
                    <a:pt x="2571" y="40"/>
                  </a:lnTo>
                  <a:lnTo>
                    <a:pt x="2574" y="40"/>
                  </a:lnTo>
                  <a:lnTo>
                    <a:pt x="2578" y="40"/>
                  </a:lnTo>
                  <a:lnTo>
                    <a:pt x="2581" y="40"/>
                  </a:lnTo>
                  <a:lnTo>
                    <a:pt x="2585" y="40"/>
                  </a:lnTo>
                  <a:lnTo>
                    <a:pt x="2589" y="40"/>
                  </a:lnTo>
                  <a:lnTo>
                    <a:pt x="2592" y="40"/>
                  </a:lnTo>
                  <a:lnTo>
                    <a:pt x="2596" y="40"/>
                  </a:lnTo>
                  <a:lnTo>
                    <a:pt x="2599" y="40"/>
                  </a:lnTo>
                  <a:lnTo>
                    <a:pt x="2603" y="40"/>
                  </a:lnTo>
                  <a:lnTo>
                    <a:pt x="2607" y="44"/>
                  </a:lnTo>
                  <a:lnTo>
                    <a:pt x="2610" y="44"/>
                  </a:lnTo>
                  <a:lnTo>
                    <a:pt x="2614" y="44"/>
                  </a:lnTo>
                  <a:lnTo>
                    <a:pt x="2617" y="44"/>
                  </a:lnTo>
                  <a:lnTo>
                    <a:pt x="2621" y="44"/>
                  </a:lnTo>
                  <a:lnTo>
                    <a:pt x="2625" y="44"/>
                  </a:lnTo>
                  <a:lnTo>
                    <a:pt x="2628" y="44"/>
                  </a:lnTo>
                  <a:lnTo>
                    <a:pt x="2632" y="40"/>
                  </a:lnTo>
                  <a:lnTo>
                    <a:pt x="2635" y="40"/>
                  </a:lnTo>
                  <a:lnTo>
                    <a:pt x="2635" y="36"/>
                  </a:lnTo>
                  <a:lnTo>
                    <a:pt x="2639" y="36"/>
                  </a:lnTo>
                  <a:lnTo>
                    <a:pt x="2643" y="40"/>
                  </a:lnTo>
                  <a:lnTo>
                    <a:pt x="2646" y="40"/>
                  </a:lnTo>
                  <a:lnTo>
                    <a:pt x="2650" y="36"/>
                  </a:lnTo>
                  <a:lnTo>
                    <a:pt x="2653" y="36"/>
                  </a:lnTo>
                  <a:lnTo>
                    <a:pt x="2653" y="40"/>
                  </a:lnTo>
                  <a:lnTo>
                    <a:pt x="2657" y="40"/>
                  </a:lnTo>
                  <a:lnTo>
                    <a:pt x="2661" y="40"/>
                  </a:lnTo>
                  <a:lnTo>
                    <a:pt x="2664" y="40"/>
                  </a:lnTo>
                  <a:lnTo>
                    <a:pt x="2668" y="40"/>
                  </a:lnTo>
                  <a:lnTo>
                    <a:pt x="2671" y="40"/>
                  </a:lnTo>
                  <a:lnTo>
                    <a:pt x="2675" y="40"/>
                  </a:lnTo>
                  <a:lnTo>
                    <a:pt x="2679" y="44"/>
                  </a:lnTo>
                  <a:lnTo>
                    <a:pt x="2682" y="44"/>
                  </a:lnTo>
                  <a:lnTo>
                    <a:pt x="2686" y="40"/>
                  </a:lnTo>
                  <a:lnTo>
                    <a:pt x="2689" y="40"/>
                  </a:lnTo>
                  <a:lnTo>
                    <a:pt x="2689" y="36"/>
                  </a:lnTo>
                  <a:lnTo>
                    <a:pt x="2693" y="36"/>
                  </a:lnTo>
                  <a:lnTo>
                    <a:pt x="2697" y="40"/>
                  </a:lnTo>
                  <a:lnTo>
                    <a:pt x="2700" y="40"/>
                  </a:lnTo>
                  <a:lnTo>
                    <a:pt x="2704" y="40"/>
                  </a:lnTo>
                  <a:lnTo>
                    <a:pt x="2707" y="40"/>
                  </a:lnTo>
                  <a:lnTo>
                    <a:pt x="2711" y="40"/>
                  </a:lnTo>
                  <a:lnTo>
                    <a:pt x="2715" y="40"/>
                  </a:lnTo>
                  <a:lnTo>
                    <a:pt x="2718" y="40"/>
                  </a:lnTo>
                  <a:lnTo>
                    <a:pt x="2722" y="44"/>
                  </a:lnTo>
                  <a:lnTo>
                    <a:pt x="2725" y="44"/>
                  </a:lnTo>
                  <a:lnTo>
                    <a:pt x="2729" y="44"/>
                  </a:lnTo>
                  <a:lnTo>
                    <a:pt x="2733" y="47"/>
                  </a:lnTo>
                  <a:lnTo>
                    <a:pt x="2736" y="47"/>
                  </a:lnTo>
                  <a:lnTo>
                    <a:pt x="2740" y="47"/>
                  </a:lnTo>
                  <a:lnTo>
                    <a:pt x="2743" y="51"/>
                  </a:lnTo>
                  <a:lnTo>
                    <a:pt x="2747" y="51"/>
                  </a:lnTo>
                  <a:lnTo>
                    <a:pt x="2751" y="51"/>
                  </a:lnTo>
                  <a:lnTo>
                    <a:pt x="2754" y="55"/>
                  </a:lnTo>
                  <a:lnTo>
                    <a:pt x="2758" y="55"/>
                  </a:lnTo>
                  <a:lnTo>
                    <a:pt x="2761" y="55"/>
                  </a:lnTo>
                  <a:lnTo>
                    <a:pt x="2765" y="58"/>
                  </a:lnTo>
                  <a:lnTo>
                    <a:pt x="2769" y="58"/>
                  </a:lnTo>
                  <a:lnTo>
                    <a:pt x="2772" y="58"/>
                  </a:lnTo>
                  <a:lnTo>
                    <a:pt x="2776" y="58"/>
                  </a:lnTo>
                  <a:lnTo>
                    <a:pt x="2779" y="62"/>
                  </a:lnTo>
                  <a:lnTo>
                    <a:pt x="2783" y="62"/>
                  </a:lnTo>
                  <a:lnTo>
                    <a:pt x="2787" y="62"/>
                  </a:lnTo>
                  <a:lnTo>
                    <a:pt x="2790" y="66"/>
                  </a:lnTo>
                  <a:lnTo>
                    <a:pt x="2794" y="66"/>
                  </a:lnTo>
                  <a:lnTo>
                    <a:pt x="2797" y="66"/>
                  </a:lnTo>
                  <a:lnTo>
                    <a:pt x="2801" y="69"/>
                  </a:lnTo>
                  <a:lnTo>
                    <a:pt x="2805" y="69"/>
                  </a:lnTo>
                  <a:lnTo>
                    <a:pt x="2808" y="69"/>
                  </a:lnTo>
                  <a:lnTo>
                    <a:pt x="2812" y="69"/>
                  </a:lnTo>
                  <a:lnTo>
                    <a:pt x="2815" y="69"/>
                  </a:lnTo>
                  <a:lnTo>
                    <a:pt x="2815" y="73"/>
                  </a:lnTo>
                  <a:lnTo>
                    <a:pt x="2819" y="73"/>
                  </a:lnTo>
                  <a:lnTo>
                    <a:pt x="2823" y="73"/>
                  </a:lnTo>
                  <a:lnTo>
                    <a:pt x="2826" y="73"/>
                  </a:lnTo>
                  <a:lnTo>
                    <a:pt x="2830" y="73"/>
                  </a:lnTo>
                  <a:lnTo>
                    <a:pt x="2833" y="77"/>
                  </a:lnTo>
                  <a:lnTo>
                    <a:pt x="2837" y="73"/>
                  </a:lnTo>
                  <a:lnTo>
                    <a:pt x="2841" y="73"/>
                  </a:lnTo>
                  <a:lnTo>
                    <a:pt x="2844" y="69"/>
                  </a:lnTo>
                  <a:lnTo>
                    <a:pt x="2848" y="58"/>
                  </a:lnTo>
                  <a:lnTo>
                    <a:pt x="2851" y="51"/>
                  </a:lnTo>
                  <a:lnTo>
                    <a:pt x="2851" y="47"/>
                  </a:lnTo>
                  <a:lnTo>
                    <a:pt x="2855" y="47"/>
                  </a:lnTo>
                  <a:lnTo>
                    <a:pt x="2859" y="47"/>
                  </a:lnTo>
                  <a:lnTo>
                    <a:pt x="2862" y="44"/>
                  </a:lnTo>
                  <a:lnTo>
                    <a:pt x="2866" y="44"/>
                  </a:lnTo>
                  <a:lnTo>
                    <a:pt x="2869" y="40"/>
                  </a:lnTo>
                  <a:lnTo>
                    <a:pt x="2869" y="29"/>
                  </a:lnTo>
                  <a:lnTo>
                    <a:pt x="2873" y="29"/>
                  </a:lnTo>
                  <a:lnTo>
                    <a:pt x="2877" y="22"/>
                  </a:lnTo>
                  <a:lnTo>
                    <a:pt x="2880" y="22"/>
                  </a:lnTo>
                  <a:lnTo>
                    <a:pt x="2884" y="18"/>
                  </a:lnTo>
                  <a:lnTo>
                    <a:pt x="2887" y="18"/>
                  </a:lnTo>
                  <a:lnTo>
                    <a:pt x="2891" y="18"/>
                  </a:lnTo>
                  <a:lnTo>
                    <a:pt x="2895" y="18"/>
                  </a:lnTo>
                  <a:lnTo>
                    <a:pt x="2898" y="22"/>
                  </a:lnTo>
                  <a:lnTo>
                    <a:pt x="2902" y="22"/>
                  </a:lnTo>
                  <a:lnTo>
                    <a:pt x="2905" y="22"/>
                  </a:lnTo>
                  <a:lnTo>
                    <a:pt x="2909" y="25"/>
                  </a:lnTo>
                  <a:lnTo>
                    <a:pt x="2913" y="22"/>
                  </a:lnTo>
                  <a:lnTo>
                    <a:pt x="2916" y="18"/>
                  </a:lnTo>
                  <a:lnTo>
                    <a:pt x="2920" y="14"/>
                  </a:lnTo>
                  <a:lnTo>
                    <a:pt x="2920" y="11"/>
                  </a:lnTo>
                  <a:lnTo>
                    <a:pt x="2923" y="7"/>
                  </a:lnTo>
                  <a:lnTo>
                    <a:pt x="2927" y="0"/>
                  </a:lnTo>
                  <a:lnTo>
                    <a:pt x="2931" y="0"/>
                  </a:lnTo>
                  <a:lnTo>
                    <a:pt x="2934" y="3"/>
                  </a:lnTo>
                  <a:lnTo>
                    <a:pt x="2938" y="3"/>
                  </a:lnTo>
                  <a:lnTo>
                    <a:pt x="2941" y="3"/>
                  </a:lnTo>
                  <a:lnTo>
                    <a:pt x="2945" y="3"/>
                  </a:lnTo>
                  <a:lnTo>
                    <a:pt x="2949" y="3"/>
                  </a:lnTo>
                  <a:lnTo>
                    <a:pt x="2952" y="3"/>
                  </a:lnTo>
                  <a:lnTo>
                    <a:pt x="2956" y="3"/>
                  </a:lnTo>
                  <a:lnTo>
                    <a:pt x="2959" y="3"/>
                  </a:lnTo>
                  <a:lnTo>
                    <a:pt x="2963" y="3"/>
                  </a:lnTo>
                  <a:lnTo>
                    <a:pt x="2967" y="7"/>
                  </a:lnTo>
                  <a:lnTo>
                    <a:pt x="2970" y="3"/>
                  </a:lnTo>
                  <a:lnTo>
                    <a:pt x="2974" y="3"/>
                  </a:lnTo>
                  <a:lnTo>
                    <a:pt x="2974" y="7"/>
                  </a:lnTo>
                  <a:lnTo>
                    <a:pt x="2977" y="7"/>
                  </a:lnTo>
                  <a:lnTo>
                    <a:pt x="2981" y="3"/>
                  </a:lnTo>
                  <a:lnTo>
                    <a:pt x="2985" y="0"/>
                  </a:lnTo>
                </a:path>
              </a:pathLst>
            </a:custGeom>
            <a:noFill/>
            <a:ln w="11113" cap="flat">
              <a:solidFill>
                <a:srgbClr val="EF0000"/>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7" name="Freeform 276">
              <a:extLst>
                <a:ext uri="{FF2B5EF4-FFF2-40B4-BE49-F238E27FC236}">
                  <a16:creationId xmlns="" xmlns:a16="http://schemas.microsoft.com/office/drawing/2014/main" id="{A994068C-EE54-4E41-B2C4-3165C08B36EB}"/>
                </a:ext>
              </a:extLst>
            </p:cNvPr>
            <p:cNvSpPr>
              <a:spLocks/>
            </p:cNvSpPr>
            <p:nvPr/>
          </p:nvSpPr>
          <p:spPr bwMode="auto">
            <a:xfrm>
              <a:off x="1555" y="1768"/>
              <a:ext cx="2985" cy="169"/>
            </a:xfrm>
            <a:custGeom>
              <a:avLst/>
              <a:gdLst>
                <a:gd name="T0" fmla="*/ 43 w 2985"/>
                <a:gd name="T1" fmla="*/ 103 h 169"/>
                <a:gd name="T2" fmla="*/ 93 w 2985"/>
                <a:gd name="T3" fmla="*/ 110 h 169"/>
                <a:gd name="T4" fmla="*/ 140 w 2985"/>
                <a:gd name="T5" fmla="*/ 110 h 169"/>
                <a:gd name="T6" fmla="*/ 187 w 2985"/>
                <a:gd name="T7" fmla="*/ 55 h 169"/>
                <a:gd name="T8" fmla="*/ 234 w 2985"/>
                <a:gd name="T9" fmla="*/ 59 h 169"/>
                <a:gd name="T10" fmla="*/ 280 w 2985"/>
                <a:gd name="T11" fmla="*/ 4 h 169"/>
                <a:gd name="T12" fmla="*/ 327 w 2985"/>
                <a:gd name="T13" fmla="*/ 11 h 169"/>
                <a:gd name="T14" fmla="*/ 374 w 2985"/>
                <a:gd name="T15" fmla="*/ 15 h 169"/>
                <a:gd name="T16" fmla="*/ 424 w 2985"/>
                <a:gd name="T17" fmla="*/ 19 h 169"/>
                <a:gd name="T18" fmla="*/ 471 w 2985"/>
                <a:gd name="T19" fmla="*/ 19 h 169"/>
                <a:gd name="T20" fmla="*/ 514 w 2985"/>
                <a:gd name="T21" fmla="*/ 22 h 169"/>
                <a:gd name="T22" fmla="*/ 561 w 2985"/>
                <a:gd name="T23" fmla="*/ 41 h 169"/>
                <a:gd name="T24" fmla="*/ 608 w 2985"/>
                <a:gd name="T25" fmla="*/ 37 h 169"/>
                <a:gd name="T26" fmla="*/ 655 w 2985"/>
                <a:gd name="T27" fmla="*/ 26 h 169"/>
                <a:gd name="T28" fmla="*/ 702 w 2985"/>
                <a:gd name="T29" fmla="*/ 30 h 169"/>
                <a:gd name="T30" fmla="*/ 752 w 2985"/>
                <a:gd name="T31" fmla="*/ 44 h 169"/>
                <a:gd name="T32" fmla="*/ 803 w 2985"/>
                <a:gd name="T33" fmla="*/ 55 h 169"/>
                <a:gd name="T34" fmla="*/ 853 w 2985"/>
                <a:gd name="T35" fmla="*/ 59 h 169"/>
                <a:gd name="T36" fmla="*/ 900 w 2985"/>
                <a:gd name="T37" fmla="*/ 52 h 169"/>
                <a:gd name="T38" fmla="*/ 947 w 2985"/>
                <a:gd name="T39" fmla="*/ 26 h 169"/>
                <a:gd name="T40" fmla="*/ 997 w 2985"/>
                <a:gd name="T41" fmla="*/ 41 h 169"/>
                <a:gd name="T42" fmla="*/ 1040 w 2985"/>
                <a:gd name="T43" fmla="*/ 37 h 169"/>
                <a:gd name="T44" fmla="*/ 1083 w 2985"/>
                <a:gd name="T45" fmla="*/ 11 h 169"/>
                <a:gd name="T46" fmla="*/ 1130 w 2985"/>
                <a:gd name="T47" fmla="*/ 19 h 169"/>
                <a:gd name="T48" fmla="*/ 1181 w 2985"/>
                <a:gd name="T49" fmla="*/ 22 h 169"/>
                <a:gd name="T50" fmla="*/ 1231 w 2985"/>
                <a:gd name="T51" fmla="*/ 26 h 169"/>
                <a:gd name="T52" fmla="*/ 1281 w 2985"/>
                <a:gd name="T53" fmla="*/ 37 h 169"/>
                <a:gd name="T54" fmla="*/ 1325 w 2985"/>
                <a:gd name="T55" fmla="*/ 33 h 169"/>
                <a:gd name="T56" fmla="*/ 1368 w 2985"/>
                <a:gd name="T57" fmla="*/ 44 h 169"/>
                <a:gd name="T58" fmla="*/ 1415 w 2985"/>
                <a:gd name="T59" fmla="*/ 52 h 169"/>
                <a:gd name="T60" fmla="*/ 1465 w 2985"/>
                <a:gd name="T61" fmla="*/ 63 h 169"/>
                <a:gd name="T62" fmla="*/ 1512 w 2985"/>
                <a:gd name="T63" fmla="*/ 66 h 169"/>
                <a:gd name="T64" fmla="*/ 1562 w 2985"/>
                <a:gd name="T65" fmla="*/ 74 h 169"/>
                <a:gd name="T66" fmla="*/ 1613 w 2985"/>
                <a:gd name="T67" fmla="*/ 70 h 169"/>
                <a:gd name="T68" fmla="*/ 1663 w 2985"/>
                <a:gd name="T69" fmla="*/ 77 h 169"/>
                <a:gd name="T70" fmla="*/ 1714 w 2985"/>
                <a:gd name="T71" fmla="*/ 77 h 169"/>
                <a:gd name="T72" fmla="*/ 1760 w 2985"/>
                <a:gd name="T73" fmla="*/ 48 h 169"/>
                <a:gd name="T74" fmla="*/ 1811 w 2985"/>
                <a:gd name="T75" fmla="*/ 44 h 169"/>
                <a:gd name="T76" fmla="*/ 1858 w 2985"/>
                <a:gd name="T77" fmla="*/ 59 h 169"/>
                <a:gd name="T78" fmla="*/ 1904 w 2985"/>
                <a:gd name="T79" fmla="*/ 74 h 169"/>
                <a:gd name="T80" fmla="*/ 1955 w 2985"/>
                <a:gd name="T81" fmla="*/ 74 h 169"/>
                <a:gd name="T82" fmla="*/ 2005 w 2985"/>
                <a:gd name="T83" fmla="*/ 70 h 169"/>
                <a:gd name="T84" fmla="*/ 2048 w 2985"/>
                <a:gd name="T85" fmla="*/ 59 h 169"/>
                <a:gd name="T86" fmla="*/ 2095 w 2985"/>
                <a:gd name="T87" fmla="*/ 74 h 169"/>
                <a:gd name="T88" fmla="*/ 2146 w 2985"/>
                <a:gd name="T89" fmla="*/ 88 h 169"/>
                <a:gd name="T90" fmla="*/ 2196 w 2985"/>
                <a:gd name="T91" fmla="*/ 103 h 169"/>
                <a:gd name="T92" fmla="*/ 2243 w 2985"/>
                <a:gd name="T93" fmla="*/ 110 h 169"/>
                <a:gd name="T94" fmla="*/ 2293 w 2985"/>
                <a:gd name="T95" fmla="*/ 114 h 169"/>
                <a:gd name="T96" fmla="*/ 2344 w 2985"/>
                <a:gd name="T97" fmla="*/ 110 h 169"/>
                <a:gd name="T98" fmla="*/ 2394 w 2985"/>
                <a:gd name="T99" fmla="*/ 118 h 169"/>
                <a:gd name="T100" fmla="*/ 2441 w 2985"/>
                <a:gd name="T101" fmla="*/ 81 h 169"/>
                <a:gd name="T102" fmla="*/ 2488 w 2985"/>
                <a:gd name="T103" fmla="*/ 92 h 169"/>
                <a:gd name="T104" fmla="*/ 2535 w 2985"/>
                <a:gd name="T105" fmla="*/ 88 h 169"/>
                <a:gd name="T106" fmla="*/ 2585 w 2985"/>
                <a:gd name="T107" fmla="*/ 96 h 169"/>
                <a:gd name="T108" fmla="*/ 2632 w 2985"/>
                <a:gd name="T109" fmla="*/ 96 h 169"/>
                <a:gd name="T110" fmla="*/ 2682 w 2985"/>
                <a:gd name="T111" fmla="*/ 99 h 169"/>
                <a:gd name="T112" fmla="*/ 2729 w 2985"/>
                <a:gd name="T113" fmla="*/ 103 h 169"/>
                <a:gd name="T114" fmla="*/ 2779 w 2985"/>
                <a:gd name="T115" fmla="*/ 114 h 169"/>
                <a:gd name="T116" fmla="*/ 2826 w 2985"/>
                <a:gd name="T117" fmla="*/ 129 h 169"/>
                <a:gd name="T118" fmla="*/ 2869 w 2985"/>
                <a:gd name="T119" fmla="*/ 92 h 169"/>
                <a:gd name="T120" fmla="*/ 2920 w 2985"/>
                <a:gd name="T121" fmla="*/ 74 h 169"/>
                <a:gd name="T122" fmla="*/ 2967 w 2985"/>
                <a:gd name="T123" fmla="*/ 7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985" h="169">
                  <a:moveTo>
                    <a:pt x="0" y="169"/>
                  </a:moveTo>
                  <a:lnTo>
                    <a:pt x="3" y="165"/>
                  </a:lnTo>
                  <a:lnTo>
                    <a:pt x="7" y="136"/>
                  </a:lnTo>
                  <a:lnTo>
                    <a:pt x="7" y="118"/>
                  </a:lnTo>
                  <a:lnTo>
                    <a:pt x="10" y="107"/>
                  </a:lnTo>
                  <a:lnTo>
                    <a:pt x="14" y="107"/>
                  </a:lnTo>
                  <a:lnTo>
                    <a:pt x="18" y="107"/>
                  </a:lnTo>
                  <a:lnTo>
                    <a:pt x="21" y="107"/>
                  </a:lnTo>
                  <a:lnTo>
                    <a:pt x="25" y="103"/>
                  </a:lnTo>
                  <a:lnTo>
                    <a:pt x="28" y="103"/>
                  </a:lnTo>
                  <a:lnTo>
                    <a:pt x="32" y="103"/>
                  </a:lnTo>
                  <a:lnTo>
                    <a:pt x="36" y="103"/>
                  </a:lnTo>
                  <a:lnTo>
                    <a:pt x="39" y="103"/>
                  </a:lnTo>
                  <a:lnTo>
                    <a:pt x="43" y="103"/>
                  </a:lnTo>
                  <a:lnTo>
                    <a:pt x="46" y="103"/>
                  </a:lnTo>
                  <a:lnTo>
                    <a:pt x="50" y="103"/>
                  </a:lnTo>
                  <a:lnTo>
                    <a:pt x="54" y="103"/>
                  </a:lnTo>
                  <a:lnTo>
                    <a:pt x="57" y="107"/>
                  </a:lnTo>
                  <a:lnTo>
                    <a:pt x="61" y="107"/>
                  </a:lnTo>
                  <a:lnTo>
                    <a:pt x="64" y="107"/>
                  </a:lnTo>
                  <a:lnTo>
                    <a:pt x="68" y="107"/>
                  </a:lnTo>
                  <a:lnTo>
                    <a:pt x="72" y="110"/>
                  </a:lnTo>
                  <a:lnTo>
                    <a:pt x="75" y="110"/>
                  </a:lnTo>
                  <a:lnTo>
                    <a:pt x="79" y="110"/>
                  </a:lnTo>
                  <a:lnTo>
                    <a:pt x="82" y="110"/>
                  </a:lnTo>
                  <a:lnTo>
                    <a:pt x="86" y="110"/>
                  </a:lnTo>
                  <a:lnTo>
                    <a:pt x="90" y="110"/>
                  </a:lnTo>
                  <a:lnTo>
                    <a:pt x="93" y="110"/>
                  </a:lnTo>
                  <a:lnTo>
                    <a:pt x="97" y="114"/>
                  </a:lnTo>
                  <a:lnTo>
                    <a:pt x="100" y="114"/>
                  </a:lnTo>
                  <a:lnTo>
                    <a:pt x="104" y="114"/>
                  </a:lnTo>
                  <a:lnTo>
                    <a:pt x="108" y="114"/>
                  </a:lnTo>
                  <a:lnTo>
                    <a:pt x="111" y="114"/>
                  </a:lnTo>
                  <a:lnTo>
                    <a:pt x="115" y="110"/>
                  </a:lnTo>
                  <a:lnTo>
                    <a:pt x="118" y="110"/>
                  </a:lnTo>
                  <a:lnTo>
                    <a:pt x="122" y="110"/>
                  </a:lnTo>
                  <a:lnTo>
                    <a:pt x="126" y="110"/>
                  </a:lnTo>
                  <a:lnTo>
                    <a:pt x="129" y="110"/>
                  </a:lnTo>
                  <a:lnTo>
                    <a:pt x="133" y="110"/>
                  </a:lnTo>
                  <a:lnTo>
                    <a:pt x="133" y="114"/>
                  </a:lnTo>
                  <a:lnTo>
                    <a:pt x="136" y="114"/>
                  </a:lnTo>
                  <a:lnTo>
                    <a:pt x="140" y="110"/>
                  </a:lnTo>
                  <a:lnTo>
                    <a:pt x="144" y="107"/>
                  </a:lnTo>
                  <a:lnTo>
                    <a:pt x="147" y="103"/>
                  </a:lnTo>
                  <a:lnTo>
                    <a:pt x="151" y="99"/>
                  </a:lnTo>
                  <a:lnTo>
                    <a:pt x="151" y="92"/>
                  </a:lnTo>
                  <a:lnTo>
                    <a:pt x="154" y="88"/>
                  </a:lnTo>
                  <a:lnTo>
                    <a:pt x="158" y="85"/>
                  </a:lnTo>
                  <a:lnTo>
                    <a:pt x="162" y="85"/>
                  </a:lnTo>
                  <a:lnTo>
                    <a:pt x="165" y="85"/>
                  </a:lnTo>
                  <a:lnTo>
                    <a:pt x="169" y="81"/>
                  </a:lnTo>
                  <a:lnTo>
                    <a:pt x="172" y="81"/>
                  </a:lnTo>
                  <a:lnTo>
                    <a:pt x="176" y="81"/>
                  </a:lnTo>
                  <a:lnTo>
                    <a:pt x="180" y="77"/>
                  </a:lnTo>
                  <a:lnTo>
                    <a:pt x="183" y="63"/>
                  </a:lnTo>
                  <a:lnTo>
                    <a:pt x="187" y="55"/>
                  </a:lnTo>
                  <a:lnTo>
                    <a:pt x="187" y="52"/>
                  </a:lnTo>
                  <a:lnTo>
                    <a:pt x="190" y="48"/>
                  </a:lnTo>
                  <a:lnTo>
                    <a:pt x="194" y="48"/>
                  </a:lnTo>
                  <a:lnTo>
                    <a:pt x="198" y="48"/>
                  </a:lnTo>
                  <a:lnTo>
                    <a:pt x="201" y="52"/>
                  </a:lnTo>
                  <a:lnTo>
                    <a:pt x="205" y="52"/>
                  </a:lnTo>
                  <a:lnTo>
                    <a:pt x="208" y="55"/>
                  </a:lnTo>
                  <a:lnTo>
                    <a:pt x="212" y="55"/>
                  </a:lnTo>
                  <a:lnTo>
                    <a:pt x="216" y="55"/>
                  </a:lnTo>
                  <a:lnTo>
                    <a:pt x="219" y="55"/>
                  </a:lnTo>
                  <a:lnTo>
                    <a:pt x="223" y="55"/>
                  </a:lnTo>
                  <a:lnTo>
                    <a:pt x="226" y="59"/>
                  </a:lnTo>
                  <a:lnTo>
                    <a:pt x="230" y="59"/>
                  </a:lnTo>
                  <a:lnTo>
                    <a:pt x="234" y="59"/>
                  </a:lnTo>
                  <a:lnTo>
                    <a:pt x="237" y="59"/>
                  </a:lnTo>
                  <a:lnTo>
                    <a:pt x="241" y="63"/>
                  </a:lnTo>
                  <a:lnTo>
                    <a:pt x="244" y="63"/>
                  </a:lnTo>
                  <a:lnTo>
                    <a:pt x="248" y="63"/>
                  </a:lnTo>
                  <a:lnTo>
                    <a:pt x="252" y="63"/>
                  </a:lnTo>
                  <a:lnTo>
                    <a:pt x="255" y="55"/>
                  </a:lnTo>
                  <a:lnTo>
                    <a:pt x="259" y="37"/>
                  </a:lnTo>
                  <a:lnTo>
                    <a:pt x="259" y="19"/>
                  </a:lnTo>
                  <a:lnTo>
                    <a:pt x="262" y="11"/>
                  </a:lnTo>
                  <a:lnTo>
                    <a:pt x="266" y="4"/>
                  </a:lnTo>
                  <a:lnTo>
                    <a:pt x="270" y="8"/>
                  </a:lnTo>
                  <a:lnTo>
                    <a:pt x="273" y="8"/>
                  </a:lnTo>
                  <a:lnTo>
                    <a:pt x="277" y="4"/>
                  </a:lnTo>
                  <a:lnTo>
                    <a:pt x="280" y="4"/>
                  </a:lnTo>
                  <a:lnTo>
                    <a:pt x="284" y="8"/>
                  </a:lnTo>
                  <a:lnTo>
                    <a:pt x="288" y="8"/>
                  </a:lnTo>
                  <a:lnTo>
                    <a:pt x="291" y="8"/>
                  </a:lnTo>
                  <a:lnTo>
                    <a:pt x="295" y="4"/>
                  </a:lnTo>
                  <a:lnTo>
                    <a:pt x="295" y="0"/>
                  </a:lnTo>
                  <a:lnTo>
                    <a:pt x="298" y="0"/>
                  </a:lnTo>
                  <a:lnTo>
                    <a:pt x="302" y="4"/>
                  </a:lnTo>
                  <a:lnTo>
                    <a:pt x="306" y="4"/>
                  </a:lnTo>
                  <a:lnTo>
                    <a:pt x="309" y="4"/>
                  </a:lnTo>
                  <a:lnTo>
                    <a:pt x="313" y="4"/>
                  </a:lnTo>
                  <a:lnTo>
                    <a:pt x="316" y="8"/>
                  </a:lnTo>
                  <a:lnTo>
                    <a:pt x="320" y="8"/>
                  </a:lnTo>
                  <a:lnTo>
                    <a:pt x="324" y="8"/>
                  </a:lnTo>
                  <a:lnTo>
                    <a:pt x="327" y="11"/>
                  </a:lnTo>
                  <a:lnTo>
                    <a:pt x="331" y="11"/>
                  </a:lnTo>
                  <a:lnTo>
                    <a:pt x="334" y="11"/>
                  </a:lnTo>
                  <a:lnTo>
                    <a:pt x="338" y="11"/>
                  </a:lnTo>
                  <a:lnTo>
                    <a:pt x="342" y="15"/>
                  </a:lnTo>
                  <a:lnTo>
                    <a:pt x="345" y="15"/>
                  </a:lnTo>
                  <a:lnTo>
                    <a:pt x="349" y="15"/>
                  </a:lnTo>
                  <a:lnTo>
                    <a:pt x="352" y="19"/>
                  </a:lnTo>
                  <a:lnTo>
                    <a:pt x="356" y="19"/>
                  </a:lnTo>
                  <a:lnTo>
                    <a:pt x="360" y="19"/>
                  </a:lnTo>
                  <a:lnTo>
                    <a:pt x="363" y="19"/>
                  </a:lnTo>
                  <a:lnTo>
                    <a:pt x="367" y="19"/>
                  </a:lnTo>
                  <a:lnTo>
                    <a:pt x="367" y="15"/>
                  </a:lnTo>
                  <a:lnTo>
                    <a:pt x="370" y="15"/>
                  </a:lnTo>
                  <a:lnTo>
                    <a:pt x="374" y="15"/>
                  </a:lnTo>
                  <a:lnTo>
                    <a:pt x="378" y="19"/>
                  </a:lnTo>
                  <a:lnTo>
                    <a:pt x="381" y="19"/>
                  </a:lnTo>
                  <a:lnTo>
                    <a:pt x="385" y="19"/>
                  </a:lnTo>
                  <a:lnTo>
                    <a:pt x="388" y="19"/>
                  </a:lnTo>
                  <a:lnTo>
                    <a:pt x="392" y="19"/>
                  </a:lnTo>
                  <a:lnTo>
                    <a:pt x="396" y="19"/>
                  </a:lnTo>
                  <a:lnTo>
                    <a:pt x="399" y="15"/>
                  </a:lnTo>
                  <a:lnTo>
                    <a:pt x="403" y="11"/>
                  </a:lnTo>
                  <a:lnTo>
                    <a:pt x="406" y="15"/>
                  </a:lnTo>
                  <a:lnTo>
                    <a:pt x="410" y="15"/>
                  </a:lnTo>
                  <a:lnTo>
                    <a:pt x="414" y="15"/>
                  </a:lnTo>
                  <a:lnTo>
                    <a:pt x="417" y="15"/>
                  </a:lnTo>
                  <a:lnTo>
                    <a:pt x="421" y="19"/>
                  </a:lnTo>
                  <a:lnTo>
                    <a:pt x="424" y="19"/>
                  </a:lnTo>
                  <a:lnTo>
                    <a:pt x="428" y="19"/>
                  </a:lnTo>
                  <a:lnTo>
                    <a:pt x="432" y="19"/>
                  </a:lnTo>
                  <a:lnTo>
                    <a:pt x="435" y="15"/>
                  </a:lnTo>
                  <a:lnTo>
                    <a:pt x="439" y="15"/>
                  </a:lnTo>
                  <a:lnTo>
                    <a:pt x="442" y="15"/>
                  </a:lnTo>
                  <a:lnTo>
                    <a:pt x="446" y="15"/>
                  </a:lnTo>
                  <a:lnTo>
                    <a:pt x="450" y="19"/>
                  </a:lnTo>
                  <a:lnTo>
                    <a:pt x="453" y="19"/>
                  </a:lnTo>
                  <a:lnTo>
                    <a:pt x="457" y="19"/>
                  </a:lnTo>
                  <a:lnTo>
                    <a:pt x="457" y="22"/>
                  </a:lnTo>
                  <a:lnTo>
                    <a:pt x="460" y="19"/>
                  </a:lnTo>
                  <a:lnTo>
                    <a:pt x="464" y="19"/>
                  </a:lnTo>
                  <a:lnTo>
                    <a:pt x="468" y="19"/>
                  </a:lnTo>
                  <a:lnTo>
                    <a:pt x="471" y="19"/>
                  </a:lnTo>
                  <a:lnTo>
                    <a:pt x="475" y="19"/>
                  </a:lnTo>
                  <a:lnTo>
                    <a:pt x="478" y="19"/>
                  </a:lnTo>
                  <a:lnTo>
                    <a:pt x="482" y="22"/>
                  </a:lnTo>
                  <a:lnTo>
                    <a:pt x="486" y="22"/>
                  </a:lnTo>
                  <a:lnTo>
                    <a:pt x="489" y="22"/>
                  </a:lnTo>
                  <a:lnTo>
                    <a:pt x="493" y="22"/>
                  </a:lnTo>
                  <a:lnTo>
                    <a:pt x="493" y="26"/>
                  </a:lnTo>
                  <a:lnTo>
                    <a:pt x="496" y="22"/>
                  </a:lnTo>
                  <a:lnTo>
                    <a:pt x="500" y="22"/>
                  </a:lnTo>
                  <a:lnTo>
                    <a:pt x="504" y="22"/>
                  </a:lnTo>
                  <a:lnTo>
                    <a:pt x="507" y="19"/>
                  </a:lnTo>
                  <a:lnTo>
                    <a:pt x="507" y="22"/>
                  </a:lnTo>
                  <a:lnTo>
                    <a:pt x="511" y="22"/>
                  </a:lnTo>
                  <a:lnTo>
                    <a:pt x="514" y="22"/>
                  </a:lnTo>
                  <a:lnTo>
                    <a:pt x="518" y="26"/>
                  </a:lnTo>
                  <a:lnTo>
                    <a:pt x="522" y="26"/>
                  </a:lnTo>
                  <a:lnTo>
                    <a:pt x="525" y="26"/>
                  </a:lnTo>
                  <a:lnTo>
                    <a:pt x="525" y="30"/>
                  </a:lnTo>
                  <a:lnTo>
                    <a:pt x="529" y="30"/>
                  </a:lnTo>
                  <a:lnTo>
                    <a:pt x="532" y="30"/>
                  </a:lnTo>
                  <a:lnTo>
                    <a:pt x="536" y="33"/>
                  </a:lnTo>
                  <a:lnTo>
                    <a:pt x="540" y="33"/>
                  </a:lnTo>
                  <a:lnTo>
                    <a:pt x="543" y="33"/>
                  </a:lnTo>
                  <a:lnTo>
                    <a:pt x="547" y="37"/>
                  </a:lnTo>
                  <a:lnTo>
                    <a:pt x="550" y="37"/>
                  </a:lnTo>
                  <a:lnTo>
                    <a:pt x="554" y="37"/>
                  </a:lnTo>
                  <a:lnTo>
                    <a:pt x="558" y="41"/>
                  </a:lnTo>
                  <a:lnTo>
                    <a:pt x="561" y="41"/>
                  </a:lnTo>
                  <a:lnTo>
                    <a:pt x="565" y="41"/>
                  </a:lnTo>
                  <a:lnTo>
                    <a:pt x="568" y="44"/>
                  </a:lnTo>
                  <a:lnTo>
                    <a:pt x="572" y="44"/>
                  </a:lnTo>
                  <a:lnTo>
                    <a:pt x="576" y="44"/>
                  </a:lnTo>
                  <a:lnTo>
                    <a:pt x="579" y="44"/>
                  </a:lnTo>
                  <a:lnTo>
                    <a:pt x="583" y="44"/>
                  </a:lnTo>
                  <a:lnTo>
                    <a:pt x="586" y="44"/>
                  </a:lnTo>
                  <a:lnTo>
                    <a:pt x="590" y="44"/>
                  </a:lnTo>
                  <a:lnTo>
                    <a:pt x="594" y="44"/>
                  </a:lnTo>
                  <a:lnTo>
                    <a:pt x="597" y="44"/>
                  </a:lnTo>
                  <a:lnTo>
                    <a:pt x="597" y="41"/>
                  </a:lnTo>
                  <a:lnTo>
                    <a:pt x="601" y="41"/>
                  </a:lnTo>
                  <a:lnTo>
                    <a:pt x="604" y="37"/>
                  </a:lnTo>
                  <a:lnTo>
                    <a:pt x="608" y="37"/>
                  </a:lnTo>
                  <a:lnTo>
                    <a:pt x="612" y="37"/>
                  </a:lnTo>
                  <a:lnTo>
                    <a:pt x="615" y="33"/>
                  </a:lnTo>
                  <a:lnTo>
                    <a:pt x="615" y="30"/>
                  </a:lnTo>
                  <a:lnTo>
                    <a:pt x="619" y="30"/>
                  </a:lnTo>
                  <a:lnTo>
                    <a:pt x="622" y="30"/>
                  </a:lnTo>
                  <a:lnTo>
                    <a:pt x="626" y="30"/>
                  </a:lnTo>
                  <a:lnTo>
                    <a:pt x="630" y="33"/>
                  </a:lnTo>
                  <a:lnTo>
                    <a:pt x="633" y="33"/>
                  </a:lnTo>
                  <a:lnTo>
                    <a:pt x="637" y="33"/>
                  </a:lnTo>
                  <a:lnTo>
                    <a:pt x="640" y="33"/>
                  </a:lnTo>
                  <a:lnTo>
                    <a:pt x="644" y="33"/>
                  </a:lnTo>
                  <a:lnTo>
                    <a:pt x="648" y="33"/>
                  </a:lnTo>
                  <a:lnTo>
                    <a:pt x="651" y="26"/>
                  </a:lnTo>
                  <a:lnTo>
                    <a:pt x="655" y="26"/>
                  </a:lnTo>
                  <a:lnTo>
                    <a:pt x="658" y="26"/>
                  </a:lnTo>
                  <a:lnTo>
                    <a:pt x="662" y="26"/>
                  </a:lnTo>
                  <a:lnTo>
                    <a:pt x="666" y="26"/>
                  </a:lnTo>
                  <a:lnTo>
                    <a:pt x="669" y="26"/>
                  </a:lnTo>
                  <a:lnTo>
                    <a:pt x="669" y="30"/>
                  </a:lnTo>
                  <a:lnTo>
                    <a:pt x="673" y="30"/>
                  </a:lnTo>
                  <a:lnTo>
                    <a:pt x="676" y="30"/>
                  </a:lnTo>
                  <a:lnTo>
                    <a:pt x="680" y="26"/>
                  </a:lnTo>
                  <a:lnTo>
                    <a:pt x="684" y="26"/>
                  </a:lnTo>
                  <a:lnTo>
                    <a:pt x="687" y="26"/>
                  </a:lnTo>
                  <a:lnTo>
                    <a:pt x="691" y="26"/>
                  </a:lnTo>
                  <a:lnTo>
                    <a:pt x="694" y="26"/>
                  </a:lnTo>
                  <a:lnTo>
                    <a:pt x="698" y="26"/>
                  </a:lnTo>
                  <a:lnTo>
                    <a:pt x="702" y="30"/>
                  </a:lnTo>
                  <a:lnTo>
                    <a:pt x="705" y="30"/>
                  </a:lnTo>
                  <a:lnTo>
                    <a:pt x="709" y="30"/>
                  </a:lnTo>
                  <a:lnTo>
                    <a:pt x="712" y="30"/>
                  </a:lnTo>
                  <a:lnTo>
                    <a:pt x="716" y="33"/>
                  </a:lnTo>
                  <a:lnTo>
                    <a:pt x="720" y="33"/>
                  </a:lnTo>
                  <a:lnTo>
                    <a:pt x="723" y="33"/>
                  </a:lnTo>
                  <a:lnTo>
                    <a:pt x="727" y="37"/>
                  </a:lnTo>
                  <a:lnTo>
                    <a:pt x="730" y="37"/>
                  </a:lnTo>
                  <a:lnTo>
                    <a:pt x="734" y="37"/>
                  </a:lnTo>
                  <a:lnTo>
                    <a:pt x="738" y="37"/>
                  </a:lnTo>
                  <a:lnTo>
                    <a:pt x="741" y="41"/>
                  </a:lnTo>
                  <a:lnTo>
                    <a:pt x="745" y="41"/>
                  </a:lnTo>
                  <a:lnTo>
                    <a:pt x="748" y="44"/>
                  </a:lnTo>
                  <a:lnTo>
                    <a:pt x="752" y="44"/>
                  </a:lnTo>
                  <a:lnTo>
                    <a:pt x="756" y="44"/>
                  </a:lnTo>
                  <a:lnTo>
                    <a:pt x="759" y="44"/>
                  </a:lnTo>
                  <a:lnTo>
                    <a:pt x="763" y="44"/>
                  </a:lnTo>
                  <a:lnTo>
                    <a:pt x="766" y="44"/>
                  </a:lnTo>
                  <a:lnTo>
                    <a:pt x="770" y="48"/>
                  </a:lnTo>
                  <a:lnTo>
                    <a:pt x="774" y="48"/>
                  </a:lnTo>
                  <a:lnTo>
                    <a:pt x="777" y="48"/>
                  </a:lnTo>
                  <a:lnTo>
                    <a:pt x="781" y="52"/>
                  </a:lnTo>
                  <a:lnTo>
                    <a:pt x="785" y="52"/>
                  </a:lnTo>
                  <a:lnTo>
                    <a:pt x="788" y="52"/>
                  </a:lnTo>
                  <a:lnTo>
                    <a:pt x="792" y="52"/>
                  </a:lnTo>
                  <a:lnTo>
                    <a:pt x="795" y="52"/>
                  </a:lnTo>
                  <a:lnTo>
                    <a:pt x="799" y="55"/>
                  </a:lnTo>
                  <a:lnTo>
                    <a:pt x="803" y="55"/>
                  </a:lnTo>
                  <a:lnTo>
                    <a:pt x="806" y="55"/>
                  </a:lnTo>
                  <a:lnTo>
                    <a:pt x="810" y="55"/>
                  </a:lnTo>
                  <a:lnTo>
                    <a:pt x="813" y="59"/>
                  </a:lnTo>
                  <a:lnTo>
                    <a:pt x="817" y="59"/>
                  </a:lnTo>
                  <a:lnTo>
                    <a:pt x="821" y="55"/>
                  </a:lnTo>
                  <a:lnTo>
                    <a:pt x="824" y="55"/>
                  </a:lnTo>
                  <a:lnTo>
                    <a:pt x="828" y="55"/>
                  </a:lnTo>
                  <a:lnTo>
                    <a:pt x="831" y="55"/>
                  </a:lnTo>
                  <a:lnTo>
                    <a:pt x="835" y="55"/>
                  </a:lnTo>
                  <a:lnTo>
                    <a:pt x="839" y="55"/>
                  </a:lnTo>
                  <a:lnTo>
                    <a:pt x="842" y="59"/>
                  </a:lnTo>
                  <a:lnTo>
                    <a:pt x="846" y="59"/>
                  </a:lnTo>
                  <a:lnTo>
                    <a:pt x="849" y="59"/>
                  </a:lnTo>
                  <a:lnTo>
                    <a:pt x="853" y="59"/>
                  </a:lnTo>
                  <a:lnTo>
                    <a:pt x="857" y="59"/>
                  </a:lnTo>
                  <a:lnTo>
                    <a:pt x="860" y="63"/>
                  </a:lnTo>
                  <a:lnTo>
                    <a:pt x="864" y="63"/>
                  </a:lnTo>
                  <a:lnTo>
                    <a:pt x="867" y="63"/>
                  </a:lnTo>
                  <a:lnTo>
                    <a:pt x="867" y="59"/>
                  </a:lnTo>
                  <a:lnTo>
                    <a:pt x="871" y="59"/>
                  </a:lnTo>
                  <a:lnTo>
                    <a:pt x="875" y="59"/>
                  </a:lnTo>
                  <a:lnTo>
                    <a:pt x="878" y="63"/>
                  </a:lnTo>
                  <a:lnTo>
                    <a:pt x="882" y="63"/>
                  </a:lnTo>
                  <a:lnTo>
                    <a:pt x="885" y="63"/>
                  </a:lnTo>
                  <a:lnTo>
                    <a:pt x="889" y="66"/>
                  </a:lnTo>
                  <a:lnTo>
                    <a:pt x="893" y="63"/>
                  </a:lnTo>
                  <a:lnTo>
                    <a:pt x="896" y="63"/>
                  </a:lnTo>
                  <a:lnTo>
                    <a:pt x="900" y="52"/>
                  </a:lnTo>
                  <a:lnTo>
                    <a:pt x="903" y="41"/>
                  </a:lnTo>
                  <a:lnTo>
                    <a:pt x="903" y="37"/>
                  </a:lnTo>
                  <a:lnTo>
                    <a:pt x="907" y="33"/>
                  </a:lnTo>
                  <a:lnTo>
                    <a:pt x="911" y="33"/>
                  </a:lnTo>
                  <a:lnTo>
                    <a:pt x="914" y="33"/>
                  </a:lnTo>
                  <a:lnTo>
                    <a:pt x="918" y="33"/>
                  </a:lnTo>
                  <a:lnTo>
                    <a:pt x="921" y="33"/>
                  </a:lnTo>
                  <a:lnTo>
                    <a:pt x="925" y="33"/>
                  </a:lnTo>
                  <a:lnTo>
                    <a:pt x="929" y="30"/>
                  </a:lnTo>
                  <a:lnTo>
                    <a:pt x="932" y="30"/>
                  </a:lnTo>
                  <a:lnTo>
                    <a:pt x="936" y="26"/>
                  </a:lnTo>
                  <a:lnTo>
                    <a:pt x="939" y="22"/>
                  </a:lnTo>
                  <a:lnTo>
                    <a:pt x="943" y="26"/>
                  </a:lnTo>
                  <a:lnTo>
                    <a:pt x="947" y="26"/>
                  </a:lnTo>
                  <a:lnTo>
                    <a:pt x="950" y="26"/>
                  </a:lnTo>
                  <a:lnTo>
                    <a:pt x="954" y="30"/>
                  </a:lnTo>
                  <a:lnTo>
                    <a:pt x="957" y="30"/>
                  </a:lnTo>
                  <a:lnTo>
                    <a:pt x="961" y="30"/>
                  </a:lnTo>
                  <a:lnTo>
                    <a:pt x="965" y="30"/>
                  </a:lnTo>
                  <a:lnTo>
                    <a:pt x="968" y="33"/>
                  </a:lnTo>
                  <a:lnTo>
                    <a:pt x="972" y="33"/>
                  </a:lnTo>
                  <a:lnTo>
                    <a:pt x="975" y="33"/>
                  </a:lnTo>
                  <a:lnTo>
                    <a:pt x="979" y="33"/>
                  </a:lnTo>
                  <a:lnTo>
                    <a:pt x="983" y="33"/>
                  </a:lnTo>
                  <a:lnTo>
                    <a:pt x="986" y="37"/>
                  </a:lnTo>
                  <a:lnTo>
                    <a:pt x="990" y="37"/>
                  </a:lnTo>
                  <a:lnTo>
                    <a:pt x="993" y="41"/>
                  </a:lnTo>
                  <a:lnTo>
                    <a:pt x="997" y="41"/>
                  </a:lnTo>
                  <a:lnTo>
                    <a:pt x="1001" y="41"/>
                  </a:lnTo>
                  <a:lnTo>
                    <a:pt x="1004" y="41"/>
                  </a:lnTo>
                  <a:lnTo>
                    <a:pt x="1008" y="37"/>
                  </a:lnTo>
                  <a:lnTo>
                    <a:pt x="1011" y="33"/>
                  </a:lnTo>
                  <a:lnTo>
                    <a:pt x="1011" y="30"/>
                  </a:lnTo>
                  <a:lnTo>
                    <a:pt x="1015" y="30"/>
                  </a:lnTo>
                  <a:lnTo>
                    <a:pt x="1019" y="30"/>
                  </a:lnTo>
                  <a:lnTo>
                    <a:pt x="1022" y="30"/>
                  </a:lnTo>
                  <a:lnTo>
                    <a:pt x="1026" y="30"/>
                  </a:lnTo>
                  <a:lnTo>
                    <a:pt x="1026" y="33"/>
                  </a:lnTo>
                  <a:lnTo>
                    <a:pt x="1029" y="33"/>
                  </a:lnTo>
                  <a:lnTo>
                    <a:pt x="1033" y="33"/>
                  </a:lnTo>
                  <a:lnTo>
                    <a:pt x="1037" y="33"/>
                  </a:lnTo>
                  <a:lnTo>
                    <a:pt x="1040" y="37"/>
                  </a:lnTo>
                  <a:lnTo>
                    <a:pt x="1044" y="37"/>
                  </a:lnTo>
                  <a:lnTo>
                    <a:pt x="1047" y="33"/>
                  </a:lnTo>
                  <a:lnTo>
                    <a:pt x="1047" y="30"/>
                  </a:lnTo>
                  <a:lnTo>
                    <a:pt x="1051" y="26"/>
                  </a:lnTo>
                  <a:lnTo>
                    <a:pt x="1055" y="19"/>
                  </a:lnTo>
                  <a:lnTo>
                    <a:pt x="1058" y="15"/>
                  </a:lnTo>
                  <a:lnTo>
                    <a:pt x="1062" y="15"/>
                  </a:lnTo>
                  <a:lnTo>
                    <a:pt x="1065" y="15"/>
                  </a:lnTo>
                  <a:lnTo>
                    <a:pt x="1069" y="15"/>
                  </a:lnTo>
                  <a:lnTo>
                    <a:pt x="1073" y="11"/>
                  </a:lnTo>
                  <a:lnTo>
                    <a:pt x="1076" y="15"/>
                  </a:lnTo>
                  <a:lnTo>
                    <a:pt x="1080" y="15"/>
                  </a:lnTo>
                  <a:lnTo>
                    <a:pt x="1080" y="11"/>
                  </a:lnTo>
                  <a:lnTo>
                    <a:pt x="1083" y="11"/>
                  </a:lnTo>
                  <a:lnTo>
                    <a:pt x="1087" y="8"/>
                  </a:lnTo>
                  <a:lnTo>
                    <a:pt x="1091" y="11"/>
                  </a:lnTo>
                  <a:lnTo>
                    <a:pt x="1094" y="11"/>
                  </a:lnTo>
                  <a:lnTo>
                    <a:pt x="1098" y="11"/>
                  </a:lnTo>
                  <a:lnTo>
                    <a:pt x="1098" y="15"/>
                  </a:lnTo>
                  <a:lnTo>
                    <a:pt x="1101" y="15"/>
                  </a:lnTo>
                  <a:lnTo>
                    <a:pt x="1105" y="15"/>
                  </a:lnTo>
                  <a:lnTo>
                    <a:pt x="1109" y="15"/>
                  </a:lnTo>
                  <a:lnTo>
                    <a:pt x="1112" y="15"/>
                  </a:lnTo>
                  <a:lnTo>
                    <a:pt x="1116" y="15"/>
                  </a:lnTo>
                  <a:lnTo>
                    <a:pt x="1119" y="19"/>
                  </a:lnTo>
                  <a:lnTo>
                    <a:pt x="1123" y="19"/>
                  </a:lnTo>
                  <a:lnTo>
                    <a:pt x="1127" y="19"/>
                  </a:lnTo>
                  <a:lnTo>
                    <a:pt x="1130" y="19"/>
                  </a:lnTo>
                  <a:lnTo>
                    <a:pt x="1134" y="22"/>
                  </a:lnTo>
                  <a:lnTo>
                    <a:pt x="1137" y="22"/>
                  </a:lnTo>
                  <a:lnTo>
                    <a:pt x="1141" y="19"/>
                  </a:lnTo>
                  <a:lnTo>
                    <a:pt x="1145" y="19"/>
                  </a:lnTo>
                  <a:lnTo>
                    <a:pt x="1148" y="15"/>
                  </a:lnTo>
                  <a:lnTo>
                    <a:pt x="1152" y="15"/>
                  </a:lnTo>
                  <a:lnTo>
                    <a:pt x="1155" y="15"/>
                  </a:lnTo>
                  <a:lnTo>
                    <a:pt x="1159" y="15"/>
                  </a:lnTo>
                  <a:lnTo>
                    <a:pt x="1163" y="19"/>
                  </a:lnTo>
                  <a:lnTo>
                    <a:pt x="1166" y="19"/>
                  </a:lnTo>
                  <a:lnTo>
                    <a:pt x="1170" y="19"/>
                  </a:lnTo>
                  <a:lnTo>
                    <a:pt x="1173" y="22"/>
                  </a:lnTo>
                  <a:lnTo>
                    <a:pt x="1177" y="22"/>
                  </a:lnTo>
                  <a:lnTo>
                    <a:pt x="1181" y="22"/>
                  </a:lnTo>
                  <a:lnTo>
                    <a:pt x="1184" y="22"/>
                  </a:lnTo>
                  <a:lnTo>
                    <a:pt x="1188" y="22"/>
                  </a:lnTo>
                  <a:lnTo>
                    <a:pt x="1191" y="22"/>
                  </a:lnTo>
                  <a:lnTo>
                    <a:pt x="1195" y="22"/>
                  </a:lnTo>
                  <a:lnTo>
                    <a:pt x="1199" y="22"/>
                  </a:lnTo>
                  <a:lnTo>
                    <a:pt x="1202" y="26"/>
                  </a:lnTo>
                  <a:lnTo>
                    <a:pt x="1206" y="26"/>
                  </a:lnTo>
                  <a:lnTo>
                    <a:pt x="1209" y="26"/>
                  </a:lnTo>
                  <a:lnTo>
                    <a:pt x="1213" y="26"/>
                  </a:lnTo>
                  <a:lnTo>
                    <a:pt x="1217" y="30"/>
                  </a:lnTo>
                  <a:lnTo>
                    <a:pt x="1220" y="30"/>
                  </a:lnTo>
                  <a:lnTo>
                    <a:pt x="1224" y="30"/>
                  </a:lnTo>
                  <a:lnTo>
                    <a:pt x="1227" y="26"/>
                  </a:lnTo>
                  <a:lnTo>
                    <a:pt x="1231" y="26"/>
                  </a:lnTo>
                  <a:lnTo>
                    <a:pt x="1235" y="30"/>
                  </a:lnTo>
                  <a:lnTo>
                    <a:pt x="1238" y="30"/>
                  </a:lnTo>
                  <a:lnTo>
                    <a:pt x="1242" y="30"/>
                  </a:lnTo>
                  <a:lnTo>
                    <a:pt x="1245" y="33"/>
                  </a:lnTo>
                  <a:lnTo>
                    <a:pt x="1249" y="33"/>
                  </a:lnTo>
                  <a:lnTo>
                    <a:pt x="1253" y="33"/>
                  </a:lnTo>
                  <a:lnTo>
                    <a:pt x="1256" y="37"/>
                  </a:lnTo>
                  <a:lnTo>
                    <a:pt x="1260" y="37"/>
                  </a:lnTo>
                  <a:lnTo>
                    <a:pt x="1263" y="37"/>
                  </a:lnTo>
                  <a:lnTo>
                    <a:pt x="1267" y="37"/>
                  </a:lnTo>
                  <a:lnTo>
                    <a:pt x="1271" y="37"/>
                  </a:lnTo>
                  <a:lnTo>
                    <a:pt x="1274" y="37"/>
                  </a:lnTo>
                  <a:lnTo>
                    <a:pt x="1278" y="37"/>
                  </a:lnTo>
                  <a:lnTo>
                    <a:pt x="1281" y="37"/>
                  </a:lnTo>
                  <a:lnTo>
                    <a:pt x="1285" y="41"/>
                  </a:lnTo>
                  <a:lnTo>
                    <a:pt x="1289" y="41"/>
                  </a:lnTo>
                  <a:lnTo>
                    <a:pt x="1292" y="41"/>
                  </a:lnTo>
                  <a:lnTo>
                    <a:pt x="1296" y="41"/>
                  </a:lnTo>
                  <a:lnTo>
                    <a:pt x="1296" y="37"/>
                  </a:lnTo>
                  <a:lnTo>
                    <a:pt x="1299" y="30"/>
                  </a:lnTo>
                  <a:lnTo>
                    <a:pt x="1303" y="26"/>
                  </a:lnTo>
                  <a:lnTo>
                    <a:pt x="1307" y="30"/>
                  </a:lnTo>
                  <a:lnTo>
                    <a:pt x="1310" y="30"/>
                  </a:lnTo>
                  <a:lnTo>
                    <a:pt x="1314" y="30"/>
                  </a:lnTo>
                  <a:lnTo>
                    <a:pt x="1314" y="33"/>
                  </a:lnTo>
                  <a:lnTo>
                    <a:pt x="1317" y="33"/>
                  </a:lnTo>
                  <a:lnTo>
                    <a:pt x="1321" y="33"/>
                  </a:lnTo>
                  <a:lnTo>
                    <a:pt x="1325" y="33"/>
                  </a:lnTo>
                  <a:lnTo>
                    <a:pt x="1328" y="33"/>
                  </a:lnTo>
                  <a:lnTo>
                    <a:pt x="1332" y="33"/>
                  </a:lnTo>
                  <a:lnTo>
                    <a:pt x="1335" y="33"/>
                  </a:lnTo>
                  <a:lnTo>
                    <a:pt x="1339" y="33"/>
                  </a:lnTo>
                  <a:lnTo>
                    <a:pt x="1343" y="37"/>
                  </a:lnTo>
                  <a:lnTo>
                    <a:pt x="1346" y="37"/>
                  </a:lnTo>
                  <a:lnTo>
                    <a:pt x="1350" y="37"/>
                  </a:lnTo>
                  <a:lnTo>
                    <a:pt x="1350" y="41"/>
                  </a:lnTo>
                  <a:lnTo>
                    <a:pt x="1353" y="41"/>
                  </a:lnTo>
                  <a:lnTo>
                    <a:pt x="1357" y="41"/>
                  </a:lnTo>
                  <a:lnTo>
                    <a:pt x="1361" y="41"/>
                  </a:lnTo>
                  <a:lnTo>
                    <a:pt x="1364" y="41"/>
                  </a:lnTo>
                  <a:lnTo>
                    <a:pt x="1368" y="41"/>
                  </a:lnTo>
                  <a:lnTo>
                    <a:pt x="1368" y="44"/>
                  </a:lnTo>
                  <a:lnTo>
                    <a:pt x="1371" y="41"/>
                  </a:lnTo>
                  <a:lnTo>
                    <a:pt x="1375" y="41"/>
                  </a:lnTo>
                  <a:lnTo>
                    <a:pt x="1379" y="41"/>
                  </a:lnTo>
                  <a:lnTo>
                    <a:pt x="1382" y="44"/>
                  </a:lnTo>
                  <a:lnTo>
                    <a:pt x="1386" y="44"/>
                  </a:lnTo>
                  <a:lnTo>
                    <a:pt x="1389" y="48"/>
                  </a:lnTo>
                  <a:lnTo>
                    <a:pt x="1393" y="48"/>
                  </a:lnTo>
                  <a:lnTo>
                    <a:pt x="1397" y="48"/>
                  </a:lnTo>
                  <a:lnTo>
                    <a:pt x="1400" y="48"/>
                  </a:lnTo>
                  <a:lnTo>
                    <a:pt x="1404" y="48"/>
                  </a:lnTo>
                  <a:lnTo>
                    <a:pt x="1404" y="52"/>
                  </a:lnTo>
                  <a:lnTo>
                    <a:pt x="1407" y="52"/>
                  </a:lnTo>
                  <a:lnTo>
                    <a:pt x="1411" y="52"/>
                  </a:lnTo>
                  <a:lnTo>
                    <a:pt x="1415" y="52"/>
                  </a:lnTo>
                  <a:lnTo>
                    <a:pt x="1418" y="55"/>
                  </a:lnTo>
                  <a:lnTo>
                    <a:pt x="1422" y="55"/>
                  </a:lnTo>
                  <a:lnTo>
                    <a:pt x="1425" y="59"/>
                  </a:lnTo>
                  <a:lnTo>
                    <a:pt x="1429" y="59"/>
                  </a:lnTo>
                  <a:lnTo>
                    <a:pt x="1433" y="59"/>
                  </a:lnTo>
                  <a:lnTo>
                    <a:pt x="1436" y="59"/>
                  </a:lnTo>
                  <a:lnTo>
                    <a:pt x="1440" y="59"/>
                  </a:lnTo>
                  <a:lnTo>
                    <a:pt x="1443" y="55"/>
                  </a:lnTo>
                  <a:lnTo>
                    <a:pt x="1447" y="55"/>
                  </a:lnTo>
                  <a:lnTo>
                    <a:pt x="1451" y="55"/>
                  </a:lnTo>
                  <a:lnTo>
                    <a:pt x="1454" y="59"/>
                  </a:lnTo>
                  <a:lnTo>
                    <a:pt x="1458" y="59"/>
                  </a:lnTo>
                  <a:lnTo>
                    <a:pt x="1461" y="59"/>
                  </a:lnTo>
                  <a:lnTo>
                    <a:pt x="1465" y="63"/>
                  </a:lnTo>
                  <a:lnTo>
                    <a:pt x="1469" y="63"/>
                  </a:lnTo>
                  <a:lnTo>
                    <a:pt x="1472" y="63"/>
                  </a:lnTo>
                  <a:lnTo>
                    <a:pt x="1476" y="63"/>
                  </a:lnTo>
                  <a:lnTo>
                    <a:pt x="1476" y="66"/>
                  </a:lnTo>
                  <a:lnTo>
                    <a:pt x="1479" y="66"/>
                  </a:lnTo>
                  <a:lnTo>
                    <a:pt x="1483" y="66"/>
                  </a:lnTo>
                  <a:lnTo>
                    <a:pt x="1487" y="66"/>
                  </a:lnTo>
                  <a:lnTo>
                    <a:pt x="1490" y="66"/>
                  </a:lnTo>
                  <a:lnTo>
                    <a:pt x="1494" y="66"/>
                  </a:lnTo>
                  <a:lnTo>
                    <a:pt x="1497" y="70"/>
                  </a:lnTo>
                  <a:lnTo>
                    <a:pt x="1501" y="70"/>
                  </a:lnTo>
                  <a:lnTo>
                    <a:pt x="1505" y="66"/>
                  </a:lnTo>
                  <a:lnTo>
                    <a:pt x="1508" y="66"/>
                  </a:lnTo>
                  <a:lnTo>
                    <a:pt x="1512" y="66"/>
                  </a:lnTo>
                  <a:lnTo>
                    <a:pt x="1515" y="66"/>
                  </a:lnTo>
                  <a:lnTo>
                    <a:pt x="1519" y="70"/>
                  </a:lnTo>
                  <a:lnTo>
                    <a:pt x="1523" y="70"/>
                  </a:lnTo>
                  <a:lnTo>
                    <a:pt x="1526" y="70"/>
                  </a:lnTo>
                  <a:lnTo>
                    <a:pt x="1530" y="70"/>
                  </a:lnTo>
                  <a:lnTo>
                    <a:pt x="1533" y="74"/>
                  </a:lnTo>
                  <a:lnTo>
                    <a:pt x="1537" y="74"/>
                  </a:lnTo>
                  <a:lnTo>
                    <a:pt x="1541" y="74"/>
                  </a:lnTo>
                  <a:lnTo>
                    <a:pt x="1544" y="74"/>
                  </a:lnTo>
                  <a:lnTo>
                    <a:pt x="1548" y="74"/>
                  </a:lnTo>
                  <a:lnTo>
                    <a:pt x="1551" y="74"/>
                  </a:lnTo>
                  <a:lnTo>
                    <a:pt x="1555" y="70"/>
                  </a:lnTo>
                  <a:lnTo>
                    <a:pt x="1559" y="70"/>
                  </a:lnTo>
                  <a:lnTo>
                    <a:pt x="1562" y="74"/>
                  </a:lnTo>
                  <a:lnTo>
                    <a:pt x="1566" y="74"/>
                  </a:lnTo>
                  <a:lnTo>
                    <a:pt x="1569" y="74"/>
                  </a:lnTo>
                  <a:lnTo>
                    <a:pt x="1573" y="70"/>
                  </a:lnTo>
                  <a:lnTo>
                    <a:pt x="1577" y="70"/>
                  </a:lnTo>
                  <a:lnTo>
                    <a:pt x="1580" y="70"/>
                  </a:lnTo>
                  <a:lnTo>
                    <a:pt x="1584" y="66"/>
                  </a:lnTo>
                  <a:lnTo>
                    <a:pt x="1587" y="66"/>
                  </a:lnTo>
                  <a:lnTo>
                    <a:pt x="1591" y="70"/>
                  </a:lnTo>
                  <a:lnTo>
                    <a:pt x="1595" y="70"/>
                  </a:lnTo>
                  <a:lnTo>
                    <a:pt x="1598" y="70"/>
                  </a:lnTo>
                  <a:lnTo>
                    <a:pt x="1602" y="70"/>
                  </a:lnTo>
                  <a:lnTo>
                    <a:pt x="1605" y="70"/>
                  </a:lnTo>
                  <a:lnTo>
                    <a:pt x="1609" y="74"/>
                  </a:lnTo>
                  <a:lnTo>
                    <a:pt x="1613" y="70"/>
                  </a:lnTo>
                  <a:lnTo>
                    <a:pt x="1616" y="70"/>
                  </a:lnTo>
                  <a:lnTo>
                    <a:pt x="1620" y="66"/>
                  </a:lnTo>
                  <a:lnTo>
                    <a:pt x="1623" y="66"/>
                  </a:lnTo>
                  <a:lnTo>
                    <a:pt x="1627" y="66"/>
                  </a:lnTo>
                  <a:lnTo>
                    <a:pt x="1631" y="66"/>
                  </a:lnTo>
                  <a:lnTo>
                    <a:pt x="1634" y="70"/>
                  </a:lnTo>
                  <a:lnTo>
                    <a:pt x="1638" y="70"/>
                  </a:lnTo>
                  <a:lnTo>
                    <a:pt x="1642" y="70"/>
                  </a:lnTo>
                  <a:lnTo>
                    <a:pt x="1645" y="74"/>
                  </a:lnTo>
                  <a:lnTo>
                    <a:pt x="1649" y="74"/>
                  </a:lnTo>
                  <a:lnTo>
                    <a:pt x="1652" y="74"/>
                  </a:lnTo>
                  <a:lnTo>
                    <a:pt x="1656" y="77"/>
                  </a:lnTo>
                  <a:lnTo>
                    <a:pt x="1660" y="77"/>
                  </a:lnTo>
                  <a:lnTo>
                    <a:pt x="1663" y="77"/>
                  </a:lnTo>
                  <a:lnTo>
                    <a:pt x="1667" y="77"/>
                  </a:lnTo>
                  <a:lnTo>
                    <a:pt x="1670" y="77"/>
                  </a:lnTo>
                  <a:lnTo>
                    <a:pt x="1674" y="77"/>
                  </a:lnTo>
                  <a:lnTo>
                    <a:pt x="1678" y="77"/>
                  </a:lnTo>
                  <a:lnTo>
                    <a:pt x="1681" y="77"/>
                  </a:lnTo>
                  <a:lnTo>
                    <a:pt x="1685" y="81"/>
                  </a:lnTo>
                  <a:lnTo>
                    <a:pt x="1688" y="77"/>
                  </a:lnTo>
                  <a:lnTo>
                    <a:pt x="1692" y="70"/>
                  </a:lnTo>
                  <a:lnTo>
                    <a:pt x="1696" y="70"/>
                  </a:lnTo>
                  <a:lnTo>
                    <a:pt x="1699" y="70"/>
                  </a:lnTo>
                  <a:lnTo>
                    <a:pt x="1703" y="74"/>
                  </a:lnTo>
                  <a:lnTo>
                    <a:pt x="1706" y="74"/>
                  </a:lnTo>
                  <a:lnTo>
                    <a:pt x="1710" y="74"/>
                  </a:lnTo>
                  <a:lnTo>
                    <a:pt x="1714" y="77"/>
                  </a:lnTo>
                  <a:lnTo>
                    <a:pt x="1717" y="77"/>
                  </a:lnTo>
                  <a:lnTo>
                    <a:pt x="1721" y="77"/>
                  </a:lnTo>
                  <a:lnTo>
                    <a:pt x="1724" y="77"/>
                  </a:lnTo>
                  <a:lnTo>
                    <a:pt x="1728" y="77"/>
                  </a:lnTo>
                  <a:lnTo>
                    <a:pt x="1732" y="77"/>
                  </a:lnTo>
                  <a:lnTo>
                    <a:pt x="1735" y="77"/>
                  </a:lnTo>
                  <a:lnTo>
                    <a:pt x="1739" y="77"/>
                  </a:lnTo>
                  <a:lnTo>
                    <a:pt x="1742" y="74"/>
                  </a:lnTo>
                  <a:lnTo>
                    <a:pt x="1746" y="74"/>
                  </a:lnTo>
                  <a:lnTo>
                    <a:pt x="1750" y="74"/>
                  </a:lnTo>
                  <a:lnTo>
                    <a:pt x="1753" y="70"/>
                  </a:lnTo>
                  <a:lnTo>
                    <a:pt x="1757" y="63"/>
                  </a:lnTo>
                  <a:lnTo>
                    <a:pt x="1760" y="52"/>
                  </a:lnTo>
                  <a:lnTo>
                    <a:pt x="1760" y="48"/>
                  </a:lnTo>
                  <a:lnTo>
                    <a:pt x="1764" y="48"/>
                  </a:lnTo>
                  <a:lnTo>
                    <a:pt x="1768" y="48"/>
                  </a:lnTo>
                  <a:lnTo>
                    <a:pt x="1771" y="44"/>
                  </a:lnTo>
                  <a:lnTo>
                    <a:pt x="1775" y="44"/>
                  </a:lnTo>
                  <a:lnTo>
                    <a:pt x="1778" y="44"/>
                  </a:lnTo>
                  <a:lnTo>
                    <a:pt x="1782" y="44"/>
                  </a:lnTo>
                  <a:lnTo>
                    <a:pt x="1786" y="44"/>
                  </a:lnTo>
                  <a:lnTo>
                    <a:pt x="1789" y="44"/>
                  </a:lnTo>
                  <a:lnTo>
                    <a:pt x="1793" y="41"/>
                  </a:lnTo>
                  <a:lnTo>
                    <a:pt x="1796" y="41"/>
                  </a:lnTo>
                  <a:lnTo>
                    <a:pt x="1800" y="41"/>
                  </a:lnTo>
                  <a:lnTo>
                    <a:pt x="1804" y="44"/>
                  </a:lnTo>
                  <a:lnTo>
                    <a:pt x="1807" y="44"/>
                  </a:lnTo>
                  <a:lnTo>
                    <a:pt x="1811" y="44"/>
                  </a:lnTo>
                  <a:lnTo>
                    <a:pt x="1814" y="48"/>
                  </a:lnTo>
                  <a:lnTo>
                    <a:pt x="1818" y="48"/>
                  </a:lnTo>
                  <a:lnTo>
                    <a:pt x="1822" y="48"/>
                  </a:lnTo>
                  <a:lnTo>
                    <a:pt x="1825" y="52"/>
                  </a:lnTo>
                  <a:lnTo>
                    <a:pt x="1829" y="52"/>
                  </a:lnTo>
                  <a:lnTo>
                    <a:pt x="1832" y="52"/>
                  </a:lnTo>
                  <a:lnTo>
                    <a:pt x="1836" y="52"/>
                  </a:lnTo>
                  <a:lnTo>
                    <a:pt x="1840" y="55"/>
                  </a:lnTo>
                  <a:lnTo>
                    <a:pt x="1843" y="55"/>
                  </a:lnTo>
                  <a:lnTo>
                    <a:pt x="1847" y="55"/>
                  </a:lnTo>
                  <a:lnTo>
                    <a:pt x="1850" y="55"/>
                  </a:lnTo>
                  <a:lnTo>
                    <a:pt x="1850" y="59"/>
                  </a:lnTo>
                  <a:lnTo>
                    <a:pt x="1854" y="59"/>
                  </a:lnTo>
                  <a:lnTo>
                    <a:pt x="1858" y="59"/>
                  </a:lnTo>
                  <a:lnTo>
                    <a:pt x="1861" y="59"/>
                  </a:lnTo>
                  <a:lnTo>
                    <a:pt x="1865" y="63"/>
                  </a:lnTo>
                  <a:lnTo>
                    <a:pt x="1868" y="63"/>
                  </a:lnTo>
                  <a:lnTo>
                    <a:pt x="1872" y="63"/>
                  </a:lnTo>
                  <a:lnTo>
                    <a:pt x="1876" y="66"/>
                  </a:lnTo>
                  <a:lnTo>
                    <a:pt x="1879" y="66"/>
                  </a:lnTo>
                  <a:lnTo>
                    <a:pt x="1883" y="66"/>
                  </a:lnTo>
                  <a:lnTo>
                    <a:pt x="1886" y="66"/>
                  </a:lnTo>
                  <a:lnTo>
                    <a:pt x="1886" y="70"/>
                  </a:lnTo>
                  <a:lnTo>
                    <a:pt x="1890" y="70"/>
                  </a:lnTo>
                  <a:lnTo>
                    <a:pt x="1894" y="70"/>
                  </a:lnTo>
                  <a:lnTo>
                    <a:pt x="1897" y="70"/>
                  </a:lnTo>
                  <a:lnTo>
                    <a:pt x="1901" y="74"/>
                  </a:lnTo>
                  <a:lnTo>
                    <a:pt x="1904" y="74"/>
                  </a:lnTo>
                  <a:lnTo>
                    <a:pt x="1908" y="74"/>
                  </a:lnTo>
                  <a:lnTo>
                    <a:pt x="1912" y="74"/>
                  </a:lnTo>
                  <a:lnTo>
                    <a:pt x="1915" y="74"/>
                  </a:lnTo>
                  <a:lnTo>
                    <a:pt x="1919" y="66"/>
                  </a:lnTo>
                  <a:lnTo>
                    <a:pt x="1922" y="66"/>
                  </a:lnTo>
                  <a:lnTo>
                    <a:pt x="1926" y="66"/>
                  </a:lnTo>
                  <a:lnTo>
                    <a:pt x="1930" y="70"/>
                  </a:lnTo>
                  <a:lnTo>
                    <a:pt x="1933" y="70"/>
                  </a:lnTo>
                  <a:lnTo>
                    <a:pt x="1937" y="70"/>
                  </a:lnTo>
                  <a:lnTo>
                    <a:pt x="1940" y="70"/>
                  </a:lnTo>
                  <a:lnTo>
                    <a:pt x="1944" y="74"/>
                  </a:lnTo>
                  <a:lnTo>
                    <a:pt x="1948" y="70"/>
                  </a:lnTo>
                  <a:lnTo>
                    <a:pt x="1951" y="74"/>
                  </a:lnTo>
                  <a:lnTo>
                    <a:pt x="1955" y="74"/>
                  </a:lnTo>
                  <a:lnTo>
                    <a:pt x="1958" y="74"/>
                  </a:lnTo>
                  <a:lnTo>
                    <a:pt x="1962" y="74"/>
                  </a:lnTo>
                  <a:lnTo>
                    <a:pt x="1966" y="74"/>
                  </a:lnTo>
                  <a:lnTo>
                    <a:pt x="1969" y="74"/>
                  </a:lnTo>
                  <a:lnTo>
                    <a:pt x="1973" y="74"/>
                  </a:lnTo>
                  <a:lnTo>
                    <a:pt x="1976" y="74"/>
                  </a:lnTo>
                  <a:lnTo>
                    <a:pt x="1980" y="74"/>
                  </a:lnTo>
                  <a:lnTo>
                    <a:pt x="1984" y="74"/>
                  </a:lnTo>
                  <a:lnTo>
                    <a:pt x="1987" y="74"/>
                  </a:lnTo>
                  <a:lnTo>
                    <a:pt x="1991" y="77"/>
                  </a:lnTo>
                  <a:lnTo>
                    <a:pt x="1994" y="77"/>
                  </a:lnTo>
                  <a:lnTo>
                    <a:pt x="1998" y="77"/>
                  </a:lnTo>
                  <a:lnTo>
                    <a:pt x="2002" y="77"/>
                  </a:lnTo>
                  <a:lnTo>
                    <a:pt x="2005" y="70"/>
                  </a:lnTo>
                  <a:lnTo>
                    <a:pt x="2009" y="66"/>
                  </a:lnTo>
                  <a:lnTo>
                    <a:pt x="2012" y="63"/>
                  </a:lnTo>
                  <a:lnTo>
                    <a:pt x="2016" y="59"/>
                  </a:lnTo>
                  <a:lnTo>
                    <a:pt x="2020" y="59"/>
                  </a:lnTo>
                  <a:lnTo>
                    <a:pt x="2023" y="55"/>
                  </a:lnTo>
                  <a:lnTo>
                    <a:pt x="2027" y="55"/>
                  </a:lnTo>
                  <a:lnTo>
                    <a:pt x="2027" y="59"/>
                  </a:lnTo>
                  <a:lnTo>
                    <a:pt x="2030" y="55"/>
                  </a:lnTo>
                  <a:lnTo>
                    <a:pt x="2034" y="55"/>
                  </a:lnTo>
                  <a:lnTo>
                    <a:pt x="2038" y="59"/>
                  </a:lnTo>
                  <a:lnTo>
                    <a:pt x="2041" y="59"/>
                  </a:lnTo>
                  <a:lnTo>
                    <a:pt x="2045" y="59"/>
                  </a:lnTo>
                  <a:lnTo>
                    <a:pt x="2045" y="55"/>
                  </a:lnTo>
                  <a:lnTo>
                    <a:pt x="2048" y="59"/>
                  </a:lnTo>
                  <a:lnTo>
                    <a:pt x="2052" y="59"/>
                  </a:lnTo>
                  <a:lnTo>
                    <a:pt x="2056" y="59"/>
                  </a:lnTo>
                  <a:lnTo>
                    <a:pt x="2059" y="59"/>
                  </a:lnTo>
                  <a:lnTo>
                    <a:pt x="2063" y="59"/>
                  </a:lnTo>
                  <a:lnTo>
                    <a:pt x="2063" y="63"/>
                  </a:lnTo>
                  <a:lnTo>
                    <a:pt x="2066" y="63"/>
                  </a:lnTo>
                  <a:lnTo>
                    <a:pt x="2070" y="63"/>
                  </a:lnTo>
                  <a:lnTo>
                    <a:pt x="2074" y="66"/>
                  </a:lnTo>
                  <a:lnTo>
                    <a:pt x="2077" y="66"/>
                  </a:lnTo>
                  <a:lnTo>
                    <a:pt x="2081" y="66"/>
                  </a:lnTo>
                  <a:lnTo>
                    <a:pt x="2084" y="70"/>
                  </a:lnTo>
                  <a:lnTo>
                    <a:pt x="2088" y="70"/>
                  </a:lnTo>
                  <a:lnTo>
                    <a:pt x="2092" y="70"/>
                  </a:lnTo>
                  <a:lnTo>
                    <a:pt x="2095" y="74"/>
                  </a:lnTo>
                  <a:lnTo>
                    <a:pt x="2099" y="74"/>
                  </a:lnTo>
                  <a:lnTo>
                    <a:pt x="2102" y="74"/>
                  </a:lnTo>
                  <a:lnTo>
                    <a:pt x="2106" y="77"/>
                  </a:lnTo>
                  <a:lnTo>
                    <a:pt x="2110" y="77"/>
                  </a:lnTo>
                  <a:lnTo>
                    <a:pt x="2113" y="77"/>
                  </a:lnTo>
                  <a:lnTo>
                    <a:pt x="2117" y="77"/>
                  </a:lnTo>
                  <a:lnTo>
                    <a:pt x="2120" y="81"/>
                  </a:lnTo>
                  <a:lnTo>
                    <a:pt x="2124" y="81"/>
                  </a:lnTo>
                  <a:lnTo>
                    <a:pt x="2128" y="81"/>
                  </a:lnTo>
                  <a:lnTo>
                    <a:pt x="2131" y="81"/>
                  </a:lnTo>
                  <a:lnTo>
                    <a:pt x="2135" y="85"/>
                  </a:lnTo>
                  <a:lnTo>
                    <a:pt x="2138" y="85"/>
                  </a:lnTo>
                  <a:lnTo>
                    <a:pt x="2142" y="85"/>
                  </a:lnTo>
                  <a:lnTo>
                    <a:pt x="2146" y="88"/>
                  </a:lnTo>
                  <a:lnTo>
                    <a:pt x="2149" y="88"/>
                  </a:lnTo>
                  <a:lnTo>
                    <a:pt x="2153" y="88"/>
                  </a:lnTo>
                  <a:lnTo>
                    <a:pt x="2156" y="92"/>
                  </a:lnTo>
                  <a:lnTo>
                    <a:pt x="2160" y="92"/>
                  </a:lnTo>
                  <a:lnTo>
                    <a:pt x="2164" y="92"/>
                  </a:lnTo>
                  <a:lnTo>
                    <a:pt x="2167" y="92"/>
                  </a:lnTo>
                  <a:lnTo>
                    <a:pt x="2171" y="96"/>
                  </a:lnTo>
                  <a:lnTo>
                    <a:pt x="2174" y="96"/>
                  </a:lnTo>
                  <a:lnTo>
                    <a:pt x="2178" y="96"/>
                  </a:lnTo>
                  <a:lnTo>
                    <a:pt x="2182" y="99"/>
                  </a:lnTo>
                  <a:lnTo>
                    <a:pt x="2185" y="99"/>
                  </a:lnTo>
                  <a:lnTo>
                    <a:pt x="2189" y="99"/>
                  </a:lnTo>
                  <a:lnTo>
                    <a:pt x="2192" y="103"/>
                  </a:lnTo>
                  <a:lnTo>
                    <a:pt x="2196" y="103"/>
                  </a:lnTo>
                  <a:lnTo>
                    <a:pt x="2200" y="103"/>
                  </a:lnTo>
                  <a:lnTo>
                    <a:pt x="2203" y="103"/>
                  </a:lnTo>
                  <a:lnTo>
                    <a:pt x="2207" y="103"/>
                  </a:lnTo>
                  <a:lnTo>
                    <a:pt x="2207" y="107"/>
                  </a:lnTo>
                  <a:lnTo>
                    <a:pt x="2210" y="107"/>
                  </a:lnTo>
                  <a:lnTo>
                    <a:pt x="2214" y="107"/>
                  </a:lnTo>
                  <a:lnTo>
                    <a:pt x="2218" y="107"/>
                  </a:lnTo>
                  <a:lnTo>
                    <a:pt x="2221" y="107"/>
                  </a:lnTo>
                  <a:lnTo>
                    <a:pt x="2225" y="107"/>
                  </a:lnTo>
                  <a:lnTo>
                    <a:pt x="2228" y="107"/>
                  </a:lnTo>
                  <a:lnTo>
                    <a:pt x="2232" y="107"/>
                  </a:lnTo>
                  <a:lnTo>
                    <a:pt x="2236" y="107"/>
                  </a:lnTo>
                  <a:lnTo>
                    <a:pt x="2239" y="110"/>
                  </a:lnTo>
                  <a:lnTo>
                    <a:pt x="2243" y="110"/>
                  </a:lnTo>
                  <a:lnTo>
                    <a:pt x="2246" y="110"/>
                  </a:lnTo>
                  <a:lnTo>
                    <a:pt x="2250" y="110"/>
                  </a:lnTo>
                  <a:lnTo>
                    <a:pt x="2254" y="114"/>
                  </a:lnTo>
                  <a:lnTo>
                    <a:pt x="2257" y="114"/>
                  </a:lnTo>
                  <a:lnTo>
                    <a:pt x="2261" y="110"/>
                  </a:lnTo>
                  <a:lnTo>
                    <a:pt x="2264" y="110"/>
                  </a:lnTo>
                  <a:lnTo>
                    <a:pt x="2268" y="110"/>
                  </a:lnTo>
                  <a:lnTo>
                    <a:pt x="2272" y="110"/>
                  </a:lnTo>
                  <a:lnTo>
                    <a:pt x="2275" y="110"/>
                  </a:lnTo>
                  <a:lnTo>
                    <a:pt x="2279" y="110"/>
                  </a:lnTo>
                  <a:lnTo>
                    <a:pt x="2282" y="114"/>
                  </a:lnTo>
                  <a:lnTo>
                    <a:pt x="2286" y="114"/>
                  </a:lnTo>
                  <a:lnTo>
                    <a:pt x="2290" y="114"/>
                  </a:lnTo>
                  <a:lnTo>
                    <a:pt x="2293" y="114"/>
                  </a:lnTo>
                  <a:lnTo>
                    <a:pt x="2297" y="114"/>
                  </a:lnTo>
                  <a:lnTo>
                    <a:pt x="2300" y="114"/>
                  </a:lnTo>
                  <a:lnTo>
                    <a:pt x="2304" y="110"/>
                  </a:lnTo>
                  <a:lnTo>
                    <a:pt x="2308" y="110"/>
                  </a:lnTo>
                  <a:lnTo>
                    <a:pt x="2311" y="107"/>
                  </a:lnTo>
                  <a:lnTo>
                    <a:pt x="2315" y="107"/>
                  </a:lnTo>
                  <a:lnTo>
                    <a:pt x="2318" y="107"/>
                  </a:lnTo>
                  <a:lnTo>
                    <a:pt x="2322" y="107"/>
                  </a:lnTo>
                  <a:lnTo>
                    <a:pt x="2326" y="110"/>
                  </a:lnTo>
                  <a:lnTo>
                    <a:pt x="2329" y="107"/>
                  </a:lnTo>
                  <a:lnTo>
                    <a:pt x="2333" y="107"/>
                  </a:lnTo>
                  <a:lnTo>
                    <a:pt x="2336" y="110"/>
                  </a:lnTo>
                  <a:lnTo>
                    <a:pt x="2340" y="110"/>
                  </a:lnTo>
                  <a:lnTo>
                    <a:pt x="2344" y="110"/>
                  </a:lnTo>
                  <a:lnTo>
                    <a:pt x="2347" y="110"/>
                  </a:lnTo>
                  <a:lnTo>
                    <a:pt x="2351" y="110"/>
                  </a:lnTo>
                  <a:lnTo>
                    <a:pt x="2354" y="114"/>
                  </a:lnTo>
                  <a:lnTo>
                    <a:pt x="2358" y="114"/>
                  </a:lnTo>
                  <a:lnTo>
                    <a:pt x="2362" y="114"/>
                  </a:lnTo>
                  <a:lnTo>
                    <a:pt x="2365" y="114"/>
                  </a:lnTo>
                  <a:lnTo>
                    <a:pt x="2369" y="114"/>
                  </a:lnTo>
                  <a:lnTo>
                    <a:pt x="2372" y="114"/>
                  </a:lnTo>
                  <a:lnTo>
                    <a:pt x="2376" y="114"/>
                  </a:lnTo>
                  <a:lnTo>
                    <a:pt x="2380" y="114"/>
                  </a:lnTo>
                  <a:lnTo>
                    <a:pt x="2383" y="118"/>
                  </a:lnTo>
                  <a:lnTo>
                    <a:pt x="2387" y="118"/>
                  </a:lnTo>
                  <a:lnTo>
                    <a:pt x="2390" y="118"/>
                  </a:lnTo>
                  <a:lnTo>
                    <a:pt x="2394" y="118"/>
                  </a:lnTo>
                  <a:lnTo>
                    <a:pt x="2398" y="121"/>
                  </a:lnTo>
                  <a:lnTo>
                    <a:pt x="2401" y="121"/>
                  </a:lnTo>
                  <a:lnTo>
                    <a:pt x="2405" y="121"/>
                  </a:lnTo>
                  <a:lnTo>
                    <a:pt x="2408" y="121"/>
                  </a:lnTo>
                  <a:lnTo>
                    <a:pt x="2412" y="118"/>
                  </a:lnTo>
                  <a:lnTo>
                    <a:pt x="2416" y="107"/>
                  </a:lnTo>
                  <a:lnTo>
                    <a:pt x="2419" y="99"/>
                  </a:lnTo>
                  <a:lnTo>
                    <a:pt x="2419" y="96"/>
                  </a:lnTo>
                  <a:lnTo>
                    <a:pt x="2423" y="92"/>
                  </a:lnTo>
                  <a:lnTo>
                    <a:pt x="2426" y="92"/>
                  </a:lnTo>
                  <a:lnTo>
                    <a:pt x="2430" y="88"/>
                  </a:lnTo>
                  <a:lnTo>
                    <a:pt x="2434" y="81"/>
                  </a:lnTo>
                  <a:lnTo>
                    <a:pt x="2437" y="81"/>
                  </a:lnTo>
                  <a:lnTo>
                    <a:pt x="2441" y="81"/>
                  </a:lnTo>
                  <a:lnTo>
                    <a:pt x="2444" y="81"/>
                  </a:lnTo>
                  <a:lnTo>
                    <a:pt x="2448" y="81"/>
                  </a:lnTo>
                  <a:lnTo>
                    <a:pt x="2452" y="81"/>
                  </a:lnTo>
                  <a:lnTo>
                    <a:pt x="2455" y="81"/>
                  </a:lnTo>
                  <a:lnTo>
                    <a:pt x="2455" y="85"/>
                  </a:lnTo>
                  <a:lnTo>
                    <a:pt x="2459" y="85"/>
                  </a:lnTo>
                  <a:lnTo>
                    <a:pt x="2462" y="85"/>
                  </a:lnTo>
                  <a:lnTo>
                    <a:pt x="2466" y="85"/>
                  </a:lnTo>
                  <a:lnTo>
                    <a:pt x="2470" y="88"/>
                  </a:lnTo>
                  <a:lnTo>
                    <a:pt x="2473" y="88"/>
                  </a:lnTo>
                  <a:lnTo>
                    <a:pt x="2477" y="88"/>
                  </a:lnTo>
                  <a:lnTo>
                    <a:pt x="2480" y="92"/>
                  </a:lnTo>
                  <a:lnTo>
                    <a:pt x="2484" y="92"/>
                  </a:lnTo>
                  <a:lnTo>
                    <a:pt x="2488" y="92"/>
                  </a:lnTo>
                  <a:lnTo>
                    <a:pt x="2491" y="92"/>
                  </a:lnTo>
                  <a:lnTo>
                    <a:pt x="2495" y="92"/>
                  </a:lnTo>
                  <a:lnTo>
                    <a:pt x="2499" y="92"/>
                  </a:lnTo>
                  <a:lnTo>
                    <a:pt x="2502" y="92"/>
                  </a:lnTo>
                  <a:lnTo>
                    <a:pt x="2506" y="92"/>
                  </a:lnTo>
                  <a:lnTo>
                    <a:pt x="2509" y="88"/>
                  </a:lnTo>
                  <a:lnTo>
                    <a:pt x="2509" y="85"/>
                  </a:lnTo>
                  <a:lnTo>
                    <a:pt x="2513" y="85"/>
                  </a:lnTo>
                  <a:lnTo>
                    <a:pt x="2517" y="85"/>
                  </a:lnTo>
                  <a:lnTo>
                    <a:pt x="2520" y="85"/>
                  </a:lnTo>
                  <a:lnTo>
                    <a:pt x="2524" y="88"/>
                  </a:lnTo>
                  <a:lnTo>
                    <a:pt x="2527" y="88"/>
                  </a:lnTo>
                  <a:lnTo>
                    <a:pt x="2531" y="88"/>
                  </a:lnTo>
                  <a:lnTo>
                    <a:pt x="2535" y="88"/>
                  </a:lnTo>
                  <a:lnTo>
                    <a:pt x="2538" y="88"/>
                  </a:lnTo>
                  <a:lnTo>
                    <a:pt x="2542" y="92"/>
                  </a:lnTo>
                  <a:lnTo>
                    <a:pt x="2545" y="92"/>
                  </a:lnTo>
                  <a:lnTo>
                    <a:pt x="2549" y="92"/>
                  </a:lnTo>
                  <a:lnTo>
                    <a:pt x="2553" y="96"/>
                  </a:lnTo>
                  <a:lnTo>
                    <a:pt x="2556" y="96"/>
                  </a:lnTo>
                  <a:lnTo>
                    <a:pt x="2560" y="96"/>
                  </a:lnTo>
                  <a:lnTo>
                    <a:pt x="2563" y="96"/>
                  </a:lnTo>
                  <a:lnTo>
                    <a:pt x="2567" y="96"/>
                  </a:lnTo>
                  <a:lnTo>
                    <a:pt x="2571" y="96"/>
                  </a:lnTo>
                  <a:lnTo>
                    <a:pt x="2574" y="96"/>
                  </a:lnTo>
                  <a:lnTo>
                    <a:pt x="2578" y="96"/>
                  </a:lnTo>
                  <a:lnTo>
                    <a:pt x="2581" y="96"/>
                  </a:lnTo>
                  <a:lnTo>
                    <a:pt x="2585" y="96"/>
                  </a:lnTo>
                  <a:lnTo>
                    <a:pt x="2589" y="96"/>
                  </a:lnTo>
                  <a:lnTo>
                    <a:pt x="2592" y="96"/>
                  </a:lnTo>
                  <a:lnTo>
                    <a:pt x="2596" y="96"/>
                  </a:lnTo>
                  <a:lnTo>
                    <a:pt x="2599" y="96"/>
                  </a:lnTo>
                  <a:lnTo>
                    <a:pt x="2599" y="99"/>
                  </a:lnTo>
                  <a:lnTo>
                    <a:pt x="2603" y="99"/>
                  </a:lnTo>
                  <a:lnTo>
                    <a:pt x="2607" y="99"/>
                  </a:lnTo>
                  <a:lnTo>
                    <a:pt x="2610" y="99"/>
                  </a:lnTo>
                  <a:lnTo>
                    <a:pt x="2614" y="99"/>
                  </a:lnTo>
                  <a:lnTo>
                    <a:pt x="2617" y="99"/>
                  </a:lnTo>
                  <a:lnTo>
                    <a:pt x="2621" y="99"/>
                  </a:lnTo>
                  <a:lnTo>
                    <a:pt x="2625" y="99"/>
                  </a:lnTo>
                  <a:lnTo>
                    <a:pt x="2628" y="99"/>
                  </a:lnTo>
                  <a:lnTo>
                    <a:pt x="2632" y="96"/>
                  </a:lnTo>
                  <a:lnTo>
                    <a:pt x="2635" y="96"/>
                  </a:lnTo>
                  <a:lnTo>
                    <a:pt x="2639" y="96"/>
                  </a:lnTo>
                  <a:lnTo>
                    <a:pt x="2643" y="96"/>
                  </a:lnTo>
                  <a:lnTo>
                    <a:pt x="2646" y="96"/>
                  </a:lnTo>
                  <a:lnTo>
                    <a:pt x="2650" y="96"/>
                  </a:lnTo>
                  <a:lnTo>
                    <a:pt x="2653" y="96"/>
                  </a:lnTo>
                  <a:lnTo>
                    <a:pt x="2657" y="96"/>
                  </a:lnTo>
                  <a:lnTo>
                    <a:pt x="2661" y="96"/>
                  </a:lnTo>
                  <a:lnTo>
                    <a:pt x="2664" y="99"/>
                  </a:lnTo>
                  <a:lnTo>
                    <a:pt x="2668" y="99"/>
                  </a:lnTo>
                  <a:lnTo>
                    <a:pt x="2671" y="99"/>
                  </a:lnTo>
                  <a:lnTo>
                    <a:pt x="2675" y="99"/>
                  </a:lnTo>
                  <a:lnTo>
                    <a:pt x="2679" y="99"/>
                  </a:lnTo>
                  <a:lnTo>
                    <a:pt x="2682" y="99"/>
                  </a:lnTo>
                  <a:lnTo>
                    <a:pt x="2686" y="99"/>
                  </a:lnTo>
                  <a:lnTo>
                    <a:pt x="2689" y="96"/>
                  </a:lnTo>
                  <a:lnTo>
                    <a:pt x="2693" y="96"/>
                  </a:lnTo>
                  <a:lnTo>
                    <a:pt x="2697" y="96"/>
                  </a:lnTo>
                  <a:lnTo>
                    <a:pt x="2700" y="96"/>
                  </a:lnTo>
                  <a:lnTo>
                    <a:pt x="2704" y="96"/>
                  </a:lnTo>
                  <a:lnTo>
                    <a:pt x="2707" y="96"/>
                  </a:lnTo>
                  <a:lnTo>
                    <a:pt x="2711" y="99"/>
                  </a:lnTo>
                  <a:lnTo>
                    <a:pt x="2715" y="99"/>
                  </a:lnTo>
                  <a:lnTo>
                    <a:pt x="2718" y="99"/>
                  </a:lnTo>
                  <a:lnTo>
                    <a:pt x="2722" y="99"/>
                  </a:lnTo>
                  <a:lnTo>
                    <a:pt x="2725" y="99"/>
                  </a:lnTo>
                  <a:lnTo>
                    <a:pt x="2725" y="103"/>
                  </a:lnTo>
                  <a:lnTo>
                    <a:pt x="2729" y="103"/>
                  </a:lnTo>
                  <a:lnTo>
                    <a:pt x="2733" y="103"/>
                  </a:lnTo>
                  <a:lnTo>
                    <a:pt x="2736" y="103"/>
                  </a:lnTo>
                  <a:lnTo>
                    <a:pt x="2740" y="107"/>
                  </a:lnTo>
                  <a:lnTo>
                    <a:pt x="2743" y="107"/>
                  </a:lnTo>
                  <a:lnTo>
                    <a:pt x="2747" y="107"/>
                  </a:lnTo>
                  <a:lnTo>
                    <a:pt x="2751" y="110"/>
                  </a:lnTo>
                  <a:lnTo>
                    <a:pt x="2754" y="110"/>
                  </a:lnTo>
                  <a:lnTo>
                    <a:pt x="2758" y="110"/>
                  </a:lnTo>
                  <a:lnTo>
                    <a:pt x="2761" y="110"/>
                  </a:lnTo>
                  <a:lnTo>
                    <a:pt x="2765" y="114"/>
                  </a:lnTo>
                  <a:lnTo>
                    <a:pt x="2769" y="114"/>
                  </a:lnTo>
                  <a:lnTo>
                    <a:pt x="2772" y="114"/>
                  </a:lnTo>
                  <a:lnTo>
                    <a:pt x="2776" y="114"/>
                  </a:lnTo>
                  <a:lnTo>
                    <a:pt x="2779" y="114"/>
                  </a:lnTo>
                  <a:lnTo>
                    <a:pt x="2779" y="118"/>
                  </a:lnTo>
                  <a:lnTo>
                    <a:pt x="2783" y="118"/>
                  </a:lnTo>
                  <a:lnTo>
                    <a:pt x="2787" y="118"/>
                  </a:lnTo>
                  <a:lnTo>
                    <a:pt x="2790" y="118"/>
                  </a:lnTo>
                  <a:lnTo>
                    <a:pt x="2794" y="121"/>
                  </a:lnTo>
                  <a:lnTo>
                    <a:pt x="2797" y="121"/>
                  </a:lnTo>
                  <a:lnTo>
                    <a:pt x="2801" y="121"/>
                  </a:lnTo>
                  <a:lnTo>
                    <a:pt x="2805" y="121"/>
                  </a:lnTo>
                  <a:lnTo>
                    <a:pt x="2808" y="125"/>
                  </a:lnTo>
                  <a:lnTo>
                    <a:pt x="2812" y="125"/>
                  </a:lnTo>
                  <a:lnTo>
                    <a:pt x="2815" y="125"/>
                  </a:lnTo>
                  <a:lnTo>
                    <a:pt x="2819" y="125"/>
                  </a:lnTo>
                  <a:lnTo>
                    <a:pt x="2823" y="125"/>
                  </a:lnTo>
                  <a:lnTo>
                    <a:pt x="2826" y="129"/>
                  </a:lnTo>
                  <a:lnTo>
                    <a:pt x="2830" y="129"/>
                  </a:lnTo>
                  <a:lnTo>
                    <a:pt x="2833" y="129"/>
                  </a:lnTo>
                  <a:lnTo>
                    <a:pt x="2837" y="129"/>
                  </a:lnTo>
                  <a:lnTo>
                    <a:pt x="2841" y="125"/>
                  </a:lnTo>
                  <a:lnTo>
                    <a:pt x="2844" y="121"/>
                  </a:lnTo>
                  <a:lnTo>
                    <a:pt x="2848" y="114"/>
                  </a:lnTo>
                  <a:lnTo>
                    <a:pt x="2851" y="110"/>
                  </a:lnTo>
                  <a:lnTo>
                    <a:pt x="2851" y="107"/>
                  </a:lnTo>
                  <a:lnTo>
                    <a:pt x="2855" y="103"/>
                  </a:lnTo>
                  <a:lnTo>
                    <a:pt x="2859" y="103"/>
                  </a:lnTo>
                  <a:lnTo>
                    <a:pt x="2862" y="103"/>
                  </a:lnTo>
                  <a:lnTo>
                    <a:pt x="2866" y="103"/>
                  </a:lnTo>
                  <a:lnTo>
                    <a:pt x="2869" y="99"/>
                  </a:lnTo>
                  <a:lnTo>
                    <a:pt x="2869" y="92"/>
                  </a:lnTo>
                  <a:lnTo>
                    <a:pt x="2873" y="88"/>
                  </a:lnTo>
                  <a:lnTo>
                    <a:pt x="2877" y="85"/>
                  </a:lnTo>
                  <a:lnTo>
                    <a:pt x="2880" y="81"/>
                  </a:lnTo>
                  <a:lnTo>
                    <a:pt x="2884" y="81"/>
                  </a:lnTo>
                  <a:lnTo>
                    <a:pt x="2887" y="77"/>
                  </a:lnTo>
                  <a:lnTo>
                    <a:pt x="2891" y="81"/>
                  </a:lnTo>
                  <a:lnTo>
                    <a:pt x="2895" y="81"/>
                  </a:lnTo>
                  <a:lnTo>
                    <a:pt x="2898" y="81"/>
                  </a:lnTo>
                  <a:lnTo>
                    <a:pt x="2902" y="81"/>
                  </a:lnTo>
                  <a:lnTo>
                    <a:pt x="2905" y="85"/>
                  </a:lnTo>
                  <a:lnTo>
                    <a:pt x="2909" y="85"/>
                  </a:lnTo>
                  <a:lnTo>
                    <a:pt x="2913" y="81"/>
                  </a:lnTo>
                  <a:lnTo>
                    <a:pt x="2916" y="77"/>
                  </a:lnTo>
                  <a:lnTo>
                    <a:pt x="2920" y="74"/>
                  </a:lnTo>
                  <a:lnTo>
                    <a:pt x="2920" y="70"/>
                  </a:lnTo>
                  <a:lnTo>
                    <a:pt x="2923" y="66"/>
                  </a:lnTo>
                  <a:lnTo>
                    <a:pt x="2927" y="63"/>
                  </a:lnTo>
                  <a:lnTo>
                    <a:pt x="2931" y="63"/>
                  </a:lnTo>
                  <a:lnTo>
                    <a:pt x="2934" y="63"/>
                  </a:lnTo>
                  <a:lnTo>
                    <a:pt x="2938" y="66"/>
                  </a:lnTo>
                  <a:lnTo>
                    <a:pt x="2941" y="66"/>
                  </a:lnTo>
                  <a:lnTo>
                    <a:pt x="2945" y="66"/>
                  </a:lnTo>
                  <a:lnTo>
                    <a:pt x="2949" y="66"/>
                  </a:lnTo>
                  <a:lnTo>
                    <a:pt x="2952" y="66"/>
                  </a:lnTo>
                  <a:lnTo>
                    <a:pt x="2956" y="66"/>
                  </a:lnTo>
                  <a:lnTo>
                    <a:pt x="2959" y="66"/>
                  </a:lnTo>
                  <a:lnTo>
                    <a:pt x="2963" y="66"/>
                  </a:lnTo>
                  <a:lnTo>
                    <a:pt x="2967" y="70"/>
                  </a:lnTo>
                  <a:lnTo>
                    <a:pt x="2970" y="66"/>
                  </a:lnTo>
                  <a:lnTo>
                    <a:pt x="2974" y="70"/>
                  </a:lnTo>
                  <a:lnTo>
                    <a:pt x="2977" y="70"/>
                  </a:lnTo>
                  <a:lnTo>
                    <a:pt x="2981" y="66"/>
                  </a:lnTo>
                  <a:lnTo>
                    <a:pt x="2985" y="63"/>
                  </a:lnTo>
                </a:path>
              </a:pathLst>
            </a:custGeom>
            <a:noFill/>
            <a:ln w="11113" cap="flat">
              <a:solidFill>
                <a:srgbClr val="00EF00"/>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8" name="Freeform 277">
              <a:extLst>
                <a:ext uri="{FF2B5EF4-FFF2-40B4-BE49-F238E27FC236}">
                  <a16:creationId xmlns="" xmlns:a16="http://schemas.microsoft.com/office/drawing/2014/main" id="{B248B2F5-170C-46DE-979F-32ACC3918FFA}"/>
                </a:ext>
              </a:extLst>
            </p:cNvPr>
            <p:cNvSpPr>
              <a:spLocks/>
            </p:cNvSpPr>
            <p:nvPr/>
          </p:nvSpPr>
          <p:spPr bwMode="auto">
            <a:xfrm>
              <a:off x="1555" y="1882"/>
              <a:ext cx="2985" cy="664"/>
            </a:xfrm>
            <a:custGeom>
              <a:avLst/>
              <a:gdLst>
                <a:gd name="T0" fmla="*/ 43 w 2985"/>
                <a:gd name="T1" fmla="*/ 15 h 664"/>
                <a:gd name="T2" fmla="*/ 90 w 2985"/>
                <a:gd name="T3" fmla="*/ 48 h 664"/>
                <a:gd name="T4" fmla="*/ 140 w 2985"/>
                <a:gd name="T5" fmla="*/ 73 h 664"/>
                <a:gd name="T6" fmla="*/ 187 w 2985"/>
                <a:gd name="T7" fmla="*/ 40 h 664"/>
                <a:gd name="T8" fmla="*/ 237 w 2985"/>
                <a:gd name="T9" fmla="*/ 70 h 664"/>
                <a:gd name="T10" fmla="*/ 284 w 2985"/>
                <a:gd name="T11" fmla="*/ 40 h 664"/>
                <a:gd name="T12" fmla="*/ 334 w 2985"/>
                <a:gd name="T13" fmla="*/ 66 h 664"/>
                <a:gd name="T14" fmla="*/ 381 w 2985"/>
                <a:gd name="T15" fmla="*/ 88 h 664"/>
                <a:gd name="T16" fmla="*/ 428 w 2985"/>
                <a:gd name="T17" fmla="*/ 106 h 664"/>
                <a:gd name="T18" fmla="*/ 482 w 2985"/>
                <a:gd name="T19" fmla="*/ 128 h 664"/>
                <a:gd name="T20" fmla="*/ 536 w 2985"/>
                <a:gd name="T21" fmla="*/ 154 h 664"/>
                <a:gd name="T22" fmla="*/ 586 w 2985"/>
                <a:gd name="T23" fmla="*/ 180 h 664"/>
                <a:gd name="T24" fmla="*/ 637 w 2985"/>
                <a:gd name="T25" fmla="*/ 187 h 664"/>
                <a:gd name="T26" fmla="*/ 687 w 2985"/>
                <a:gd name="T27" fmla="*/ 198 h 664"/>
                <a:gd name="T28" fmla="*/ 738 w 2985"/>
                <a:gd name="T29" fmla="*/ 231 h 664"/>
                <a:gd name="T30" fmla="*/ 781 w 2985"/>
                <a:gd name="T31" fmla="*/ 264 h 664"/>
                <a:gd name="T32" fmla="*/ 831 w 2985"/>
                <a:gd name="T33" fmla="*/ 286 h 664"/>
                <a:gd name="T34" fmla="*/ 882 w 2985"/>
                <a:gd name="T35" fmla="*/ 312 h 664"/>
                <a:gd name="T36" fmla="*/ 925 w 2985"/>
                <a:gd name="T37" fmla="*/ 290 h 664"/>
                <a:gd name="T38" fmla="*/ 975 w 2985"/>
                <a:gd name="T39" fmla="*/ 308 h 664"/>
                <a:gd name="T40" fmla="*/ 1022 w 2985"/>
                <a:gd name="T41" fmla="*/ 316 h 664"/>
                <a:gd name="T42" fmla="*/ 1076 w 2985"/>
                <a:gd name="T43" fmla="*/ 308 h 664"/>
                <a:gd name="T44" fmla="*/ 1127 w 2985"/>
                <a:gd name="T45" fmla="*/ 330 h 664"/>
                <a:gd name="T46" fmla="*/ 1181 w 2985"/>
                <a:gd name="T47" fmla="*/ 345 h 664"/>
                <a:gd name="T48" fmla="*/ 1231 w 2985"/>
                <a:gd name="T49" fmla="*/ 363 h 664"/>
                <a:gd name="T50" fmla="*/ 1285 w 2985"/>
                <a:gd name="T51" fmla="*/ 389 h 664"/>
                <a:gd name="T52" fmla="*/ 1332 w 2985"/>
                <a:gd name="T53" fmla="*/ 396 h 664"/>
                <a:gd name="T54" fmla="*/ 1386 w 2985"/>
                <a:gd name="T55" fmla="*/ 418 h 664"/>
                <a:gd name="T56" fmla="*/ 1433 w 2985"/>
                <a:gd name="T57" fmla="*/ 444 h 664"/>
                <a:gd name="T58" fmla="*/ 1479 w 2985"/>
                <a:gd name="T59" fmla="*/ 459 h 664"/>
                <a:gd name="T60" fmla="*/ 1533 w 2985"/>
                <a:gd name="T61" fmla="*/ 477 h 664"/>
                <a:gd name="T62" fmla="*/ 1584 w 2985"/>
                <a:gd name="T63" fmla="*/ 481 h 664"/>
                <a:gd name="T64" fmla="*/ 1634 w 2985"/>
                <a:gd name="T65" fmla="*/ 492 h 664"/>
                <a:gd name="T66" fmla="*/ 1685 w 2985"/>
                <a:gd name="T67" fmla="*/ 510 h 664"/>
                <a:gd name="T68" fmla="*/ 1732 w 2985"/>
                <a:gd name="T69" fmla="*/ 514 h 664"/>
                <a:gd name="T70" fmla="*/ 1782 w 2985"/>
                <a:gd name="T71" fmla="*/ 484 h 664"/>
                <a:gd name="T72" fmla="*/ 1832 w 2985"/>
                <a:gd name="T73" fmla="*/ 499 h 664"/>
                <a:gd name="T74" fmla="*/ 1886 w 2985"/>
                <a:gd name="T75" fmla="*/ 521 h 664"/>
                <a:gd name="T76" fmla="*/ 1933 w 2985"/>
                <a:gd name="T77" fmla="*/ 528 h 664"/>
                <a:gd name="T78" fmla="*/ 1987 w 2985"/>
                <a:gd name="T79" fmla="*/ 543 h 664"/>
                <a:gd name="T80" fmla="*/ 2030 w 2985"/>
                <a:gd name="T81" fmla="*/ 528 h 664"/>
                <a:gd name="T82" fmla="*/ 2084 w 2985"/>
                <a:gd name="T83" fmla="*/ 547 h 664"/>
                <a:gd name="T84" fmla="*/ 2131 w 2985"/>
                <a:gd name="T85" fmla="*/ 565 h 664"/>
                <a:gd name="T86" fmla="*/ 2182 w 2985"/>
                <a:gd name="T87" fmla="*/ 587 h 664"/>
                <a:gd name="T88" fmla="*/ 2236 w 2985"/>
                <a:gd name="T89" fmla="*/ 602 h 664"/>
                <a:gd name="T90" fmla="*/ 2286 w 2985"/>
                <a:gd name="T91" fmla="*/ 613 h 664"/>
                <a:gd name="T92" fmla="*/ 2336 w 2985"/>
                <a:gd name="T93" fmla="*/ 613 h 664"/>
                <a:gd name="T94" fmla="*/ 2387 w 2985"/>
                <a:gd name="T95" fmla="*/ 627 h 664"/>
                <a:gd name="T96" fmla="*/ 2437 w 2985"/>
                <a:gd name="T97" fmla="*/ 591 h 664"/>
                <a:gd name="T98" fmla="*/ 2488 w 2985"/>
                <a:gd name="T99" fmla="*/ 605 h 664"/>
                <a:gd name="T100" fmla="*/ 2542 w 2985"/>
                <a:gd name="T101" fmla="*/ 605 h 664"/>
                <a:gd name="T102" fmla="*/ 2592 w 2985"/>
                <a:gd name="T103" fmla="*/ 616 h 664"/>
                <a:gd name="T104" fmla="*/ 2646 w 2985"/>
                <a:gd name="T105" fmla="*/ 620 h 664"/>
                <a:gd name="T106" fmla="*/ 2697 w 2985"/>
                <a:gd name="T107" fmla="*/ 620 h 664"/>
                <a:gd name="T108" fmla="*/ 2747 w 2985"/>
                <a:gd name="T109" fmla="*/ 638 h 664"/>
                <a:gd name="T110" fmla="*/ 2797 w 2985"/>
                <a:gd name="T111" fmla="*/ 653 h 664"/>
                <a:gd name="T112" fmla="*/ 2851 w 2985"/>
                <a:gd name="T113" fmla="*/ 642 h 664"/>
                <a:gd name="T114" fmla="*/ 2898 w 2985"/>
                <a:gd name="T115" fmla="*/ 616 h 664"/>
                <a:gd name="T116" fmla="*/ 2945 w 2985"/>
                <a:gd name="T117" fmla="*/ 602 h 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985" h="664">
                  <a:moveTo>
                    <a:pt x="0" y="55"/>
                  </a:moveTo>
                  <a:lnTo>
                    <a:pt x="3" y="55"/>
                  </a:lnTo>
                  <a:lnTo>
                    <a:pt x="7" y="26"/>
                  </a:lnTo>
                  <a:lnTo>
                    <a:pt x="7" y="7"/>
                  </a:lnTo>
                  <a:lnTo>
                    <a:pt x="10" y="0"/>
                  </a:lnTo>
                  <a:lnTo>
                    <a:pt x="14" y="0"/>
                  </a:lnTo>
                  <a:lnTo>
                    <a:pt x="18" y="4"/>
                  </a:lnTo>
                  <a:lnTo>
                    <a:pt x="21" y="4"/>
                  </a:lnTo>
                  <a:lnTo>
                    <a:pt x="25" y="4"/>
                  </a:lnTo>
                  <a:lnTo>
                    <a:pt x="28" y="4"/>
                  </a:lnTo>
                  <a:lnTo>
                    <a:pt x="32" y="7"/>
                  </a:lnTo>
                  <a:lnTo>
                    <a:pt x="36" y="11"/>
                  </a:lnTo>
                  <a:lnTo>
                    <a:pt x="39" y="11"/>
                  </a:lnTo>
                  <a:lnTo>
                    <a:pt x="43" y="11"/>
                  </a:lnTo>
                  <a:lnTo>
                    <a:pt x="43" y="15"/>
                  </a:lnTo>
                  <a:lnTo>
                    <a:pt x="46" y="18"/>
                  </a:lnTo>
                  <a:lnTo>
                    <a:pt x="50" y="18"/>
                  </a:lnTo>
                  <a:lnTo>
                    <a:pt x="54" y="22"/>
                  </a:lnTo>
                  <a:lnTo>
                    <a:pt x="57" y="22"/>
                  </a:lnTo>
                  <a:lnTo>
                    <a:pt x="61" y="26"/>
                  </a:lnTo>
                  <a:lnTo>
                    <a:pt x="61" y="29"/>
                  </a:lnTo>
                  <a:lnTo>
                    <a:pt x="64" y="29"/>
                  </a:lnTo>
                  <a:lnTo>
                    <a:pt x="68" y="33"/>
                  </a:lnTo>
                  <a:lnTo>
                    <a:pt x="72" y="37"/>
                  </a:lnTo>
                  <a:lnTo>
                    <a:pt x="75" y="37"/>
                  </a:lnTo>
                  <a:lnTo>
                    <a:pt x="79" y="40"/>
                  </a:lnTo>
                  <a:lnTo>
                    <a:pt x="79" y="44"/>
                  </a:lnTo>
                  <a:lnTo>
                    <a:pt x="82" y="44"/>
                  </a:lnTo>
                  <a:lnTo>
                    <a:pt x="86" y="44"/>
                  </a:lnTo>
                  <a:lnTo>
                    <a:pt x="90" y="48"/>
                  </a:lnTo>
                  <a:lnTo>
                    <a:pt x="93" y="48"/>
                  </a:lnTo>
                  <a:lnTo>
                    <a:pt x="97" y="51"/>
                  </a:lnTo>
                  <a:lnTo>
                    <a:pt x="97" y="55"/>
                  </a:lnTo>
                  <a:lnTo>
                    <a:pt x="100" y="55"/>
                  </a:lnTo>
                  <a:lnTo>
                    <a:pt x="104" y="59"/>
                  </a:lnTo>
                  <a:lnTo>
                    <a:pt x="108" y="59"/>
                  </a:lnTo>
                  <a:lnTo>
                    <a:pt x="111" y="62"/>
                  </a:lnTo>
                  <a:lnTo>
                    <a:pt x="115" y="59"/>
                  </a:lnTo>
                  <a:lnTo>
                    <a:pt x="118" y="62"/>
                  </a:lnTo>
                  <a:lnTo>
                    <a:pt x="122" y="62"/>
                  </a:lnTo>
                  <a:lnTo>
                    <a:pt x="126" y="66"/>
                  </a:lnTo>
                  <a:lnTo>
                    <a:pt x="129" y="66"/>
                  </a:lnTo>
                  <a:lnTo>
                    <a:pt x="133" y="70"/>
                  </a:lnTo>
                  <a:lnTo>
                    <a:pt x="136" y="73"/>
                  </a:lnTo>
                  <a:lnTo>
                    <a:pt x="140" y="73"/>
                  </a:lnTo>
                  <a:lnTo>
                    <a:pt x="144" y="70"/>
                  </a:lnTo>
                  <a:lnTo>
                    <a:pt x="147" y="66"/>
                  </a:lnTo>
                  <a:lnTo>
                    <a:pt x="151" y="66"/>
                  </a:lnTo>
                  <a:lnTo>
                    <a:pt x="151" y="62"/>
                  </a:lnTo>
                  <a:lnTo>
                    <a:pt x="154" y="59"/>
                  </a:lnTo>
                  <a:lnTo>
                    <a:pt x="158" y="55"/>
                  </a:lnTo>
                  <a:lnTo>
                    <a:pt x="162" y="59"/>
                  </a:lnTo>
                  <a:lnTo>
                    <a:pt x="165" y="59"/>
                  </a:lnTo>
                  <a:lnTo>
                    <a:pt x="169" y="59"/>
                  </a:lnTo>
                  <a:lnTo>
                    <a:pt x="172" y="59"/>
                  </a:lnTo>
                  <a:lnTo>
                    <a:pt x="176" y="62"/>
                  </a:lnTo>
                  <a:lnTo>
                    <a:pt x="180" y="59"/>
                  </a:lnTo>
                  <a:lnTo>
                    <a:pt x="183" y="48"/>
                  </a:lnTo>
                  <a:lnTo>
                    <a:pt x="187" y="44"/>
                  </a:lnTo>
                  <a:lnTo>
                    <a:pt x="187" y="40"/>
                  </a:lnTo>
                  <a:lnTo>
                    <a:pt x="190" y="37"/>
                  </a:lnTo>
                  <a:lnTo>
                    <a:pt x="194" y="40"/>
                  </a:lnTo>
                  <a:lnTo>
                    <a:pt x="198" y="40"/>
                  </a:lnTo>
                  <a:lnTo>
                    <a:pt x="201" y="44"/>
                  </a:lnTo>
                  <a:lnTo>
                    <a:pt x="205" y="48"/>
                  </a:lnTo>
                  <a:lnTo>
                    <a:pt x="208" y="51"/>
                  </a:lnTo>
                  <a:lnTo>
                    <a:pt x="212" y="55"/>
                  </a:lnTo>
                  <a:lnTo>
                    <a:pt x="216" y="55"/>
                  </a:lnTo>
                  <a:lnTo>
                    <a:pt x="219" y="55"/>
                  </a:lnTo>
                  <a:lnTo>
                    <a:pt x="223" y="59"/>
                  </a:lnTo>
                  <a:lnTo>
                    <a:pt x="223" y="62"/>
                  </a:lnTo>
                  <a:lnTo>
                    <a:pt x="226" y="62"/>
                  </a:lnTo>
                  <a:lnTo>
                    <a:pt x="230" y="66"/>
                  </a:lnTo>
                  <a:lnTo>
                    <a:pt x="234" y="66"/>
                  </a:lnTo>
                  <a:lnTo>
                    <a:pt x="237" y="70"/>
                  </a:lnTo>
                  <a:lnTo>
                    <a:pt x="241" y="73"/>
                  </a:lnTo>
                  <a:lnTo>
                    <a:pt x="244" y="77"/>
                  </a:lnTo>
                  <a:lnTo>
                    <a:pt x="248" y="77"/>
                  </a:lnTo>
                  <a:lnTo>
                    <a:pt x="252" y="81"/>
                  </a:lnTo>
                  <a:lnTo>
                    <a:pt x="255" y="70"/>
                  </a:lnTo>
                  <a:lnTo>
                    <a:pt x="259" y="55"/>
                  </a:lnTo>
                  <a:lnTo>
                    <a:pt x="259" y="40"/>
                  </a:lnTo>
                  <a:lnTo>
                    <a:pt x="262" y="37"/>
                  </a:lnTo>
                  <a:lnTo>
                    <a:pt x="266" y="33"/>
                  </a:lnTo>
                  <a:lnTo>
                    <a:pt x="270" y="33"/>
                  </a:lnTo>
                  <a:lnTo>
                    <a:pt x="273" y="33"/>
                  </a:lnTo>
                  <a:lnTo>
                    <a:pt x="277" y="33"/>
                  </a:lnTo>
                  <a:lnTo>
                    <a:pt x="277" y="37"/>
                  </a:lnTo>
                  <a:lnTo>
                    <a:pt x="280" y="37"/>
                  </a:lnTo>
                  <a:lnTo>
                    <a:pt x="284" y="40"/>
                  </a:lnTo>
                  <a:lnTo>
                    <a:pt x="288" y="40"/>
                  </a:lnTo>
                  <a:lnTo>
                    <a:pt x="291" y="44"/>
                  </a:lnTo>
                  <a:lnTo>
                    <a:pt x="295" y="40"/>
                  </a:lnTo>
                  <a:lnTo>
                    <a:pt x="298" y="44"/>
                  </a:lnTo>
                  <a:lnTo>
                    <a:pt x="302" y="44"/>
                  </a:lnTo>
                  <a:lnTo>
                    <a:pt x="306" y="48"/>
                  </a:lnTo>
                  <a:lnTo>
                    <a:pt x="309" y="48"/>
                  </a:lnTo>
                  <a:lnTo>
                    <a:pt x="313" y="51"/>
                  </a:lnTo>
                  <a:lnTo>
                    <a:pt x="316" y="55"/>
                  </a:lnTo>
                  <a:lnTo>
                    <a:pt x="320" y="55"/>
                  </a:lnTo>
                  <a:lnTo>
                    <a:pt x="324" y="59"/>
                  </a:lnTo>
                  <a:lnTo>
                    <a:pt x="327" y="59"/>
                  </a:lnTo>
                  <a:lnTo>
                    <a:pt x="331" y="62"/>
                  </a:lnTo>
                  <a:lnTo>
                    <a:pt x="331" y="66"/>
                  </a:lnTo>
                  <a:lnTo>
                    <a:pt x="334" y="66"/>
                  </a:lnTo>
                  <a:lnTo>
                    <a:pt x="338" y="70"/>
                  </a:lnTo>
                  <a:lnTo>
                    <a:pt x="342" y="70"/>
                  </a:lnTo>
                  <a:lnTo>
                    <a:pt x="345" y="73"/>
                  </a:lnTo>
                  <a:lnTo>
                    <a:pt x="349" y="73"/>
                  </a:lnTo>
                  <a:lnTo>
                    <a:pt x="349" y="77"/>
                  </a:lnTo>
                  <a:lnTo>
                    <a:pt x="352" y="77"/>
                  </a:lnTo>
                  <a:lnTo>
                    <a:pt x="356" y="81"/>
                  </a:lnTo>
                  <a:lnTo>
                    <a:pt x="360" y="81"/>
                  </a:lnTo>
                  <a:lnTo>
                    <a:pt x="363" y="84"/>
                  </a:lnTo>
                  <a:lnTo>
                    <a:pt x="367" y="84"/>
                  </a:lnTo>
                  <a:lnTo>
                    <a:pt x="367" y="81"/>
                  </a:lnTo>
                  <a:lnTo>
                    <a:pt x="370" y="84"/>
                  </a:lnTo>
                  <a:lnTo>
                    <a:pt x="374" y="84"/>
                  </a:lnTo>
                  <a:lnTo>
                    <a:pt x="378" y="88"/>
                  </a:lnTo>
                  <a:lnTo>
                    <a:pt x="381" y="88"/>
                  </a:lnTo>
                  <a:lnTo>
                    <a:pt x="385" y="88"/>
                  </a:lnTo>
                  <a:lnTo>
                    <a:pt x="385" y="92"/>
                  </a:lnTo>
                  <a:lnTo>
                    <a:pt x="388" y="92"/>
                  </a:lnTo>
                  <a:lnTo>
                    <a:pt x="392" y="95"/>
                  </a:lnTo>
                  <a:lnTo>
                    <a:pt x="396" y="95"/>
                  </a:lnTo>
                  <a:lnTo>
                    <a:pt x="399" y="92"/>
                  </a:lnTo>
                  <a:lnTo>
                    <a:pt x="403" y="92"/>
                  </a:lnTo>
                  <a:lnTo>
                    <a:pt x="406" y="95"/>
                  </a:lnTo>
                  <a:lnTo>
                    <a:pt x="410" y="95"/>
                  </a:lnTo>
                  <a:lnTo>
                    <a:pt x="414" y="99"/>
                  </a:lnTo>
                  <a:lnTo>
                    <a:pt x="417" y="99"/>
                  </a:lnTo>
                  <a:lnTo>
                    <a:pt x="421" y="103"/>
                  </a:lnTo>
                  <a:lnTo>
                    <a:pt x="421" y="106"/>
                  </a:lnTo>
                  <a:lnTo>
                    <a:pt x="424" y="106"/>
                  </a:lnTo>
                  <a:lnTo>
                    <a:pt x="428" y="106"/>
                  </a:lnTo>
                  <a:lnTo>
                    <a:pt x="432" y="106"/>
                  </a:lnTo>
                  <a:lnTo>
                    <a:pt x="435" y="106"/>
                  </a:lnTo>
                  <a:lnTo>
                    <a:pt x="439" y="106"/>
                  </a:lnTo>
                  <a:lnTo>
                    <a:pt x="442" y="110"/>
                  </a:lnTo>
                  <a:lnTo>
                    <a:pt x="446" y="110"/>
                  </a:lnTo>
                  <a:lnTo>
                    <a:pt x="450" y="114"/>
                  </a:lnTo>
                  <a:lnTo>
                    <a:pt x="453" y="114"/>
                  </a:lnTo>
                  <a:lnTo>
                    <a:pt x="457" y="117"/>
                  </a:lnTo>
                  <a:lnTo>
                    <a:pt x="460" y="117"/>
                  </a:lnTo>
                  <a:lnTo>
                    <a:pt x="464" y="117"/>
                  </a:lnTo>
                  <a:lnTo>
                    <a:pt x="468" y="121"/>
                  </a:lnTo>
                  <a:lnTo>
                    <a:pt x="471" y="121"/>
                  </a:lnTo>
                  <a:lnTo>
                    <a:pt x="475" y="125"/>
                  </a:lnTo>
                  <a:lnTo>
                    <a:pt x="478" y="125"/>
                  </a:lnTo>
                  <a:lnTo>
                    <a:pt x="482" y="128"/>
                  </a:lnTo>
                  <a:lnTo>
                    <a:pt x="486" y="128"/>
                  </a:lnTo>
                  <a:lnTo>
                    <a:pt x="489" y="132"/>
                  </a:lnTo>
                  <a:lnTo>
                    <a:pt x="493" y="132"/>
                  </a:lnTo>
                  <a:lnTo>
                    <a:pt x="496" y="136"/>
                  </a:lnTo>
                  <a:lnTo>
                    <a:pt x="500" y="136"/>
                  </a:lnTo>
                  <a:lnTo>
                    <a:pt x="504" y="136"/>
                  </a:lnTo>
                  <a:lnTo>
                    <a:pt x="507" y="136"/>
                  </a:lnTo>
                  <a:lnTo>
                    <a:pt x="511" y="139"/>
                  </a:lnTo>
                  <a:lnTo>
                    <a:pt x="514" y="139"/>
                  </a:lnTo>
                  <a:lnTo>
                    <a:pt x="518" y="143"/>
                  </a:lnTo>
                  <a:lnTo>
                    <a:pt x="522" y="143"/>
                  </a:lnTo>
                  <a:lnTo>
                    <a:pt x="525" y="147"/>
                  </a:lnTo>
                  <a:lnTo>
                    <a:pt x="529" y="150"/>
                  </a:lnTo>
                  <a:lnTo>
                    <a:pt x="532" y="150"/>
                  </a:lnTo>
                  <a:lnTo>
                    <a:pt x="536" y="154"/>
                  </a:lnTo>
                  <a:lnTo>
                    <a:pt x="540" y="154"/>
                  </a:lnTo>
                  <a:lnTo>
                    <a:pt x="543" y="158"/>
                  </a:lnTo>
                  <a:lnTo>
                    <a:pt x="547" y="161"/>
                  </a:lnTo>
                  <a:lnTo>
                    <a:pt x="550" y="161"/>
                  </a:lnTo>
                  <a:lnTo>
                    <a:pt x="554" y="165"/>
                  </a:lnTo>
                  <a:lnTo>
                    <a:pt x="558" y="165"/>
                  </a:lnTo>
                  <a:lnTo>
                    <a:pt x="561" y="169"/>
                  </a:lnTo>
                  <a:lnTo>
                    <a:pt x="565" y="172"/>
                  </a:lnTo>
                  <a:lnTo>
                    <a:pt x="568" y="172"/>
                  </a:lnTo>
                  <a:lnTo>
                    <a:pt x="572" y="176"/>
                  </a:lnTo>
                  <a:lnTo>
                    <a:pt x="576" y="176"/>
                  </a:lnTo>
                  <a:lnTo>
                    <a:pt x="579" y="176"/>
                  </a:lnTo>
                  <a:lnTo>
                    <a:pt x="579" y="180"/>
                  </a:lnTo>
                  <a:lnTo>
                    <a:pt x="583" y="180"/>
                  </a:lnTo>
                  <a:lnTo>
                    <a:pt x="586" y="180"/>
                  </a:lnTo>
                  <a:lnTo>
                    <a:pt x="590" y="180"/>
                  </a:lnTo>
                  <a:lnTo>
                    <a:pt x="594" y="183"/>
                  </a:lnTo>
                  <a:lnTo>
                    <a:pt x="597" y="183"/>
                  </a:lnTo>
                  <a:lnTo>
                    <a:pt x="601" y="180"/>
                  </a:lnTo>
                  <a:lnTo>
                    <a:pt x="604" y="180"/>
                  </a:lnTo>
                  <a:lnTo>
                    <a:pt x="608" y="180"/>
                  </a:lnTo>
                  <a:lnTo>
                    <a:pt x="612" y="180"/>
                  </a:lnTo>
                  <a:lnTo>
                    <a:pt x="615" y="176"/>
                  </a:lnTo>
                  <a:lnTo>
                    <a:pt x="619" y="180"/>
                  </a:lnTo>
                  <a:lnTo>
                    <a:pt x="622" y="180"/>
                  </a:lnTo>
                  <a:lnTo>
                    <a:pt x="626" y="180"/>
                  </a:lnTo>
                  <a:lnTo>
                    <a:pt x="630" y="183"/>
                  </a:lnTo>
                  <a:lnTo>
                    <a:pt x="633" y="183"/>
                  </a:lnTo>
                  <a:lnTo>
                    <a:pt x="633" y="187"/>
                  </a:lnTo>
                  <a:lnTo>
                    <a:pt x="637" y="187"/>
                  </a:lnTo>
                  <a:lnTo>
                    <a:pt x="640" y="191"/>
                  </a:lnTo>
                  <a:lnTo>
                    <a:pt x="644" y="191"/>
                  </a:lnTo>
                  <a:lnTo>
                    <a:pt x="648" y="191"/>
                  </a:lnTo>
                  <a:lnTo>
                    <a:pt x="651" y="183"/>
                  </a:lnTo>
                  <a:lnTo>
                    <a:pt x="655" y="183"/>
                  </a:lnTo>
                  <a:lnTo>
                    <a:pt x="658" y="183"/>
                  </a:lnTo>
                  <a:lnTo>
                    <a:pt x="662" y="187"/>
                  </a:lnTo>
                  <a:lnTo>
                    <a:pt x="666" y="191"/>
                  </a:lnTo>
                  <a:lnTo>
                    <a:pt x="669" y="191"/>
                  </a:lnTo>
                  <a:lnTo>
                    <a:pt x="669" y="194"/>
                  </a:lnTo>
                  <a:lnTo>
                    <a:pt x="673" y="194"/>
                  </a:lnTo>
                  <a:lnTo>
                    <a:pt x="676" y="194"/>
                  </a:lnTo>
                  <a:lnTo>
                    <a:pt x="680" y="198"/>
                  </a:lnTo>
                  <a:lnTo>
                    <a:pt x="684" y="198"/>
                  </a:lnTo>
                  <a:lnTo>
                    <a:pt x="687" y="198"/>
                  </a:lnTo>
                  <a:lnTo>
                    <a:pt x="691" y="198"/>
                  </a:lnTo>
                  <a:lnTo>
                    <a:pt x="694" y="202"/>
                  </a:lnTo>
                  <a:lnTo>
                    <a:pt x="698" y="202"/>
                  </a:lnTo>
                  <a:lnTo>
                    <a:pt x="702" y="205"/>
                  </a:lnTo>
                  <a:lnTo>
                    <a:pt x="705" y="209"/>
                  </a:lnTo>
                  <a:lnTo>
                    <a:pt x="709" y="213"/>
                  </a:lnTo>
                  <a:lnTo>
                    <a:pt x="712" y="213"/>
                  </a:lnTo>
                  <a:lnTo>
                    <a:pt x="716" y="216"/>
                  </a:lnTo>
                  <a:lnTo>
                    <a:pt x="720" y="220"/>
                  </a:lnTo>
                  <a:lnTo>
                    <a:pt x="723" y="220"/>
                  </a:lnTo>
                  <a:lnTo>
                    <a:pt x="723" y="224"/>
                  </a:lnTo>
                  <a:lnTo>
                    <a:pt x="727" y="224"/>
                  </a:lnTo>
                  <a:lnTo>
                    <a:pt x="730" y="227"/>
                  </a:lnTo>
                  <a:lnTo>
                    <a:pt x="734" y="231"/>
                  </a:lnTo>
                  <a:lnTo>
                    <a:pt x="738" y="231"/>
                  </a:lnTo>
                  <a:lnTo>
                    <a:pt x="741" y="235"/>
                  </a:lnTo>
                  <a:lnTo>
                    <a:pt x="741" y="238"/>
                  </a:lnTo>
                  <a:lnTo>
                    <a:pt x="745" y="238"/>
                  </a:lnTo>
                  <a:lnTo>
                    <a:pt x="748" y="242"/>
                  </a:lnTo>
                  <a:lnTo>
                    <a:pt x="752" y="246"/>
                  </a:lnTo>
                  <a:lnTo>
                    <a:pt x="756" y="246"/>
                  </a:lnTo>
                  <a:lnTo>
                    <a:pt x="759" y="246"/>
                  </a:lnTo>
                  <a:lnTo>
                    <a:pt x="759" y="249"/>
                  </a:lnTo>
                  <a:lnTo>
                    <a:pt x="763" y="249"/>
                  </a:lnTo>
                  <a:lnTo>
                    <a:pt x="766" y="253"/>
                  </a:lnTo>
                  <a:lnTo>
                    <a:pt x="770" y="253"/>
                  </a:lnTo>
                  <a:lnTo>
                    <a:pt x="774" y="257"/>
                  </a:lnTo>
                  <a:lnTo>
                    <a:pt x="777" y="257"/>
                  </a:lnTo>
                  <a:lnTo>
                    <a:pt x="777" y="260"/>
                  </a:lnTo>
                  <a:lnTo>
                    <a:pt x="781" y="264"/>
                  </a:lnTo>
                  <a:lnTo>
                    <a:pt x="785" y="264"/>
                  </a:lnTo>
                  <a:lnTo>
                    <a:pt x="788" y="264"/>
                  </a:lnTo>
                  <a:lnTo>
                    <a:pt x="792" y="268"/>
                  </a:lnTo>
                  <a:lnTo>
                    <a:pt x="795" y="268"/>
                  </a:lnTo>
                  <a:lnTo>
                    <a:pt x="795" y="271"/>
                  </a:lnTo>
                  <a:lnTo>
                    <a:pt x="799" y="271"/>
                  </a:lnTo>
                  <a:lnTo>
                    <a:pt x="803" y="275"/>
                  </a:lnTo>
                  <a:lnTo>
                    <a:pt x="806" y="279"/>
                  </a:lnTo>
                  <a:lnTo>
                    <a:pt x="810" y="279"/>
                  </a:lnTo>
                  <a:lnTo>
                    <a:pt x="813" y="282"/>
                  </a:lnTo>
                  <a:lnTo>
                    <a:pt x="817" y="286"/>
                  </a:lnTo>
                  <a:lnTo>
                    <a:pt x="821" y="286"/>
                  </a:lnTo>
                  <a:lnTo>
                    <a:pt x="824" y="282"/>
                  </a:lnTo>
                  <a:lnTo>
                    <a:pt x="828" y="286"/>
                  </a:lnTo>
                  <a:lnTo>
                    <a:pt x="831" y="286"/>
                  </a:lnTo>
                  <a:lnTo>
                    <a:pt x="835" y="286"/>
                  </a:lnTo>
                  <a:lnTo>
                    <a:pt x="839" y="290"/>
                  </a:lnTo>
                  <a:lnTo>
                    <a:pt x="842" y="293"/>
                  </a:lnTo>
                  <a:lnTo>
                    <a:pt x="846" y="293"/>
                  </a:lnTo>
                  <a:lnTo>
                    <a:pt x="849" y="297"/>
                  </a:lnTo>
                  <a:lnTo>
                    <a:pt x="853" y="301"/>
                  </a:lnTo>
                  <a:lnTo>
                    <a:pt x="857" y="301"/>
                  </a:lnTo>
                  <a:lnTo>
                    <a:pt x="860" y="304"/>
                  </a:lnTo>
                  <a:lnTo>
                    <a:pt x="864" y="304"/>
                  </a:lnTo>
                  <a:lnTo>
                    <a:pt x="867" y="308"/>
                  </a:lnTo>
                  <a:lnTo>
                    <a:pt x="867" y="304"/>
                  </a:lnTo>
                  <a:lnTo>
                    <a:pt x="871" y="304"/>
                  </a:lnTo>
                  <a:lnTo>
                    <a:pt x="875" y="308"/>
                  </a:lnTo>
                  <a:lnTo>
                    <a:pt x="878" y="308"/>
                  </a:lnTo>
                  <a:lnTo>
                    <a:pt x="882" y="312"/>
                  </a:lnTo>
                  <a:lnTo>
                    <a:pt x="885" y="312"/>
                  </a:lnTo>
                  <a:lnTo>
                    <a:pt x="885" y="316"/>
                  </a:lnTo>
                  <a:lnTo>
                    <a:pt x="889" y="319"/>
                  </a:lnTo>
                  <a:lnTo>
                    <a:pt x="893" y="319"/>
                  </a:lnTo>
                  <a:lnTo>
                    <a:pt x="896" y="316"/>
                  </a:lnTo>
                  <a:lnTo>
                    <a:pt x="900" y="304"/>
                  </a:lnTo>
                  <a:lnTo>
                    <a:pt x="903" y="293"/>
                  </a:lnTo>
                  <a:lnTo>
                    <a:pt x="903" y="286"/>
                  </a:lnTo>
                  <a:lnTo>
                    <a:pt x="907" y="286"/>
                  </a:lnTo>
                  <a:lnTo>
                    <a:pt x="911" y="286"/>
                  </a:lnTo>
                  <a:lnTo>
                    <a:pt x="914" y="286"/>
                  </a:lnTo>
                  <a:lnTo>
                    <a:pt x="918" y="290"/>
                  </a:lnTo>
                  <a:lnTo>
                    <a:pt x="921" y="290"/>
                  </a:lnTo>
                  <a:lnTo>
                    <a:pt x="921" y="293"/>
                  </a:lnTo>
                  <a:lnTo>
                    <a:pt x="925" y="290"/>
                  </a:lnTo>
                  <a:lnTo>
                    <a:pt x="929" y="290"/>
                  </a:lnTo>
                  <a:lnTo>
                    <a:pt x="932" y="286"/>
                  </a:lnTo>
                  <a:lnTo>
                    <a:pt x="936" y="282"/>
                  </a:lnTo>
                  <a:lnTo>
                    <a:pt x="939" y="282"/>
                  </a:lnTo>
                  <a:lnTo>
                    <a:pt x="943" y="286"/>
                  </a:lnTo>
                  <a:lnTo>
                    <a:pt x="947" y="286"/>
                  </a:lnTo>
                  <a:lnTo>
                    <a:pt x="950" y="290"/>
                  </a:lnTo>
                  <a:lnTo>
                    <a:pt x="954" y="293"/>
                  </a:lnTo>
                  <a:lnTo>
                    <a:pt x="957" y="297"/>
                  </a:lnTo>
                  <a:lnTo>
                    <a:pt x="961" y="297"/>
                  </a:lnTo>
                  <a:lnTo>
                    <a:pt x="965" y="301"/>
                  </a:lnTo>
                  <a:lnTo>
                    <a:pt x="968" y="301"/>
                  </a:lnTo>
                  <a:lnTo>
                    <a:pt x="972" y="304"/>
                  </a:lnTo>
                  <a:lnTo>
                    <a:pt x="975" y="304"/>
                  </a:lnTo>
                  <a:lnTo>
                    <a:pt x="975" y="308"/>
                  </a:lnTo>
                  <a:lnTo>
                    <a:pt x="979" y="308"/>
                  </a:lnTo>
                  <a:lnTo>
                    <a:pt x="983" y="308"/>
                  </a:lnTo>
                  <a:lnTo>
                    <a:pt x="986" y="312"/>
                  </a:lnTo>
                  <a:lnTo>
                    <a:pt x="990" y="312"/>
                  </a:lnTo>
                  <a:lnTo>
                    <a:pt x="990" y="316"/>
                  </a:lnTo>
                  <a:lnTo>
                    <a:pt x="993" y="319"/>
                  </a:lnTo>
                  <a:lnTo>
                    <a:pt x="997" y="319"/>
                  </a:lnTo>
                  <a:lnTo>
                    <a:pt x="1001" y="319"/>
                  </a:lnTo>
                  <a:lnTo>
                    <a:pt x="1004" y="323"/>
                  </a:lnTo>
                  <a:lnTo>
                    <a:pt x="1008" y="316"/>
                  </a:lnTo>
                  <a:lnTo>
                    <a:pt x="1011" y="316"/>
                  </a:lnTo>
                  <a:lnTo>
                    <a:pt x="1011" y="312"/>
                  </a:lnTo>
                  <a:lnTo>
                    <a:pt x="1015" y="312"/>
                  </a:lnTo>
                  <a:lnTo>
                    <a:pt x="1019" y="312"/>
                  </a:lnTo>
                  <a:lnTo>
                    <a:pt x="1022" y="316"/>
                  </a:lnTo>
                  <a:lnTo>
                    <a:pt x="1026" y="319"/>
                  </a:lnTo>
                  <a:lnTo>
                    <a:pt x="1029" y="323"/>
                  </a:lnTo>
                  <a:lnTo>
                    <a:pt x="1033" y="323"/>
                  </a:lnTo>
                  <a:lnTo>
                    <a:pt x="1037" y="327"/>
                  </a:lnTo>
                  <a:lnTo>
                    <a:pt x="1040" y="327"/>
                  </a:lnTo>
                  <a:lnTo>
                    <a:pt x="1044" y="327"/>
                  </a:lnTo>
                  <a:lnTo>
                    <a:pt x="1047" y="323"/>
                  </a:lnTo>
                  <a:lnTo>
                    <a:pt x="1051" y="319"/>
                  </a:lnTo>
                  <a:lnTo>
                    <a:pt x="1055" y="308"/>
                  </a:lnTo>
                  <a:lnTo>
                    <a:pt x="1058" y="308"/>
                  </a:lnTo>
                  <a:lnTo>
                    <a:pt x="1062" y="308"/>
                  </a:lnTo>
                  <a:lnTo>
                    <a:pt x="1065" y="308"/>
                  </a:lnTo>
                  <a:lnTo>
                    <a:pt x="1069" y="308"/>
                  </a:lnTo>
                  <a:lnTo>
                    <a:pt x="1073" y="308"/>
                  </a:lnTo>
                  <a:lnTo>
                    <a:pt x="1076" y="308"/>
                  </a:lnTo>
                  <a:lnTo>
                    <a:pt x="1080" y="312"/>
                  </a:lnTo>
                  <a:lnTo>
                    <a:pt x="1080" y="308"/>
                  </a:lnTo>
                  <a:lnTo>
                    <a:pt x="1083" y="308"/>
                  </a:lnTo>
                  <a:lnTo>
                    <a:pt x="1087" y="308"/>
                  </a:lnTo>
                  <a:lnTo>
                    <a:pt x="1091" y="308"/>
                  </a:lnTo>
                  <a:lnTo>
                    <a:pt x="1094" y="312"/>
                  </a:lnTo>
                  <a:lnTo>
                    <a:pt x="1098" y="316"/>
                  </a:lnTo>
                  <a:lnTo>
                    <a:pt x="1101" y="319"/>
                  </a:lnTo>
                  <a:lnTo>
                    <a:pt x="1105" y="319"/>
                  </a:lnTo>
                  <a:lnTo>
                    <a:pt x="1109" y="323"/>
                  </a:lnTo>
                  <a:lnTo>
                    <a:pt x="1112" y="323"/>
                  </a:lnTo>
                  <a:lnTo>
                    <a:pt x="1116" y="323"/>
                  </a:lnTo>
                  <a:lnTo>
                    <a:pt x="1119" y="327"/>
                  </a:lnTo>
                  <a:lnTo>
                    <a:pt x="1123" y="327"/>
                  </a:lnTo>
                  <a:lnTo>
                    <a:pt x="1127" y="330"/>
                  </a:lnTo>
                  <a:lnTo>
                    <a:pt x="1130" y="330"/>
                  </a:lnTo>
                  <a:lnTo>
                    <a:pt x="1134" y="334"/>
                  </a:lnTo>
                  <a:lnTo>
                    <a:pt x="1137" y="334"/>
                  </a:lnTo>
                  <a:lnTo>
                    <a:pt x="1141" y="330"/>
                  </a:lnTo>
                  <a:lnTo>
                    <a:pt x="1145" y="330"/>
                  </a:lnTo>
                  <a:lnTo>
                    <a:pt x="1148" y="330"/>
                  </a:lnTo>
                  <a:lnTo>
                    <a:pt x="1152" y="330"/>
                  </a:lnTo>
                  <a:lnTo>
                    <a:pt x="1155" y="334"/>
                  </a:lnTo>
                  <a:lnTo>
                    <a:pt x="1159" y="334"/>
                  </a:lnTo>
                  <a:lnTo>
                    <a:pt x="1163" y="338"/>
                  </a:lnTo>
                  <a:lnTo>
                    <a:pt x="1166" y="338"/>
                  </a:lnTo>
                  <a:lnTo>
                    <a:pt x="1170" y="341"/>
                  </a:lnTo>
                  <a:lnTo>
                    <a:pt x="1173" y="345"/>
                  </a:lnTo>
                  <a:lnTo>
                    <a:pt x="1177" y="345"/>
                  </a:lnTo>
                  <a:lnTo>
                    <a:pt x="1181" y="345"/>
                  </a:lnTo>
                  <a:lnTo>
                    <a:pt x="1184" y="349"/>
                  </a:lnTo>
                  <a:lnTo>
                    <a:pt x="1188" y="349"/>
                  </a:lnTo>
                  <a:lnTo>
                    <a:pt x="1191" y="349"/>
                  </a:lnTo>
                  <a:lnTo>
                    <a:pt x="1195" y="349"/>
                  </a:lnTo>
                  <a:lnTo>
                    <a:pt x="1199" y="352"/>
                  </a:lnTo>
                  <a:lnTo>
                    <a:pt x="1202" y="352"/>
                  </a:lnTo>
                  <a:lnTo>
                    <a:pt x="1206" y="356"/>
                  </a:lnTo>
                  <a:lnTo>
                    <a:pt x="1206" y="360"/>
                  </a:lnTo>
                  <a:lnTo>
                    <a:pt x="1209" y="360"/>
                  </a:lnTo>
                  <a:lnTo>
                    <a:pt x="1213" y="360"/>
                  </a:lnTo>
                  <a:lnTo>
                    <a:pt x="1217" y="363"/>
                  </a:lnTo>
                  <a:lnTo>
                    <a:pt x="1220" y="363"/>
                  </a:lnTo>
                  <a:lnTo>
                    <a:pt x="1224" y="363"/>
                  </a:lnTo>
                  <a:lnTo>
                    <a:pt x="1227" y="363"/>
                  </a:lnTo>
                  <a:lnTo>
                    <a:pt x="1231" y="363"/>
                  </a:lnTo>
                  <a:lnTo>
                    <a:pt x="1235" y="367"/>
                  </a:lnTo>
                  <a:lnTo>
                    <a:pt x="1238" y="367"/>
                  </a:lnTo>
                  <a:lnTo>
                    <a:pt x="1242" y="371"/>
                  </a:lnTo>
                  <a:lnTo>
                    <a:pt x="1245" y="374"/>
                  </a:lnTo>
                  <a:lnTo>
                    <a:pt x="1249" y="374"/>
                  </a:lnTo>
                  <a:lnTo>
                    <a:pt x="1253" y="378"/>
                  </a:lnTo>
                  <a:lnTo>
                    <a:pt x="1256" y="378"/>
                  </a:lnTo>
                  <a:lnTo>
                    <a:pt x="1260" y="382"/>
                  </a:lnTo>
                  <a:lnTo>
                    <a:pt x="1263" y="382"/>
                  </a:lnTo>
                  <a:lnTo>
                    <a:pt x="1267" y="382"/>
                  </a:lnTo>
                  <a:lnTo>
                    <a:pt x="1271" y="385"/>
                  </a:lnTo>
                  <a:lnTo>
                    <a:pt x="1274" y="382"/>
                  </a:lnTo>
                  <a:lnTo>
                    <a:pt x="1278" y="385"/>
                  </a:lnTo>
                  <a:lnTo>
                    <a:pt x="1281" y="389"/>
                  </a:lnTo>
                  <a:lnTo>
                    <a:pt x="1285" y="389"/>
                  </a:lnTo>
                  <a:lnTo>
                    <a:pt x="1289" y="393"/>
                  </a:lnTo>
                  <a:lnTo>
                    <a:pt x="1292" y="393"/>
                  </a:lnTo>
                  <a:lnTo>
                    <a:pt x="1296" y="393"/>
                  </a:lnTo>
                  <a:lnTo>
                    <a:pt x="1299" y="385"/>
                  </a:lnTo>
                  <a:lnTo>
                    <a:pt x="1303" y="382"/>
                  </a:lnTo>
                  <a:lnTo>
                    <a:pt x="1307" y="382"/>
                  </a:lnTo>
                  <a:lnTo>
                    <a:pt x="1310" y="385"/>
                  </a:lnTo>
                  <a:lnTo>
                    <a:pt x="1314" y="385"/>
                  </a:lnTo>
                  <a:lnTo>
                    <a:pt x="1314" y="389"/>
                  </a:lnTo>
                  <a:lnTo>
                    <a:pt x="1317" y="389"/>
                  </a:lnTo>
                  <a:lnTo>
                    <a:pt x="1321" y="393"/>
                  </a:lnTo>
                  <a:lnTo>
                    <a:pt x="1325" y="389"/>
                  </a:lnTo>
                  <a:lnTo>
                    <a:pt x="1328" y="393"/>
                  </a:lnTo>
                  <a:lnTo>
                    <a:pt x="1332" y="393"/>
                  </a:lnTo>
                  <a:lnTo>
                    <a:pt x="1332" y="396"/>
                  </a:lnTo>
                  <a:lnTo>
                    <a:pt x="1335" y="396"/>
                  </a:lnTo>
                  <a:lnTo>
                    <a:pt x="1339" y="396"/>
                  </a:lnTo>
                  <a:lnTo>
                    <a:pt x="1343" y="400"/>
                  </a:lnTo>
                  <a:lnTo>
                    <a:pt x="1346" y="400"/>
                  </a:lnTo>
                  <a:lnTo>
                    <a:pt x="1350" y="404"/>
                  </a:lnTo>
                  <a:lnTo>
                    <a:pt x="1353" y="407"/>
                  </a:lnTo>
                  <a:lnTo>
                    <a:pt x="1357" y="407"/>
                  </a:lnTo>
                  <a:lnTo>
                    <a:pt x="1361" y="407"/>
                  </a:lnTo>
                  <a:lnTo>
                    <a:pt x="1364" y="411"/>
                  </a:lnTo>
                  <a:lnTo>
                    <a:pt x="1368" y="411"/>
                  </a:lnTo>
                  <a:lnTo>
                    <a:pt x="1371" y="411"/>
                  </a:lnTo>
                  <a:lnTo>
                    <a:pt x="1375" y="411"/>
                  </a:lnTo>
                  <a:lnTo>
                    <a:pt x="1379" y="415"/>
                  </a:lnTo>
                  <a:lnTo>
                    <a:pt x="1382" y="415"/>
                  </a:lnTo>
                  <a:lnTo>
                    <a:pt x="1386" y="418"/>
                  </a:lnTo>
                  <a:lnTo>
                    <a:pt x="1389" y="422"/>
                  </a:lnTo>
                  <a:lnTo>
                    <a:pt x="1393" y="422"/>
                  </a:lnTo>
                  <a:lnTo>
                    <a:pt x="1397" y="426"/>
                  </a:lnTo>
                  <a:lnTo>
                    <a:pt x="1400" y="426"/>
                  </a:lnTo>
                  <a:lnTo>
                    <a:pt x="1404" y="426"/>
                  </a:lnTo>
                  <a:lnTo>
                    <a:pt x="1404" y="429"/>
                  </a:lnTo>
                  <a:lnTo>
                    <a:pt x="1407" y="429"/>
                  </a:lnTo>
                  <a:lnTo>
                    <a:pt x="1411" y="429"/>
                  </a:lnTo>
                  <a:lnTo>
                    <a:pt x="1415" y="433"/>
                  </a:lnTo>
                  <a:lnTo>
                    <a:pt x="1418" y="433"/>
                  </a:lnTo>
                  <a:lnTo>
                    <a:pt x="1418" y="437"/>
                  </a:lnTo>
                  <a:lnTo>
                    <a:pt x="1422" y="437"/>
                  </a:lnTo>
                  <a:lnTo>
                    <a:pt x="1425" y="440"/>
                  </a:lnTo>
                  <a:lnTo>
                    <a:pt x="1429" y="440"/>
                  </a:lnTo>
                  <a:lnTo>
                    <a:pt x="1433" y="444"/>
                  </a:lnTo>
                  <a:lnTo>
                    <a:pt x="1436" y="444"/>
                  </a:lnTo>
                  <a:lnTo>
                    <a:pt x="1440" y="444"/>
                  </a:lnTo>
                  <a:lnTo>
                    <a:pt x="1443" y="440"/>
                  </a:lnTo>
                  <a:lnTo>
                    <a:pt x="1447" y="440"/>
                  </a:lnTo>
                  <a:lnTo>
                    <a:pt x="1451" y="444"/>
                  </a:lnTo>
                  <a:lnTo>
                    <a:pt x="1454" y="444"/>
                  </a:lnTo>
                  <a:lnTo>
                    <a:pt x="1454" y="448"/>
                  </a:lnTo>
                  <a:lnTo>
                    <a:pt x="1458" y="448"/>
                  </a:lnTo>
                  <a:lnTo>
                    <a:pt x="1461" y="451"/>
                  </a:lnTo>
                  <a:lnTo>
                    <a:pt x="1465" y="451"/>
                  </a:lnTo>
                  <a:lnTo>
                    <a:pt x="1469" y="455"/>
                  </a:lnTo>
                  <a:lnTo>
                    <a:pt x="1472" y="455"/>
                  </a:lnTo>
                  <a:lnTo>
                    <a:pt x="1476" y="455"/>
                  </a:lnTo>
                  <a:lnTo>
                    <a:pt x="1476" y="459"/>
                  </a:lnTo>
                  <a:lnTo>
                    <a:pt x="1479" y="459"/>
                  </a:lnTo>
                  <a:lnTo>
                    <a:pt x="1483" y="459"/>
                  </a:lnTo>
                  <a:lnTo>
                    <a:pt x="1487" y="459"/>
                  </a:lnTo>
                  <a:lnTo>
                    <a:pt x="1490" y="462"/>
                  </a:lnTo>
                  <a:lnTo>
                    <a:pt x="1494" y="466"/>
                  </a:lnTo>
                  <a:lnTo>
                    <a:pt x="1497" y="466"/>
                  </a:lnTo>
                  <a:lnTo>
                    <a:pt x="1501" y="466"/>
                  </a:lnTo>
                  <a:lnTo>
                    <a:pt x="1505" y="466"/>
                  </a:lnTo>
                  <a:lnTo>
                    <a:pt x="1508" y="466"/>
                  </a:lnTo>
                  <a:lnTo>
                    <a:pt x="1512" y="466"/>
                  </a:lnTo>
                  <a:lnTo>
                    <a:pt x="1515" y="466"/>
                  </a:lnTo>
                  <a:lnTo>
                    <a:pt x="1519" y="470"/>
                  </a:lnTo>
                  <a:lnTo>
                    <a:pt x="1523" y="470"/>
                  </a:lnTo>
                  <a:lnTo>
                    <a:pt x="1526" y="473"/>
                  </a:lnTo>
                  <a:lnTo>
                    <a:pt x="1530" y="473"/>
                  </a:lnTo>
                  <a:lnTo>
                    <a:pt x="1533" y="477"/>
                  </a:lnTo>
                  <a:lnTo>
                    <a:pt x="1537" y="477"/>
                  </a:lnTo>
                  <a:lnTo>
                    <a:pt x="1541" y="481"/>
                  </a:lnTo>
                  <a:lnTo>
                    <a:pt x="1544" y="481"/>
                  </a:lnTo>
                  <a:lnTo>
                    <a:pt x="1548" y="481"/>
                  </a:lnTo>
                  <a:lnTo>
                    <a:pt x="1551" y="481"/>
                  </a:lnTo>
                  <a:lnTo>
                    <a:pt x="1555" y="477"/>
                  </a:lnTo>
                  <a:lnTo>
                    <a:pt x="1559" y="481"/>
                  </a:lnTo>
                  <a:lnTo>
                    <a:pt x="1562" y="481"/>
                  </a:lnTo>
                  <a:lnTo>
                    <a:pt x="1566" y="484"/>
                  </a:lnTo>
                  <a:lnTo>
                    <a:pt x="1569" y="484"/>
                  </a:lnTo>
                  <a:lnTo>
                    <a:pt x="1573" y="484"/>
                  </a:lnTo>
                  <a:lnTo>
                    <a:pt x="1577" y="484"/>
                  </a:lnTo>
                  <a:lnTo>
                    <a:pt x="1580" y="481"/>
                  </a:lnTo>
                  <a:lnTo>
                    <a:pt x="1580" y="484"/>
                  </a:lnTo>
                  <a:lnTo>
                    <a:pt x="1584" y="481"/>
                  </a:lnTo>
                  <a:lnTo>
                    <a:pt x="1587" y="481"/>
                  </a:lnTo>
                  <a:lnTo>
                    <a:pt x="1591" y="481"/>
                  </a:lnTo>
                  <a:lnTo>
                    <a:pt x="1595" y="481"/>
                  </a:lnTo>
                  <a:lnTo>
                    <a:pt x="1598" y="484"/>
                  </a:lnTo>
                  <a:lnTo>
                    <a:pt x="1602" y="488"/>
                  </a:lnTo>
                  <a:lnTo>
                    <a:pt x="1605" y="488"/>
                  </a:lnTo>
                  <a:lnTo>
                    <a:pt x="1609" y="488"/>
                  </a:lnTo>
                  <a:lnTo>
                    <a:pt x="1613" y="488"/>
                  </a:lnTo>
                  <a:lnTo>
                    <a:pt x="1616" y="488"/>
                  </a:lnTo>
                  <a:lnTo>
                    <a:pt x="1620" y="484"/>
                  </a:lnTo>
                  <a:lnTo>
                    <a:pt x="1623" y="484"/>
                  </a:lnTo>
                  <a:lnTo>
                    <a:pt x="1627" y="484"/>
                  </a:lnTo>
                  <a:lnTo>
                    <a:pt x="1631" y="488"/>
                  </a:lnTo>
                  <a:lnTo>
                    <a:pt x="1634" y="488"/>
                  </a:lnTo>
                  <a:lnTo>
                    <a:pt x="1634" y="492"/>
                  </a:lnTo>
                  <a:lnTo>
                    <a:pt x="1638" y="492"/>
                  </a:lnTo>
                  <a:lnTo>
                    <a:pt x="1642" y="495"/>
                  </a:lnTo>
                  <a:lnTo>
                    <a:pt x="1645" y="495"/>
                  </a:lnTo>
                  <a:lnTo>
                    <a:pt x="1649" y="495"/>
                  </a:lnTo>
                  <a:lnTo>
                    <a:pt x="1652" y="499"/>
                  </a:lnTo>
                  <a:lnTo>
                    <a:pt x="1656" y="499"/>
                  </a:lnTo>
                  <a:lnTo>
                    <a:pt x="1660" y="503"/>
                  </a:lnTo>
                  <a:lnTo>
                    <a:pt x="1663" y="503"/>
                  </a:lnTo>
                  <a:lnTo>
                    <a:pt x="1667" y="503"/>
                  </a:lnTo>
                  <a:lnTo>
                    <a:pt x="1670" y="503"/>
                  </a:lnTo>
                  <a:lnTo>
                    <a:pt x="1670" y="506"/>
                  </a:lnTo>
                  <a:lnTo>
                    <a:pt x="1674" y="506"/>
                  </a:lnTo>
                  <a:lnTo>
                    <a:pt x="1678" y="506"/>
                  </a:lnTo>
                  <a:lnTo>
                    <a:pt x="1681" y="506"/>
                  </a:lnTo>
                  <a:lnTo>
                    <a:pt x="1685" y="510"/>
                  </a:lnTo>
                  <a:lnTo>
                    <a:pt x="1688" y="510"/>
                  </a:lnTo>
                  <a:lnTo>
                    <a:pt x="1688" y="506"/>
                  </a:lnTo>
                  <a:lnTo>
                    <a:pt x="1692" y="499"/>
                  </a:lnTo>
                  <a:lnTo>
                    <a:pt x="1696" y="499"/>
                  </a:lnTo>
                  <a:lnTo>
                    <a:pt x="1699" y="503"/>
                  </a:lnTo>
                  <a:lnTo>
                    <a:pt x="1703" y="503"/>
                  </a:lnTo>
                  <a:lnTo>
                    <a:pt x="1706" y="506"/>
                  </a:lnTo>
                  <a:lnTo>
                    <a:pt x="1710" y="506"/>
                  </a:lnTo>
                  <a:lnTo>
                    <a:pt x="1714" y="510"/>
                  </a:lnTo>
                  <a:lnTo>
                    <a:pt x="1717" y="510"/>
                  </a:lnTo>
                  <a:lnTo>
                    <a:pt x="1721" y="510"/>
                  </a:lnTo>
                  <a:lnTo>
                    <a:pt x="1724" y="510"/>
                  </a:lnTo>
                  <a:lnTo>
                    <a:pt x="1724" y="514"/>
                  </a:lnTo>
                  <a:lnTo>
                    <a:pt x="1728" y="514"/>
                  </a:lnTo>
                  <a:lnTo>
                    <a:pt x="1732" y="514"/>
                  </a:lnTo>
                  <a:lnTo>
                    <a:pt x="1735" y="514"/>
                  </a:lnTo>
                  <a:lnTo>
                    <a:pt x="1739" y="514"/>
                  </a:lnTo>
                  <a:lnTo>
                    <a:pt x="1742" y="510"/>
                  </a:lnTo>
                  <a:lnTo>
                    <a:pt x="1746" y="510"/>
                  </a:lnTo>
                  <a:lnTo>
                    <a:pt x="1750" y="510"/>
                  </a:lnTo>
                  <a:lnTo>
                    <a:pt x="1753" y="506"/>
                  </a:lnTo>
                  <a:lnTo>
                    <a:pt x="1757" y="499"/>
                  </a:lnTo>
                  <a:lnTo>
                    <a:pt x="1760" y="488"/>
                  </a:lnTo>
                  <a:lnTo>
                    <a:pt x="1764" y="484"/>
                  </a:lnTo>
                  <a:lnTo>
                    <a:pt x="1768" y="484"/>
                  </a:lnTo>
                  <a:lnTo>
                    <a:pt x="1771" y="484"/>
                  </a:lnTo>
                  <a:lnTo>
                    <a:pt x="1775" y="484"/>
                  </a:lnTo>
                  <a:lnTo>
                    <a:pt x="1778" y="481"/>
                  </a:lnTo>
                  <a:lnTo>
                    <a:pt x="1778" y="484"/>
                  </a:lnTo>
                  <a:lnTo>
                    <a:pt x="1782" y="484"/>
                  </a:lnTo>
                  <a:lnTo>
                    <a:pt x="1786" y="484"/>
                  </a:lnTo>
                  <a:lnTo>
                    <a:pt x="1789" y="481"/>
                  </a:lnTo>
                  <a:lnTo>
                    <a:pt x="1793" y="484"/>
                  </a:lnTo>
                  <a:lnTo>
                    <a:pt x="1796" y="484"/>
                  </a:lnTo>
                  <a:lnTo>
                    <a:pt x="1800" y="484"/>
                  </a:lnTo>
                  <a:lnTo>
                    <a:pt x="1804" y="484"/>
                  </a:lnTo>
                  <a:lnTo>
                    <a:pt x="1807" y="488"/>
                  </a:lnTo>
                  <a:lnTo>
                    <a:pt x="1811" y="488"/>
                  </a:lnTo>
                  <a:lnTo>
                    <a:pt x="1814" y="488"/>
                  </a:lnTo>
                  <a:lnTo>
                    <a:pt x="1814" y="492"/>
                  </a:lnTo>
                  <a:lnTo>
                    <a:pt x="1818" y="492"/>
                  </a:lnTo>
                  <a:lnTo>
                    <a:pt x="1822" y="495"/>
                  </a:lnTo>
                  <a:lnTo>
                    <a:pt x="1825" y="495"/>
                  </a:lnTo>
                  <a:lnTo>
                    <a:pt x="1829" y="499"/>
                  </a:lnTo>
                  <a:lnTo>
                    <a:pt x="1832" y="499"/>
                  </a:lnTo>
                  <a:lnTo>
                    <a:pt x="1836" y="499"/>
                  </a:lnTo>
                  <a:lnTo>
                    <a:pt x="1840" y="503"/>
                  </a:lnTo>
                  <a:lnTo>
                    <a:pt x="1843" y="503"/>
                  </a:lnTo>
                  <a:lnTo>
                    <a:pt x="1847" y="503"/>
                  </a:lnTo>
                  <a:lnTo>
                    <a:pt x="1850" y="506"/>
                  </a:lnTo>
                  <a:lnTo>
                    <a:pt x="1854" y="510"/>
                  </a:lnTo>
                  <a:lnTo>
                    <a:pt x="1858" y="510"/>
                  </a:lnTo>
                  <a:lnTo>
                    <a:pt x="1861" y="510"/>
                  </a:lnTo>
                  <a:lnTo>
                    <a:pt x="1865" y="514"/>
                  </a:lnTo>
                  <a:lnTo>
                    <a:pt x="1868" y="514"/>
                  </a:lnTo>
                  <a:lnTo>
                    <a:pt x="1872" y="517"/>
                  </a:lnTo>
                  <a:lnTo>
                    <a:pt x="1876" y="517"/>
                  </a:lnTo>
                  <a:lnTo>
                    <a:pt x="1879" y="521"/>
                  </a:lnTo>
                  <a:lnTo>
                    <a:pt x="1883" y="521"/>
                  </a:lnTo>
                  <a:lnTo>
                    <a:pt x="1886" y="521"/>
                  </a:lnTo>
                  <a:lnTo>
                    <a:pt x="1886" y="525"/>
                  </a:lnTo>
                  <a:lnTo>
                    <a:pt x="1890" y="525"/>
                  </a:lnTo>
                  <a:lnTo>
                    <a:pt x="1894" y="528"/>
                  </a:lnTo>
                  <a:lnTo>
                    <a:pt x="1897" y="528"/>
                  </a:lnTo>
                  <a:lnTo>
                    <a:pt x="1901" y="528"/>
                  </a:lnTo>
                  <a:lnTo>
                    <a:pt x="1904" y="532"/>
                  </a:lnTo>
                  <a:lnTo>
                    <a:pt x="1908" y="532"/>
                  </a:lnTo>
                  <a:lnTo>
                    <a:pt x="1912" y="532"/>
                  </a:lnTo>
                  <a:lnTo>
                    <a:pt x="1915" y="532"/>
                  </a:lnTo>
                  <a:lnTo>
                    <a:pt x="1919" y="525"/>
                  </a:lnTo>
                  <a:lnTo>
                    <a:pt x="1922" y="525"/>
                  </a:lnTo>
                  <a:lnTo>
                    <a:pt x="1922" y="528"/>
                  </a:lnTo>
                  <a:lnTo>
                    <a:pt x="1926" y="528"/>
                  </a:lnTo>
                  <a:lnTo>
                    <a:pt x="1930" y="528"/>
                  </a:lnTo>
                  <a:lnTo>
                    <a:pt x="1933" y="528"/>
                  </a:lnTo>
                  <a:lnTo>
                    <a:pt x="1937" y="532"/>
                  </a:lnTo>
                  <a:lnTo>
                    <a:pt x="1940" y="532"/>
                  </a:lnTo>
                  <a:lnTo>
                    <a:pt x="1944" y="536"/>
                  </a:lnTo>
                  <a:lnTo>
                    <a:pt x="1948" y="536"/>
                  </a:lnTo>
                  <a:lnTo>
                    <a:pt x="1951" y="536"/>
                  </a:lnTo>
                  <a:lnTo>
                    <a:pt x="1955" y="536"/>
                  </a:lnTo>
                  <a:lnTo>
                    <a:pt x="1958" y="539"/>
                  </a:lnTo>
                  <a:lnTo>
                    <a:pt x="1962" y="539"/>
                  </a:lnTo>
                  <a:lnTo>
                    <a:pt x="1966" y="539"/>
                  </a:lnTo>
                  <a:lnTo>
                    <a:pt x="1969" y="539"/>
                  </a:lnTo>
                  <a:lnTo>
                    <a:pt x="1973" y="539"/>
                  </a:lnTo>
                  <a:lnTo>
                    <a:pt x="1976" y="539"/>
                  </a:lnTo>
                  <a:lnTo>
                    <a:pt x="1980" y="539"/>
                  </a:lnTo>
                  <a:lnTo>
                    <a:pt x="1984" y="539"/>
                  </a:lnTo>
                  <a:lnTo>
                    <a:pt x="1987" y="543"/>
                  </a:lnTo>
                  <a:lnTo>
                    <a:pt x="1991" y="543"/>
                  </a:lnTo>
                  <a:lnTo>
                    <a:pt x="1991" y="547"/>
                  </a:lnTo>
                  <a:lnTo>
                    <a:pt x="1994" y="547"/>
                  </a:lnTo>
                  <a:lnTo>
                    <a:pt x="1998" y="543"/>
                  </a:lnTo>
                  <a:lnTo>
                    <a:pt x="2002" y="543"/>
                  </a:lnTo>
                  <a:lnTo>
                    <a:pt x="2005" y="536"/>
                  </a:lnTo>
                  <a:lnTo>
                    <a:pt x="2009" y="536"/>
                  </a:lnTo>
                  <a:lnTo>
                    <a:pt x="2009" y="532"/>
                  </a:lnTo>
                  <a:lnTo>
                    <a:pt x="2012" y="532"/>
                  </a:lnTo>
                  <a:lnTo>
                    <a:pt x="2016" y="528"/>
                  </a:lnTo>
                  <a:lnTo>
                    <a:pt x="2020" y="528"/>
                  </a:lnTo>
                  <a:lnTo>
                    <a:pt x="2023" y="525"/>
                  </a:lnTo>
                  <a:lnTo>
                    <a:pt x="2027" y="525"/>
                  </a:lnTo>
                  <a:lnTo>
                    <a:pt x="2027" y="528"/>
                  </a:lnTo>
                  <a:lnTo>
                    <a:pt x="2030" y="528"/>
                  </a:lnTo>
                  <a:lnTo>
                    <a:pt x="2034" y="528"/>
                  </a:lnTo>
                  <a:lnTo>
                    <a:pt x="2038" y="528"/>
                  </a:lnTo>
                  <a:lnTo>
                    <a:pt x="2041" y="528"/>
                  </a:lnTo>
                  <a:lnTo>
                    <a:pt x="2045" y="528"/>
                  </a:lnTo>
                  <a:lnTo>
                    <a:pt x="2048" y="528"/>
                  </a:lnTo>
                  <a:lnTo>
                    <a:pt x="2052" y="532"/>
                  </a:lnTo>
                  <a:lnTo>
                    <a:pt x="2056" y="532"/>
                  </a:lnTo>
                  <a:lnTo>
                    <a:pt x="2059" y="532"/>
                  </a:lnTo>
                  <a:lnTo>
                    <a:pt x="2063" y="536"/>
                  </a:lnTo>
                  <a:lnTo>
                    <a:pt x="2066" y="536"/>
                  </a:lnTo>
                  <a:lnTo>
                    <a:pt x="2070" y="539"/>
                  </a:lnTo>
                  <a:lnTo>
                    <a:pt x="2074" y="539"/>
                  </a:lnTo>
                  <a:lnTo>
                    <a:pt x="2077" y="543"/>
                  </a:lnTo>
                  <a:lnTo>
                    <a:pt x="2081" y="543"/>
                  </a:lnTo>
                  <a:lnTo>
                    <a:pt x="2084" y="547"/>
                  </a:lnTo>
                  <a:lnTo>
                    <a:pt x="2088" y="547"/>
                  </a:lnTo>
                  <a:lnTo>
                    <a:pt x="2092" y="550"/>
                  </a:lnTo>
                  <a:lnTo>
                    <a:pt x="2095" y="550"/>
                  </a:lnTo>
                  <a:lnTo>
                    <a:pt x="2099" y="550"/>
                  </a:lnTo>
                  <a:lnTo>
                    <a:pt x="2099" y="554"/>
                  </a:lnTo>
                  <a:lnTo>
                    <a:pt x="2102" y="554"/>
                  </a:lnTo>
                  <a:lnTo>
                    <a:pt x="2106" y="554"/>
                  </a:lnTo>
                  <a:lnTo>
                    <a:pt x="2110" y="558"/>
                  </a:lnTo>
                  <a:lnTo>
                    <a:pt x="2113" y="558"/>
                  </a:lnTo>
                  <a:lnTo>
                    <a:pt x="2117" y="558"/>
                  </a:lnTo>
                  <a:lnTo>
                    <a:pt x="2117" y="561"/>
                  </a:lnTo>
                  <a:lnTo>
                    <a:pt x="2120" y="561"/>
                  </a:lnTo>
                  <a:lnTo>
                    <a:pt x="2124" y="561"/>
                  </a:lnTo>
                  <a:lnTo>
                    <a:pt x="2128" y="565"/>
                  </a:lnTo>
                  <a:lnTo>
                    <a:pt x="2131" y="565"/>
                  </a:lnTo>
                  <a:lnTo>
                    <a:pt x="2135" y="565"/>
                  </a:lnTo>
                  <a:lnTo>
                    <a:pt x="2135" y="569"/>
                  </a:lnTo>
                  <a:lnTo>
                    <a:pt x="2138" y="569"/>
                  </a:lnTo>
                  <a:lnTo>
                    <a:pt x="2142" y="569"/>
                  </a:lnTo>
                  <a:lnTo>
                    <a:pt x="2146" y="572"/>
                  </a:lnTo>
                  <a:lnTo>
                    <a:pt x="2149" y="572"/>
                  </a:lnTo>
                  <a:lnTo>
                    <a:pt x="2153" y="576"/>
                  </a:lnTo>
                  <a:lnTo>
                    <a:pt x="2156" y="576"/>
                  </a:lnTo>
                  <a:lnTo>
                    <a:pt x="2160" y="580"/>
                  </a:lnTo>
                  <a:lnTo>
                    <a:pt x="2164" y="580"/>
                  </a:lnTo>
                  <a:lnTo>
                    <a:pt x="2167" y="580"/>
                  </a:lnTo>
                  <a:lnTo>
                    <a:pt x="2171" y="583"/>
                  </a:lnTo>
                  <a:lnTo>
                    <a:pt x="2174" y="583"/>
                  </a:lnTo>
                  <a:lnTo>
                    <a:pt x="2178" y="587"/>
                  </a:lnTo>
                  <a:lnTo>
                    <a:pt x="2182" y="587"/>
                  </a:lnTo>
                  <a:lnTo>
                    <a:pt x="2185" y="587"/>
                  </a:lnTo>
                  <a:lnTo>
                    <a:pt x="2189" y="591"/>
                  </a:lnTo>
                  <a:lnTo>
                    <a:pt x="2192" y="591"/>
                  </a:lnTo>
                  <a:lnTo>
                    <a:pt x="2196" y="594"/>
                  </a:lnTo>
                  <a:lnTo>
                    <a:pt x="2200" y="594"/>
                  </a:lnTo>
                  <a:lnTo>
                    <a:pt x="2203" y="594"/>
                  </a:lnTo>
                  <a:lnTo>
                    <a:pt x="2207" y="598"/>
                  </a:lnTo>
                  <a:lnTo>
                    <a:pt x="2210" y="598"/>
                  </a:lnTo>
                  <a:lnTo>
                    <a:pt x="2214" y="602"/>
                  </a:lnTo>
                  <a:lnTo>
                    <a:pt x="2218" y="602"/>
                  </a:lnTo>
                  <a:lnTo>
                    <a:pt x="2221" y="602"/>
                  </a:lnTo>
                  <a:lnTo>
                    <a:pt x="2225" y="602"/>
                  </a:lnTo>
                  <a:lnTo>
                    <a:pt x="2228" y="602"/>
                  </a:lnTo>
                  <a:lnTo>
                    <a:pt x="2232" y="602"/>
                  </a:lnTo>
                  <a:lnTo>
                    <a:pt x="2236" y="602"/>
                  </a:lnTo>
                  <a:lnTo>
                    <a:pt x="2239" y="605"/>
                  </a:lnTo>
                  <a:lnTo>
                    <a:pt x="2243" y="605"/>
                  </a:lnTo>
                  <a:lnTo>
                    <a:pt x="2246" y="609"/>
                  </a:lnTo>
                  <a:lnTo>
                    <a:pt x="2250" y="609"/>
                  </a:lnTo>
                  <a:lnTo>
                    <a:pt x="2254" y="609"/>
                  </a:lnTo>
                  <a:lnTo>
                    <a:pt x="2257" y="609"/>
                  </a:lnTo>
                  <a:lnTo>
                    <a:pt x="2261" y="609"/>
                  </a:lnTo>
                  <a:lnTo>
                    <a:pt x="2264" y="609"/>
                  </a:lnTo>
                  <a:lnTo>
                    <a:pt x="2268" y="609"/>
                  </a:lnTo>
                  <a:lnTo>
                    <a:pt x="2272" y="609"/>
                  </a:lnTo>
                  <a:lnTo>
                    <a:pt x="2275" y="609"/>
                  </a:lnTo>
                  <a:lnTo>
                    <a:pt x="2279" y="609"/>
                  </a:lnTo>
                  <a:lnTo>
                    <a:pt x="2279" y="613"/>
                  </a:lnTo>
                  <a:lnTo>
                    <a:pt x="2282" y="613"/>
                  </a:lnTo>
                  <a:lnTo>
                    <a:pt x="2286" y="613"/>
                  </a:lnTo>
                  <a:lnTo>
                    <a:pt x="2290" y="613"/>
                  </a:lnTo>
                  <a:lnTo>
                    <a:pt x="2293" y="616"/>
                  </a:lnTo>
                  <a:lnTo>
                    <a:pt x="2297" y="616"/>
                  </a:lnTo>
                  <a:lnTo>
                    <a:pt x="2297" y="613"/>
                  </a:lnTo>
                  <a:lnTo>
                    <a:pt x="2300" y="613"/>
                  </a:lnTo>
                  <a:lnTo>
                    <a:pt x="2304" y="613"/>
                  </a:lnTo>
                  <a:lnTo>
                    <a:pt x="2308" y="609"/>
                  </a:lnTo>
                  <a:lnTo>
                    <a:pt x="2311" y="609"/>
                  </a:lnTo>
                  <a:lnTo>
                    <a:pt x="2315" y="609"/>
                  </a:lnTo>
                  <a:lnTo>
                    <a:pt x="2318" y="609"/>
                  </a:lnTo>
                  <a:lnTo>
                    <a:pt x="2322" y="609"/>
                  </a:lnTo>
                  <a:lnTo>
                    <a:pt x="2326" y="613"/>
                  </a:lnTo>
                  <a:lnTo>
                    <a:pt x="2329" y="613"/>
                  </a:lnTo>
                  <a:lnTo>
                    <a:pt x="2333" y="613"/>
                  </a:lnTo>
                  <a:lnTo>
                    <a:pt x="2336" y="613"/>
                  </a:lnTo>
                  <a:lnTo>
                    <a:pt x="2340" y="613"/>
                  </a:lnTo>
                  <a:lnTo>
                    <a:pt x="2344" y="613"/>
                  </a:lnTo>
                  <a:lnTo>
                    <a:pt x="2347" y="616"/>
                  </a:lnTo>
                  <a:lnTo>
                    <a:pt x="2351" y="616"/>
                  </a:lnTo>
                  <a:lnTo>
                    <a:pt x="2354" y="620"/>
                  </a:lnTo>
                  <a:lnTo>
                    <a:pt x="2358" y="620"/>
                  </a:lnTo>
                  <a:lnTo>
                    <a:pt x="2362" y="620"/>
                  </a:lnTo>
                  <a:lnTo>
                    <a:pt x="2365" y="620"/>
                  </a:lnTo>
                  <a:lnTo>
                    <a:pt x="2369" y="624"/>
                  </a:lnTo>
                  <a:lnTo>
                    <a:pt x="2369" y="620"/>
                  </a:lnTo>
                  <a:lnTo>
                    <a:pt x="2372" y="620"/>
                  </a:lnTo>
                  <a:lnTo>
                    <a:pt x="2376" y="620"/>
                  </a:lnTo>
                  <a:lnTo>
                    <a:pt x="2380" y="624"/>
                  </a:lnTo>
                  <a:lnTo>
                    <a:pt x="2383" y="624"/>
                  </a:lnTo>
                  <a:lnTo>
                    <a:pt x="2387" y="627"/>
                  </a:lnTo>
                  <a:lnTo>
                    <a:pt x="2390" y="627"/>
                  </a:lnTo>
                  <a:lnTo>
                    <a:pt x="2394" y="627"/>
                  </a:lnTo>
                  <a:lnTo>
                    <a:pt x="2398" y="631"/>
                  </a:lnTo>
                  <a:lnTo>
                    <a:pt x="2401" y="631"/>
                  </a:lnTo>
                  <a:lnTo>
                    <a:pt x="2405" y="631"/>
                  </a:lnTo>
                  <a:lnTo>
                    <a:pt x="2408" y="631"/>
                  </a:lnTo>
                  <a:lnTo>
                    <a:pt x="2412" y="627"/>
                  </a:lnTo>
                  <a:lnTo>
                    <a:pt x="2416" y="616"/>
                  </a:lnTo>
                  <a:lnTo>
                    <a:pt x="2419" y="609"/>
                  </a:lnTo>
                  <a:lnTo>
                    <a:pt x="2419" y="602"/>
                  </a:lnTo>
                  <a:lnTo>
                    <a:pt x="2423" y="602"/>
                  </a:lnTo>
                  <a:lnTo>
                    <a:pt x="2426" y="602"/>
                  </a:lnTo>
                  <a:lnTo>
                    <a:pt x="2430" y="594"/>
                  </a:lnTo>
                  <a:lnTo>
                    <a:pt x="2434" y="591"/>
                  </a:lnTo>
                  <a:lnTo>
                    <a:pt x="2437" y="591"/>
                  </a:lnTo>
                  <a:lnTo>
                    <a:pt x="2441" y="591"/>
                  </a:lnTo>
                  <a:lnTo>
                    <a:pt x="2444" y="591"/>
                  </a:lnTo>
                  <a:lnTo>
                    <a:pt x="2448" y="591"/>
                  </a:lnTo>
                  <a:lnTo>
                    <a:pt x="2452" y="591"/>
                  </a:lnTo>
                  <a:lnTo>
                    <a:pt x="2455" y="591"/>
                  </a:lnTo>
                  <a:lnTo>
                    <a:pt x="2455" y="594"/>
                  </a:lnTo>
                  <a:lnTo>
                    <a:pt x="2459" y="594"/>
                  </a:lnTo>
                  <a:lnTo>
                    <a:pt x="2462" y="594"/>
                  </a:lnTo>
                  <a:lnTo>
                    <a:pt x="2466" y="598"/>
                  </a:lnTo>
                  <a:lnTo>
                    <a:pt x="2470" y="598"/>
                  </a:lnTo>
                  <a:lnTo>
                    <a:pt x="2473" y="598"/>
                  </a:lnTo>
                  <a:lnTo>
                    <a:pt x="2477" y="602"/>
                  </a:lnTo>
                  <a:lnTo>
                    <a:pt x="2480" y="602"/>
                  </a:lnTo>
                  <a:lnTo>
                    <a:pt x="2484" y="605"/>
                  </a:lnTo>
                  <a:lnTo>
                    <a:pt x="2488" y="605"/>
                  </a:lnTo>
                  <a:lnTo>
                    <a:pt x="2491" y="605"/>
                  </a:lnTo>
                  <a:lnTo>
                    <a:pt x="2495" y="605"/>
                  </a:lnTo>
                  <a:lnTo>
                    <a:pt x="2499" y="605"/>
                  </a:lnTo>
                  <a:lnTo>
                    <a:pt x="2502" y="605"/>
                  </a:lnTo>
                  <a:lnTo>
                    <a:pt x="2506" y="605"/>
                  </a:lnTo>
                  <a:lnTo>
                    <a:pt x="2509" y="602"/>
                  </a:lnTo>
                  <a:lnTo>
                    <a:pt x="2513" y="598"/>
                  </a:lnTo>
                  <a:lnTo>
                    <a:pt x="2517" y="598"/>
                  </a:lnTo>
                  <a:lnTo>
                    <a:pt x="2520" y="602"/>
                  </a:lnTo>
                  <a:lnTo>
                    <a:pt x="2524" y="602"/>
                  </a:lnTo>
                  <a:lnTo>
                    <a:pt x="2527" y="602"/>
                  </a:lnTo>
                  <a:lnTo>
                    <a:pt x="2531" y="605"/>
                  </a:lnTo>
                  <a:lnTo>
                    <a:pt x="2535" y="605"/>
                  </a:lnTo>
                  <a:lnTo>
                    <a:pt x="2538" y="605"/>
                  </a:lnTo>
                  <a:lnTo>
                    <a:pt x="2542" y="605"/>
                  </a:lnTo>
                  <a:lnTo>
                    <a:pt x="2545" y="609"/>
                  </a:lnTo>
                  <a:lnTo>
                    <a:pt x="2549" y="609"/>
                  </a:lnTo>
                  <a:lnTo>
                    <a:pt x="2553" y="613"/>
                  </a:lnTo>
                  <a:lnTo>
                    <a:pt x="2556" y="613"/>
                  </a:lnTo>
                  <a:lnTo>
                    <a:pt x="2560" y="613"/>
                  </a:lnTo>
                  <a:lnTo>
                    <a:pt x="2563" y="613"/>
                  </a:lnTo>
                  <a:lnTo>
                    <a:pt x="2567" y="613"/>
                  </a:lnTo>
                  <a:lnTo>
                    <a:pt x="2571" y="613"/>
                  </a:lnTo>
                  <a:lnTo>
                    <a:pt x="2574" y="613"/>
                  </a:lnTo>
                  <a:lnTo>
                    <a:pt x="2578" y="613"/>
                  </a:lnTo>
                  <a:lnTo>
                    <a:pt x="2581" y="613"/>
                  </a:lnTo>
                  <a:lnTo>
                    <a:pt x="2581" y="616"/>
                  </a:lnTo>
                  <a:lnTo>
                    <a:pt x="2585" y="616"/>
                  </a:lnTo>
                  <a:lnTo>
                    <a:pt x="2589" y="616"/>
                  </a:lnTo>
                  <a:lnTo>
                    <a:pt x="2592" y="616"/>
                  </a:lnTo>
                  <a:lnTo>
                    <a:pt x="2596" y="616"/>
                  </a:lnTo>
                  <a:lnTo>
                    <a:pt x="2599" y="616"/>
                  </a:lnTo>
                  <a:lnTo>
                    <a:pt x="2603" y="620"/>
                  </a:lnTo>
                  <a:lnTo>
                    <a:pt x="2607" y="620"/>
                  </a:lnTo>
                  <a:lnTo>
                    <a:pt x="2610" y="620"/>
                  </a:lnTo>
                  <a:lnTo>
                    <a:pt x="2614" y="620"/>
                  </a:lnTo>
                  <a:lnTo>
                    <a:pt x="2617" y="620"/>
                  </a:lnTo>
                  <a:lnTo>
                    <a:pt x="2621" y="620"/>
                  </a:lnTo>
                  <a:lnTo>
                    <a:pt x="2625" y="620"/>
                  </a:lnTo>
                  <a:lnTo>
                    <a:pt x="2628" y="620"/>
                  </a:lnTo>
                  <a:lnTo>
                    <a:pt x="2632" y="620"/>
                  </a:lnTo>
                  <a:lnTo>
                    <a:pt x="2635" y="616"/>
                  </a:lnTo>
                  <a:lnTo>
                    <a:pt x="2639" y="616"/>
                  </a:lnTo>
                  <a:lnTo>
                    <a:pt x="2643" y="616"/>
                  </a:lnTo>
                  <a:lnTo>
                    <a:pt x="2646" y="620"/>
                  </a:lnTo>
                  <a:lnTo>
                    <a:pt x="2650" y="616"/>
                  </a:lnTo>
                  <a:lnTo>
                    <a:pt x="2653" y="620"/>
                  </a:lnTo>
                  <a:lnTo>
                    <a:pt x="2657" y="620"/>
                  </a:lnTo>
                  <a:lnTo>
                    <a:pt x="2661" y="620"/>
                  </a:lnTo>
                  <a:lnTo>
                    <a:pt x="2664" y="624"/>
                  </a:lnTo>
                  <a:lnTo>
                    <a:pt x="2668" y="624"/>
                  </a:lnTo>
                  <a:lnTo>
                    <a:pt x="2671" y="624"/>
                  </a:lnTo>
                  <a:lnTo>
                    <a:pt x="2675" y="624"/>
                  </a:lnTo>
                  <a:lnTo>
                    <a:pt x="2679" y="624"/>
                  </a:lnTo>
                  <a:lnTo>
                    <a:pt x="2682" y="624"/>
                  </a:lnTo>
                  <a:lnTo>
                    <a:pt x="2686" y="624"/>
                  </a:lnTo>
                  <a:lnTo>
                    <a:pt x="2689" y="624"/>
                  </a:lnTo>
                  <a:lnTo>
                    <a:pt x="2689" y="620"/>
                  </a:lnTo>
                  <a:lnTo>
                    <a:pt x="2693" y="620"/>
                  </a:lnTo>
                  <a:lnTo>
                    <a:pt x="2697" y="620"/>
                  </a:lnTo>
                  <a:lnTo>
                    <a:pt x="2700" y="624"/>
                  </a:lnTo>
                  <a:lnTo>
                    <a:pt x="2704" y="624"/>
                  </a:lnTo>
                  <a:lnTo>
                    <a:pt x="2707" y="624"/>
                  </a:lnTo>
                  <a:lnTo>
                    <a:pt x="2711" y="624"/>
                  </a:lnTo>
                  <a:lnTo>
                    <a:pt x="2715" y="624"/>
                  </a:lnTo>
                  <a:lnTo>
                    <a:pt x="2718" y="627"/>
                  </a:lnTo>
                  <a:lnTo>
                    <a:pt x="2722" y="627"/>
                  </a:lnTo>
                  <a:lnTo>
                    <a:pt x="2725" y="627"/>
                  </a:lnTo>
                  <a:lnTo>
                    <a:pt x="2725" y="631"/>
                  </a:lnTo>
                  <a:lnTo>
                    <a:pt x="2729" y="631"/>
                  </a:lnTo>
                  <a:lnTo>
                    <a:pt x="2733" y="631"/>
                  </a:lnTo>
                  <a:lnTo>
                    <a:pt x="2736" y="635"/>
                  </a:lnTo>
                  <a:lnTo>
                    <a:pt x="2740" y="635"/>
                  </a:lnTo>
                  <a:lnTo>
                    <a:pt x="2743" y="635"/>
                  </a:lnTo>
                  <a:lnTo>
                    <a:pt x="2747" y="638"/>
                  </a:lnTo>
                  <a:lnTo>
                    <a:pt x="2751" y="638"/>
                  </a:lnTo>
                  <a:lnTo>
                    <a:pt x="2754" y="638"/>
                  </a:lnTo>
                  <a:lnTo>
                    <a:pt x="2758" y="638"/>
                  </a:lnTo>
                  <a:lnTo>
                    <a:pt x="2761" y="642"/>
                  </a:lnTo>
                  <a:lnTo>
                    <a:pt x="2765" y="642"/>
                  </a:lnTo>
                  <a:lnTo>
                    <a:pt x="2769" y="646"/>
                  </a:lnTo>
                  <a:lnTo>
                    <a:pt x="2772" y="646"/>
                  </a:lnTo>
                  <a:lnTo>
                    <a:pt x="2776" y="646"/>
                  </a:lnTo>
                  <a:lnTo>
                    <a:pt x="2779" y="646"/>
                  </a:lnTo>
                  <a:lnTo>
                    <a:pt x="2779" y="649"/>
                  </a:lnTo>
                  <a:lnTo>
                    <a:pt x="2783" y="649"/>
                  </a:lnTo>
                  <a:lnTo>
                    <a:pt x="2787" y="649"/>
                  </a:lnTo>
                  <a:lnTo>
                    <a:pt x="2790" y="653"/>
                  </a:lnTo>
                  <a:lnTo>
                    <a:pt x="2794" y="653"/>
                  </a:lnTo>
                  <a:lnTo>
                    <a:pt x="2797" y="653"/>
                  </a:lnTo>
                  <a:lnTo>
                    <a:pt x="2801" y="657"/>
                  </a:lnTo>
                  <a:lnTo>
                    <a:pt x="2805" y="657"/>
                  </a:lnTo>
                  <a:lnTo>
                    <a:pt x="2808" y="657"/>
                  </a:lnTo>
                  <a:lnTo>
                    <a:pt x="2812" y="657"/>
                  </a:lnTo>
                  <a:lnTo>
                    <a:pt x="2815" y="660"/>
                  </a:lnTo>
                  <a:lnTo>
                    <a:pt x="2819" y="660"/>
                  </a:lnTo>
                  <a:lnTo>
                    <a:pt x="2823" y="660"/>
                  </a:lnTo>
                  <a:lnTo>
                    <a:pt x="2826" y="660"/>
                  </a:lnTo>
                  <a:lnTo>
                    <a:pt x="2830" y="664"/>
                  </a:lnTo>
                  <a:lnTo>
                    <a:pt x="2833" y="664"/>
                  </a:lnTo>
                  <a:lnTo>
                    <a:pt x="2837" y="664"/>
                  </a:lnTo>
                  <a:lnTo>
                    <a:pt x="2841" y="660"/>
                  </a:lnTo>
                  <a:lnTo>
                    <a:pt x="2844" y="657"/>
                  </a:lnTo>
                  <a:lnTo>
                    <a:pt x="2848" y="649"/>
                  </a:lnTo>
                  <a:lnTo>
                    <a:pt x="2851" y="642"/>
                  </a:lnTo>
                  <a:lnTo>
                    <a:pt x="2851" y="638"/>
                  </a:lnTo>
                  <a:lnTo>
                    <a:pt x="2855" y="638"/>
                  </a:lnTo>
                  <a:lnTo>
                    <a:pt x="2859" y="638"/>
                  </a:lnTo>
                  <a:lnTo>
                    <a:pt x="2862" y="638"/>
                  </a:lnTo>
                  <a:lnTo>
                    <a:pt x="2866" y="635"/>
                  </a:lnTo>
                  <a:lnTo>
                    <a:pt x="2869" y="635"/>
                  </a:lnTo>
                  <a:lnTo>
                    <a:pt x="2869" y="624"/>
                  </a:lnTo>
                  <a:lnTo>
                    <a:pt x="2873" y="620"/>
                  </a:lnTo>
                  <a:lnTo>
                    <a:pt x="2877" y="616"/>
                  </a:lnTo>
                  <a:lnTo>
                    <a:pt x="2880" y="616"/>
                  </a:lnTo>
                  <a:lnTo>
                    <a:pt x="2884" y="613"/>
                  </a:lnTo>
                  <a:lnTo>
                    <a:pt x="2887" y="613"/>
                  </a:lnTo>
                  <a:lnTo>
                    <a:pt x="2891" y="613"/>
                  </a:lnTo>
                  <a:lnTo>
                    <a:pt x="2895" y="616"/>
                  </a:lnTo>
                  <a:lnTo>
                    <a:pt x="2898" y="616"/>
                  </a:lnTo>
                  <a:lnTo>
                    <a:pt x="2902" y="616"/>
                  </a:lnTo>
                  <a:lnTo>
                    <a:pt x="2905" y="616"/>
                  </a:lnTo>
                  <a:lnTo>
                    <a:pt x="2905" y="620"/>
                  </a:lnTo>
                  <a:lnTo>
                    <a:pt x="2909" y="620"/>
                  </a:lnTo>
                  <a:lnTo>
                    <a:pt x="2913" y="616"/>
                  </a:lnTo>
                  <a:lnTo>
                    <a:pt x="2916" y="613"/>
                  </a:lnTo>
                  <a:lnTo>
                    <a:pt x="2920" y="609"/>
                  </a:lnTo>
                  <a:lnTo>
                    <a:pt x="2920" y="605"/>
                  </a:lnTo>
                  <a:lnTo>
                    <a:pt x="2923" y="602"/>
                  </a:lnTo>
                  <a:lnTo>
                    <a:pt x="2927" y="598"/>
                  </a:lnTo>
                  <a:lnTo>
                    <a:pt x="2931" y="598"/>
                  </a:lnTo>
                  <a:lnTo>
                    <a:pt x="2934" y="598"/>
                  </a:lnTo>
                  <a:lnTo>
                    <a:pt x="2938" y="598"/>
                  </a:lnTo>
                  <a:lnTo>
                    <a:pt x="2941" y="602"/>
                  </a:lnTo>
                  <a:lnTo>
                    <a:pt x="2945" y="602"/>
                  </a:lnTo>
                  <a:lnTo>
                    <a:pt x="2949" y="602"/>
                  </a:lnTo>
                  <a:lnTo>
                    <a:pt x="2952" y="602"/>
                  </a:lnTo>
                  <a:lnTo>
                    <a:pt x="2956" y="602"/>
                  </a:lnTo>
                  <a:lnTo>
                    <a:pt x="2959" y="602"/>
                  </a:lnTo>
                  <a:lnTo>
                    <a:pt x="2963" y="605"/>
                  </a:lnTo>
                  <a:lnTo>
                    <a:pt x="2967" y="605"/>
                  </a:lnTo>
                  <a:lnTo>
                    <a:pt x="2970" y="605"/>
                  </a:lnTo>
                  <a:lnTo>
                    <a:pt x="2974" y="605"/>
                  </a:lnTo>
                  <a:lnTo>
                    <a:pt x="2977" y="605"/>
                  </a:lnTo>
                  <a:lnTo>
                    <a:pt x="2981" y="602"/>
                  </a:lnTo>
                  <a:lnTo>
                    <a:pt x="2985" y="602"/>
                  </a:lnTo>
                </a:path>
              </a:pathLst>
            </a:custGeom>
            <a:noFill/>
            <a:ln w="11113" cap="flat">
              <a:solidFill>
                <a:srgbClr val="0000EF"/>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49" name="Rectangle 278">
              <a:extLst>
                <a:ext uri="{FF2B5EF4-FFF2-40B4-BE49-F238E27FC236}">
                  <a16:creationId xmlns="" xmlns:a16="http://schemas.microsoft.com/office/drawing/2014/main" id="{B0F12DAA-9A5A-47A8-A9B1-406F9F753737}"/>
                </a:ext>
              </a:extLst>
            </p:cNvPr>
            <p:cNvSpPr>
              <a:spLocks noChangeArrowheads="1"/>
            </p:cNvSpPr>
            <p:nvPr/>
          </p:nvSpPr>
          <p:spPr bwMode="auto">
            <a:xfrm>
              <a:off x="1396" y="2711"/>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0" name="Rectangle 279">
              <a:extLst>
                <a:ext uri="{FF2B5EF4-FFF2-40B4-BE49-F238E27FC236}">
                  <a16:creationId xmlns="" xmlns:a16="http://schemas.microsoft.com/office/drawing/2014/main" id="{672FEACC-7CDF-4023-9514-24C9173B0ABB}"/>
                </a:ext>
              </a:extLst>
            </p:cNvPr>
            <p:cNvSpPr>
              <a:spLocks noChangeArrowheads="1"/>
            </p:cNvSpPr>
            <p:nvPr/>
          </p:nvSpPr>
          <p:spPr bwMode="auto">
            <a:xfrm>
              <a:off x="1396" y="247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1" name="Rectangle 280">
              <a:extLst>
                <a:ext uri="{FF2B5EF4-FFF2-40B4-BE49-F238E27FC236}">
                  <a16:creationId xmlns="" xmlns:a16="http://schemas.microsoft.com/office/drawing/2014/main" id="{2FD8A05B-0CD7-449B-921B-6FABB5CEFC2C}"/>
                </a:ext>
              </a:extLst>
            </p:cNvPr>
            <p:cNvSpPr>
              <a:spLocks noChangeArrowheads="1"/>
            </p:cNvSpPr>
            <p:nvPr/>
          </p:nvSpPr>
          <p:spPr bwMode="auto">
            <a:xfrm>
              <a:off x="1396" y="2241"/>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6360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2" name="Rectangle 281">
              <a:extLst>
                <a:ext uri="{FF2B5EF4-FFF2-40B4-BE49-F238E27FC236}">
                  <a16:creationId xmlns="" xmlns:a16="http://schemas.microsoft.com/office/drawing/2014/main" id="{7B6600BE-E132-4974-927C-D8E7F67BC00F}"/>
                </a:ext>
              </a:extLst>
            </p:cNvPr>
            <p:cNvSpPr>
              <a:spLocks noChangeArrowheads="1"/>
            </p:cNvSpPr>
            <p:nvPr/>
          </p:nvSpPr>
          <p:spPr bwMode="auto">
            <a:xfrm>
              <a:off x="1396" y="2010"/>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6370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3" name="Rectangle 282">
              <a:extLst>
                <a:ext uri="{FF2B5EF4-FFF2-40B4-BE49-F238E27FC236}">
                  <a16:creationId xmlns="" xmlns:a16="http://schemas.microsoft.com/office/drawing/2014/main" id="{E3145816-35E3-43BE-A35C-EEA46CA7B421}"/>
                </a:ext>
              </a:extLst>
            </p:cNvPr>
            <p:cNvSpPr>
              <a:spLocks noChangeArrowheads="1"/>
            </p:cNvSpPr>
            <p:nvPr/>
          </p:nvSpPr>
          <p:spPr bwMode="auto">
            <a:xfrm>
              <a:off x="1396" y="1775"/>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6380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4" name="Rectangle 283">
              <a:extLst>
                <a:ext uri="{FF2B5EF4-FFF2-40B4-BE49-F238E27FC236}">
                  <a16:creationId xmlns="" xmlns:a16="http://schemas.microsoft.com/office/drawing/2014/main" id="{659FACC5-E6F9-439D-A8AF-980FF9C54795}"/>
                </a:ext>
              </a:extLst>
            </p:cNvPr>
            <p:cNvSpPr>
              <a:spLocks noChangeArrowheads="1"/>
            </p:cNvSpPr>
            <p:nvPr/>
          </p:nvSpPr>
          <p:spPr bwMode="auto">
            <a:xfrm>
              <a:off x="1396" y="1541"/>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6390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5" name="Rectangle 284">
              <a:extLst>
                <a:ext uri="{FF2B5EF4-FFF2-40B4-BE49-F238E27FC236}">
                  <a16:creationId xmlns="" xmlns:a16="http://schemas.microsoft.com/office/drawing/2014/main" id="{3042DF92-2484-454D-BBDC-D5F54CA7CCC6}"/>
                </a:ext>
              </a:extLst>
            </p:cNvPr>
            <p:cNvSpPr>
              <a:spLocks noChangeArrowheads="1"/>
            </p:cNvSpPr>
            <p:nvPr/>
          </p:nvSpPr>
          <p:spPr bwMode="auto">
            <a:xfrm>
              <a:off x="1396" y="130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6400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6" name="Rectangle 285">
              <a:extLst>
                <a:ext uri="{FF2B5EF4-FFF2-40B4-BE49-F238E27FC236}">
                  <a16:creationId xmlns="" xmlns:a16="http://schemas.microsoft.com/office/drawing/2014/main" id="{7764FDD5-B4CA-4A5B-A97A-1F7AC0C5D287}"/>
                </a:ext>
              </a:extLst>
            </p:cNvPr>
            <p:cNvSpPr>
              <a:spLocks noChangeArrowheads="1"/>
            </p:cNvSpPr>
            <p:nvPr/>
          </p:nvSpPr>
          <p:spPr bwMode="auto">
            <a:xfrm>
              <a:off x="1627"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7" name="Rectangle 286">
              <a:extLst>
                <a:ext uri="{FF2B5EF4-FFF2-40B4-BE49-F238E27FC236}">
                  <a16:creationId xmlns="" xmlns:a16="http://schemas.microsoft.com/office/drawing/2014/main" id="{F9C796C0-9465-41D7-86CE-3B5269742B9B}"/>
                </a:ext>
              </a:extLst>
            </p:cNvPr>
            <p:cNvSpPr>
              <a:spLocks noChangeArrowheads="1"/>
            </p:cNvSpPr>
            <p:nvPr/>
          </p:nvSpPr>
          <p:spPr bwMode="auto">
            <a:xfrm>
              <a:off x="1987"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2030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8" name="Rectangle 287">
              <a:extLst>
                <a:ext uri="{FF2B5EF4-FFF2-40B4-BE49-F238E27FC236}">
                  <a16:creationId xmlns="" xmlns:a16="http://schemas.microsoft.com/office/drawing/2014/main" id="{F3D78ACB-070F-43C1-B75A-7E6CA41B053A}"/>
                </a:ext>
              </a:extLst>
            </p:cNvPr>
            <p:cNvSpPr>
              <a:spLocks noChangeArrowheads="1"/>
            </p:cNvSpPr>
            <p:nvPr/>
          </p:nvSpPr>
          <p:spPr bwMode="auto">
            <a:xfrm>
              <a:off x="2347"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59" name="Rectangle 288">
              <a:extLst>
                <a:ext uri="{FF2B5EF4-FFF2-40B4-BE49-F238E27FC236}">
                  <a16:creationId xmlns="" xmlns:a16="http://schemas.microsoft.com/office/drawing/2014/main" id="{29FB4C6B-4700-4C23-888B-4AF51837B797}"/>
                </a:ext>
              </a:extLst>
            </p:cNvPr>
            <p:cNvSpPr>
              <a:spLocks noChangeArrowheads="1"/>
            </p:cNvSpPr>
            <p:nvPr/>
          </p:nvSpPr>
          <p:spPr bwMode="auto">
            <a:xfrm>
              <a:off x="2707"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0" name="Rectangle 289">
              <a:extLst>
                <a:ext uri="{FF2B5EF4-FFF2-40B4-BE49-F238E27FC236}">
                  <a16:creationId xmlns="" xmlns:a16="http://schemas.microsoft.com/office/drawing/2014/main" id="{C9A43672-B84E-4D12-B5C3-99BAFFAB8CAC}"/>
                </a:ext>
              </a:extLst>
            </p:cNvPr>
            <p:cNvSpPr>
              <a:spLocks noChangeArrowheads="1"/>
            </p:cNvSpPr>
            <p:nvPr/>
          </p:nvSpPr>
          <p:spPr bwMode="auto">
            <a:xfrm>
              <a:off x="3063"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2060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1" name="Rectangle 290">
              <a:extLst>
                <a:ext uri="{FF2B5EF4-FFF2-40B4-BE49-F238E27FC236}">
                  <a16:creationId xmlns="" xmlns:a16="http://schemas.microsoft.com/office/drawing/2014/main" id="{0A24D8ED-78A9-4CB2-87E0-9187A5678D66}"/>
                </a:ext>
              </a:extLst>
            </p:cNvPr>
            <p:cNvSpPr>
              <a:spLocks noChangeArrowheads="1"/>
            </p:cNvSpPr>
            <p:nvPr/>
          </p:nvSpPr>
          <p:spPr bwMode="auto">
            <a:xfrm>
              <a:off x="3423"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2070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2" name="Rectangle 291">
              <a:extLst>
                <a:ext uri="{FF2B5EF4-FFF2-40B4-BE49-F238E27FC236}">
                  <a16:creationId xmlns="" xmlns:a16="http://schemas.microsoft.com/office/drawing/2014/main" id="{DA210941-1E6E-426B-8739-6952993ED392}"/>
                </a:ext>
              </a:extLst>
            </p:cNvPr>
            <p:cNvSpPr>
              <a:spLocks noChangeArrowheads="1"/>
            </p:cNvSpPr>
            <p:nvPr/>
          </p:nvSpPr>
          <p:spPr bwMode="auto">
            <a:xfrm>
              <a:off x="3783"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2080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3" name="Rectangle 292">
              <a:extLst>
                <a:ext uri="{FF2B5EF4-FFF2-40B4-BE49-F238E27FC236}">
                  <a16:creationId xmlns="" xmlns:a16="http://schemas.microsoft.com/office/drawing/2014/main" id="{FA6641A2-5B42-41BB-A8D7-9679A8C4D72C}"/>
                </a:ext>
              </a:extLst>
            </p:cNvPr>
            <p:cNvSpPr>
              <a:spLocks noChangeArrowheads="1"/>
            </p:cNvSpPr>
            <p:nvPr/>
          </p:nvSpPr>
          <p:spPr bwMode="auto">
            <a:xfrm>
              <a:off x="4144" y="2784"/>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2090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4" name="Rectangle 293">
              <a:extLst>
                <a:ext uri="{FF2B5EF4-FFF2-40B4-BE49-F238E27FC236}">
                  <a16:creationId xmlns="" xmlns:a16="http://schemas.microsoft.com/office/drawing/2014/main" id="{D060215A-8F3C-4EFC-8E71-8D16AA8E7D14}"/>
                </a:ext>
              </a:extLst>
            </p:cNvPr>
            <p:cNvSpPr>
              <a:spLocks noChangeArrowheads="1"/>
            </p:cNvSpPr>
            <p:nvPr/>
          </p:nvSpPr>
          <p:spPr bwMode="auto">
            <a:xfrm rot="16200000">
              <a:off x="1110" y="1953"/>
              <a:ext cx="4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Elevation (ft)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5" name="Rectangle 294">
              <a:extLst>
                <a:ext uri="{FF2B5EF4-FFF2-40B4-BE49-F238E27FC236}">
                  <a16:creationId xmlns="" xmlns:a16="http://schemas.microsoft.com/office/drawing/2014/main" id="{0B3B6DC0-0055-4393-AB17-008D9743EC9C}"/>
                </a:ext>
              </a:extLst>
            </p:cNvPr>
            <p:cNvSpPr>
              <a:spLocks noChangeArrowheads="1"/>
            </p:cNvSpPr>
            <p:nvPr/>
          </p:nvSpPr>
          <p:spPr bwMode="auto">
            <a:xfrm>
              <a:off x="2966" y="2894"/>
              <a:ext cx="21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Time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6" name="Rectangle 295">
              <a:extLst>
                <a:ext uri="{FF2B5EF4-FFF2-40B4-BE49-F238E27FC236}">
                  <a16:creationId xmlns="" xmlns:a16="http://schemas.microsoft.com/office/drawing/2014/main" id="{76CE3FC5-F0EB-43EC-B40D-79334177C5B4}"/>
                </a:ext>
              </a:extLst>
            </p:cNvPr>
            <p:cNvSpPr>
              <a:spLocks noChangeArrowheads="1"/>
            </p:cNvSpPr>
            <p:nvPr/>
          </p:nvSpPr>
          <p:spPr bwMode="auto">
            <a:xfrm>
              <a:off x="2476" y="1104"/>
              <a:ext cx="965"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00"/>
                  </a:solidFill>
                  <a:effectLst/>
                  <a:latin typeface="Arial" panose="020B0604020202020204" pitchFamily="34" charset="0"/>
                </a:rPr>
                <a:t>Water Level in Reservoir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7" name="Rectangle 296">
              <a:extLst>
                <a:ext uri="{FF2B5EF4-FFF2-40B4-BE49-F238E27FC236}">
                  <a16:creationId xmlns="" xmlns:a16="http://schemas.microsoft.com/office/drawing/2014/main" id="{B123ABE6-CAC2-4137-AED6-1750C2B1A690}"/>
                </a:ext>
              </a:extLst>
            </p:cNvPr>
            <p:cNvSpPr>
              <a:spLocks noChangeArrowheads="1"/>
            </p:cNvSpPr>
            <p:nvPr/>
          </p:nvSpPr>
          <p:spPr bwMode="auto">
            <a:xfrm>
              <a:off x="2678" y="3133"/>
              <a:ext cx="48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Elevation (#1)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68" name="Line 297">
              <a:extLst>
                <a:ext uri="{FF2B5EF4-FFF2-40B4-BE49-F238E27FC236}">
                  <a16:creationId xmlns="" xmlns:a16="http://schemas.microsoft.com/office/drawing/2014/main" id="{8A569D05-D548-44AB-A0BE-1BA36B24311A}"/>
                </a:ext>
              </a:extLst>
            </p:cNvPr>
            <p:cNvSpPr>
              <a:spLocks noChangeShapeType="1"/>
            </p:cNvSpPr>
            <p:nvPr/>
          </p:nvSpPr>
          <p:spPr bwMode="auto">
            <a:xfrm>
              <a:off x="1673" y="3269"/>
              <a:ext cx="227" cy="0"/>
            </a:xfrm>
            <a:prstGeom prst="line">
              <a:avLst/>
            </a:prstGeom>
            <a:noFill/>
            <a:ln w="11113" cap="flat">
              <a:solidFill>
                <a:srgbClr val="EF0000"/>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69" name="Rectangle 298">
              <a:extLst>
                <a:ext uri="{FF2B5EF4-FFF2-40B4-BE49-F238E27FC236}">
                  <a16:creationId xmlns="" xmlns:a16="http://schemas.microsoft.com/office/drawing/2014/main" id="{5D239107-1D10-4122-B071-C09036B4A262}"/>
                </a:ext>
              </a:extLst>
            </p:cNvPr>
            <p:cNvSpPr>
              <a:spLocks noChangeArrowheads="1"/>
            </p:cNvSpPr>
            <p:nvPr/>
          </p:nvSpPr>
          <p:spPr bwMode="auto">
            <a:xfrm>
              <a:off x="1976" y="3239"/>
              <a:ext cx="49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Low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70" name="Line 299">
              <a:extLst>
                <a:ext uri="{FF2B5EF4-FFF2-40B4-BE49-F238E27FC236}">
                  <a16:creationId xmlns="" xmlns:a16="http://schemas.microsoft.com/office/drawing/2014/main" id="{95BD1833-83BA-40B3-A999-A608262F9510}"/>
                </a:ext>
              </a:extLst>
            </p:cNvPr>
            <p:cNvSpPr>
              <a:spLocks noChangeShapeType="1"/>
            </p:cNvSpPr>
            <p:nvPr/>
          </p:nvSpPr>
          <p:spPr bwMode="auto">
            <a:xfrm>
              <a:off x="2534" y="3269"/>
              <a:ext cx="227" cy="0"/>
            </a:xfrm>
            <a:prstGeom prst="line">
              <a:avLst/>
            </a:prstGeom>
            <a:noFill/>
            <a:ln w="11113" cap="flat">
              <a:solidFill>
                <a:srgbClr val="00EF00"/>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71" name="Rectangle 300">
              <a:extLst>
                <a:ext uri="{FF2B5EF4-FFF2-40B4-BE49-F238E27FC236}">
                  <a16:creationId xmlns="" xmlns:a16="http://schemas.microsoft.com/office/drawing/2014/main" id="{8CCC9C2B-9511-4B24-8C57-F9ADD429C1F6}"/>
                </a:ext>
              </a:extLst>
            </p:cNvPr>
            <p:cNvSpPr>
              <a:spLocks noChangeArrowheads="1"/>
            </p:cNvSpPr>
            <p:nvPr/>
          </p:nvSpPr>
          <p:spPr bwMode="auto">
            <a:xfrm>
              <a:off x="2836" y="3239"/>
              <a:ext cx="47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Mid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72" name="Line 301">
              <a:extLst>
                <a:ext uri="{FF2B5EF4-FFF2-40B4-BE49-F238E27FC236}">
                  <a16:creationId xmlns="" xmlns:a16="http://schemas.microsoft.com/office/drawing/2014/main" id="{D214938C-FD54-4138-8514-BE242ABDEA89}"/>
                </a:ext>
              </a:extLst>
            </p:cNvPr>
            <p:cNvSpPr>
              <a:spLocks noChangeShapeType="1"/>
            </p:cNvSpPr>
            <p:nvPr/>
          </p:nvSpPr>
          <p:spPr bwMode="auto">
            <a:xfrm>
              <a:off x="3380" y="3269"/>
              <a:ext cx="227" cy="0"/>
            </a:xfrm>
            <a:prstGeom prst="line">
              <a:avLst/>
            </a:prstGeom>
            <a:noFill/>
            <a:ln w="11113" cap="flat">
              <a:solidFill>
                <a:srgbClr val="0000EF"/>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73" name="Rectangle 302">
              <a:extLst>
                <a:ext uri="{FF2B5EF4-FFF2-40B4-BE49-F238E27FC236}">
                  <a16:creationId xmlns="" xmlns:a16="http://schemas.microsoft.com/office/drawing/2014/main" id="{31628E33-22DE-415A-B47A-CC1C86FF2E45}"/>
                </a:ext>
              </a:extLst>
            </p:cNvPr>
            <p:cNvSpPr>
              <a:spLocks noChangeArrowheads="1"/>
            </p:cNvSpPr>
            <p:nvPr/>
          </p:nvSpPr>
          <p:spPr bwMode="auto">
            <a:xfrm>
              <a:off x="3683" y="3239"/>
              <a:ext cx="50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High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74" name="Freeform 303">
              <a:extLst>
                <a:ext uri="{FF2B5EF4-FFF2-40B4-BE49-F238E27FC236}">
                  <a16:creationId xmlns="" xmlns:a16="http://schemas.microsoft.com/office/drawing/2014/main" id="{6C5EB52D-08FA-4EC1-B773-CAA4398E98BF}"/>
                </a:ext>
              </a:extLst>
            </p:cNvPr>
            <p:cNvSpPr>
              <a:spLocks/>
            </p:cNvSpPr>
            <p:nvPr/>
          </p:nvSpPr>
          <p:spPr bwMode="auto">
            <a:xfrm>
              <a:off x="1666" y="3122"/>
              <a:ext cx="2442" cy="202"/>
            </a:xfrm>
            <a:custGeom>
              <a:avLst/>
              <a:gdLst>
                <a:gd name="T0" fmla="*/ 0 w 2442"/>
                <a:gd name="T1" fmla="*/ 0 h 202"/>
                <a:gd name="T2" fmla="*/ 2442 w 2442"/>
                <a:gd name="T3" fmla="*/ 0 h 202"/>
                <a:gd name="T4" fmla="*/ 2442 w 2442"/>
                <a:gd name="T5" fmla="*/ 202 h 202"/>
                <a:gd name="T6" fmla="*/ 0 w 2442"/>
                <a:gd name="T7" fmla="*/ 202 h 202"/>
                <a:gd name="T8" fmla="*/ 0 w 2442"/>
                <a:gd name="T9" fmla="*/ 0 h 202"/>
                <a:gd name="T10" fmla="*/ 4 w 2442"/>
                <a:gd name="T11" fmla="*/ 0 h 202"/>
              </a:gdLst>
              <a:ahLst/>
              <a:cxnLst>
                <a:cxn ang="0">
                  <a:pos x="T0" y="T1"/>
                </a:cxn>
                <a:cxn ang="0">
                  <a:pos x="T2" y="T3"/>
                </a:cxn>
                <a:cxn ang="0">
                  <a:pos x="T4" y="T5"/>
                </a:cxn>
                <a:cxn ang="0">
                  <a:pos x="T6" y="T7"/>
                </a:cxn>
                <a:cxn ang="0">
                  <a:pos x="T8" y="T9"/>
                </a:cxn>
                <a:cxn ang="0">
                  <a:pos x="T10" y="T11"/>
                </a:cxn>
              </a:cxnLst>
              <a:rect l="0" t="0" r="r" b="b"/>
              <a:pathLst>
                <a:path w="2442" h="202">
                  <a:moveTo>
                    <a:pt x="0" y="0"/>
                  </a:moveTo>
                  <a:lnTo>
                    <a:pt x="2442" y="0"/>
                  </a:lnTo>
                  <a:lnTo>
                    <a:pt x="2442" y="202"/>
                  </a:lnTo>
                  <a:lnTo>
                    <a:pt x="0" y="202"/>
                  </a:lnTo>
                  <a:lnTo>
                    <a:pt x="0" y="0"/>
                  </a:lnTo>
                  <a:lnTo>
                    <a:pt x="4"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477" name="Group 306">
            <a:extLst>
              <a:ext uri="{FF2B5EF4-FFF2-40B4-BE49-F238E27FC236}">
                <a16:creationId xmlns="" xmlns:a16="http://schemas.microsoft.com/office/drawing/2014/main" id="{20ED6F58-1304-48E8-BA66-C8B78A8DC34B}"/>
              </a:ext>
            </a:extLst>
          </p:cNvPr>
          <p:cNvGrpSpPr>
            <a:grpSpLocks noChangeAspect="1"/>
          </p:cNvGrpSpPr>
          <p:nvPr/>
        </p:nvGrpSpPr>
        <p:grpSpPr bwMode="auto">
          <a:xfrm>
            <a:off x="1081823" y="1187938"/>
            <a:ext cx="7046876" cy="4527130"/>
            <a:chOff x="1039" y="978"/>
            <a:chExt cx="3686" cy="2368"/>
          </a:xfrm>
        </p:grpSpPr>
        <p:sp>
          <p:nvSpPr>
            <p:cNvPr id="8478" name="AutoShape 305">
              <a:extLst>
                <a:ext uri="{FF2B5EF4-FFF2-40B4-BE49-F238E27FC236}">
                  <a16:creationId xmlns="" xmlns:a16="http://schemas.microsoft.com/office/drawing/2014/main" id="{7BC7B332-A6D6-4565-90B1-E04D6E61FEE2}"/>
                </a:ext>
              </a:extLst>
            </p:cNvPr>
            <p:cNvSpPr>
              <a:spLocks noChangeAspect="1" noChangeArrowheads="1" noTextEdit="1"/>
            </p:cNvSpPr>
            <p:nvPr/>
          </p:nvSpPr>
          <p:spPr bwMode="auto">
            <a:xfrm>
              <a:off x="1039" y="978"/>
              <a:ext cx="3682" cy="2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9" name="Rectangle 307">
              <a:extLst>
                <a:ext uri="{FF2B5EF4-FFF2-40B4-BE49-F238E27FC236}">
                  <a16:creationId xmlns="" xmlns:a16="http://schemas.microsoft.com/office/drawing/2014/main" id="{8A89BA0F-CE27-4997-B49C-CC4AF87736C5}"/>
                </a:ext>
              </a:extLst>
            </p:cNvPr>
            <p:cNvSpPr>
              <a:spLocks noChangeArrowheads="1"/>
            </p:cNvSpPr>
            <p:nvPr/>
          </p:nvSpPr>
          <p:spPr bwMode="auto">
            <a:xfrm>
              <a:off x="1039" y="978"/>
              <a:ext cx="3686" cy="236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0" name="Line 308">
              <a:extLst>
                <a:ext uri="{FF2B5EF4-FFF2-40B4-BE49-F238E27FC236}">
                  <a16:creationId xmlns="" xmlns:a16="http://schemas.microsoft.com/office/drawing/2014/main" id="{400E3DB7-C5F8-427A-A3BC-BC71D7C74941}"/>
                </a:ext>
              </a:extLst>
            </p:cNvPr>
            <p:cNvSpPr>
              <a:spLocks noChangeShapeType="1"/>
            </p:cNvSpPr>
            <p:nvPr/>
          </p:nvSpPr>
          <p:spPr bwMode="auto">
            <a:xfrm>
              <a:off x="1485" y="2652"/>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1" name="Line 309">
              <a:extLst>
                <a:ext uri="{FF2B5EF4-FFF2-40B4-BE49-F238E27FC236}">
                  <a16:creationId xmlns="" xmlns:a16="http://schemas.microsoft.com/office/drawing/2014/main" id="{A563163C-FDEC-40C2-96BD-DDA921B39BC7}"/>
                </a:ext>
              </a:extLst>
            </p:cNvPr>
            <p:cNvSpPr>
              <a:spLocks noChangeShapeType="1"/>
            </p:cNvSpPr>
            <p:nvPr/>
          </p:nvSpPr>
          <p:spPr bwMode="auto">
            <a:xfrm>
              <a:off x="1485" y="2501"/>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2" name="Line 310">
              <a:extLst>
                <a:ext uri="{FF2B5EF4-FFF2-40B4-BE49-F238E27FC236}">
                  <a16:creationId xmlns="" xmlns:a16="http://schemas.microsoft.com/office/drawing/2014/main" id="{A4E2B85F-F8DA-49EC-B8FB-CFD9848F12F4}"/>
                </a:ext>
              </a:extLst>
            </p:cNvPr>
            <p:cNvSpPr>
              <a:spLocks noChangeShapeType="1"/>
            </p:cNvSpPr>
            <p:nvPr/>
          </p:nvSpPr>
          <p:spPr bwMode="auto">
            <a:xfrm>
              <a:off x="1485" y="2347"/>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3" name="Line 311">
              <a:extLst>
                <a:ext uri="{FF2B5EF4-FFF2-40B4-BE49-F238E27FC236}">
                  <a16:creationId xmlns="" xmlns:a16="http://schemas.microsoft.com/office/drawing/2014/main" id="{D08AD7FD-1525-405B-B710-E79CF1260F53}"/>
                </a:ext>
              </a:extLst>
            </p:cNvPr>
            <p:cNvSpPr>
              <a:spLocks noChangeShapeType="1"/>
            </p:cNvSpPr>
            <p:nvPr/>
          </p:nvSpPr>
          <p:spPr bwMode="auto">
            <a:xfrm>
              <a:off x="1485" y="2197"/>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4" name="Line 312">
              <a:extLst>
                <a:ext uri="{FF2B5EF4-FFF2-40B4-BE49-F238E27FC236}">
                  <a16:creationId xmlns="" xmlns:a16="http://schemas.microsoft.com/office/drawing/2014/main" id="{2A1854B1-E783-493F-BB33-69157379940D}"/>
                </a:ext>
              </a:extLst>
            </p:cNvPr>
            <p:cNvSpPr>
              <a:spLocks noChangeShapeType="1"/>
            </p:cNvSpPr>
            <p:nvPr/>
          </p:nvSpPr>
          <p:spPr bwMode="auto">
            <a:xfrm>
              <a:off x="1485" y="2046"/>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5" name="Line 313">
              <a:extLst>
                <a:ext uri="{FF2B5EF4-FFF2-40B4-BE49-F238E27FC236}">
                  <a16:creationId xmlns="" xmlns:a16="http://schemas.microsoft.com/office/drawing/2014/main" id="{CBF2608A-C95E-4049-BF37-50120937B5A6}"/>
                </a:ext>
              </a:extLst>
            </p:cNvPr>
            <p:cNvSpPr>
              <a:spLocks noChangeShapeType="1"/>
            </p:cNvSpPr>
            <p:nvPr/>
          </p:nvSpPr>
          <p:spPr bwMode="auto">
            <a:xfrm>
              <a:off x="1485" y="1896"/>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6" name="Line 314">
              <a:extLst>
                <a:ext uri="{FF2B5EF4-FFF2-40B4-BE49-F238E27FC236}">
                  <a16:creationId xmlns="" xmlns:a16="http://schemas.microsoft.com/office/drawing/2014/main" id="{E10847BC-FE8B-4C70-8B5E-8C36A5835B64}"/>
                </a:ext>
              </a:extLst>
            </p:cNvPr>
            <p:cNvSpPr>
              <a:spLocks noChangeShapeType="1"/>
            </p:cNvSpPr>
            <p:nvPr/>
          </p:nvSpPr>
          <p:spPr bwMode="auto">
            <a:xfrm>
              <a:off x="1485" y="1745"/>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7" name="Line 315">
              <a:extLst>
                <a:ext uri="{FF2B5EF4-FFF2-40B4-BE49-F238E27FC236}">
                  <a16:creationId xmlns="" xmlns:a16="http://schemas.microsoft.com/office/drawing/2014/main" id="{1437572E-7D98-4AF0-80B2-DC5099A07C3B}"/>
                </a:ext>
              </a:extLst>
            </p:cNvPr>
            <p:cNvSpPr>
              <a:spLocks noChangeShapeType="1"/>
            </p:cNvSpPr>
            <p:nvPr/>
          </p:nvSpPr>
          <p:spPr bwMode="auto">
            <a:xfrm>
              <a:off x="1485" y="1591"/>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8" name="Line 316">
              <a:extLst>
                <a:ext uri="{FF2B5EF4-FFF2-40B4-BE49-F238E27FC236}">
                  <a16:creationId xmlns="" xmlns:a16="http://schemas.microsoft.com/office/drawing/2014/main" id="{23B242D2-7A8E-420C-A646-32DCD7B7E359}"/>
                </a:ext>
              </a:extLst>
            </p:cNvPr>
            <p:cNvSpPr>
              <a:spLocks noChangeShapeType="1"/>
            </p:cNvSpPr>
            <p:nvPr/>
          </p:nvSpPr>
          <p:spPr bwMode="auto">
            <a:xfrm>
              <a:off x="1485" y="1441"/>
              <a:ext cx="2973" cy="0"/>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9" name="Line 317">
              <a:extLst>
                <a:ext uri="{FF2B5EF4-FFF2-40B4-BE49-F238E27FC236}">
                  <a16:creationId xmlns="" xmlns:a16="http://schemas.microsoft.com/office/drawing/2014/main" id="{0972CF3C-2074-42FB-85BB-8D536D34AD6A}"/>
                </a:ext>
              </a:extLst>
            </p:cNvPr>
            <p:cNvSpPr>
              <a:spLocks noChangeShapeType="1"/>
            </p:cNvSpPr>
            <p:nvPr/>
          </p:nvSpPr>
          <p:spPr bwMode="auto">
            <a:xfrm>
              <a:off x="2227" y="1290"/>
              <a:ext cx="0" cy="1516"/>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0" name="Line 318">
              <a:extLst>
                <a:ext uri="{FF2B5EF4-FFF2-40B4-BE49-F238E27FC236}">
                  <a16:creationId xmlns="" xmlns:a16="http://schemas.microsoft.com/office/drawing/2014/main" id="{3C12BDCA-1820-4030-9E87-8418F25100D3}"/>
                </a:ext>
              </a:extLst>
            </p:cNvPr>
            <p:cNvSpPr>
              <a:spLocks noChangeShapeType="1"/>
            </p:cNvSpPr>
            <p:nvPr/>
          </p:nvSpPr>
          <p:spPr bwMode="auto">
            <a:xfrm>
              <a:off x="2972" y="1290"/>
              <a:ext cx="0" cy="1516"/>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1" name="Line 319">
              <a:extLst>
                <a:ext uri="{FF2B5EF4-FFF2-40B4-BE49-F238E27FC236}">
                  <a16:creationId xmlns="" xmlns:a16="http://schemas.microsoft.com/office/drawing/2014/main" id="{2EDBFDF4-12F2-4500-8914-88B5391331C6}"/>
                </a:ext>
              </a:extLst>
            </p:cNvPr>
            <p:cNvSpPr>
              <a:spLocks noChangeShapeType="1"/>
            </p:cNvSpPr>
            <p:nvPr/>
          </p:nvSpPr>
          <p:spPr bwMode="auto">
            <a:xfrm>
              <a:off x="3713" y="1290"/>
              <a:ext cx="0" cy="1516"/>
            </a:xfrm>
            <a:prstGeom prst="line">
              <a:avLst/>
            </a:prstGeom>
            <a:noFill/>
            <a:ln w="0">
              <a:solidFill>
                <a:srgbClr val="DCDCD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2" name="Line 320">
              <a:extLst>
                <a:ext uri="{FF2B5EF4-FFF2-40B4-BE49-F238E27FC236}">
                  <a16:creationId xmlns="" xmlns:a16="http://schemas.microsoft.com/office/drawing/2014/main" id="{117CADA4-C619-4025-8F6B-86F3B4FD3D85}"/>
                </a:ext>
              </a:extLst>
            </p:cNvPr>
            <p:cNvSpPr>
              <a:spLocks noChangeShapeType="1"/>
            </p:cNvSpPr>
            <p:nvPr/>
          </p:nvSpPr>
          <p:spPr bwMode="auto">
            <a:xfrm>
              <a:off x="1485" y="1290"/>
              <a:ext cx="0" cy="151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3" name="Line 321">
              <a:extLst>
                <a:ext uri="{FF2B5EF4-FFF2-40B4-BE49-F238E27FC236}">
                  <a16:creationId xmlns="" xmlns:a16="http://schemas.microsoft.com/office/drawing/2014/main" id="{09451047-8B1E-42CB-97FC-D25B15C24667}"/>
                </a:ext>
              </a:extLst>
            </p:cNvPr>
            <p:cNvSpPr>
              <a:spLocks noChangeShapeType="1"/>
            </p:cNvSpPr>
            <p:nvPr/>
          </p:nvSpPr>
          <p:spPr bwMode="auto">
            <a:xfrm>
              <a:off x="1478" y="2802"/>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4" name="Line 322">
              <a:extLst>
                <a:ext uri="{FF2B5EF4-FFF2-40B4-BE49-F238E27FC236}">
                  <a16:creationId xmlns="" xmlns:a16="http://schemas.microsoft.com/office/drawing/2014/main" id="{AFDF77B5-9B96-4B03-A98C-F54D289200DB}"/>
                </a:ext>
              </a:extLst>
            </p:cNvPr>
            <p:cNvSpPr>
              <a:spLocks noChangeShapeType="1"/>
            </p:cNvSpPr>
            <p:nvPr/>
          </p:nvSpPr>
          <p:spPr bwMode="auto">
            <a:xfrm>
              <a:off x="1478" y="2725"/>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5" name="Line 323">
              <a:extLst>
                <a:ext uri="{FF2B5EF4-FFF2-40B4-BE49-F238E27FC236}">
                  <a16:creationId xmlns="" xmlns:a16="http://schemas.microsoft.com/office/drawing/2014/main" id="{EF120331-ED24-4957-BC33-ED6EAA24E068}"/>
                </a:ext>
              </a:extLst>
            </p:cNvPr>
            <p:cNvSpPr>
              <a:spLocks noChangeShapeType="1"/>
            </p:cNvSpPr>
            <p:nvPr/>
          </p:nvSpPr>
          <p:spPr bwMode="auto">
            <a:xfrm>
              <a:off x="1478" y="2652"/>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6" name="Line 324">
              <a:extLst>
                <a:ext uri="{FF2B5EF4-FFF2-40B4-BE49-F238E27FC236}">
                  <a16:creationId xmlns="" xmlns:a16="http://schemas.microsoft.com/office/drawing/2014/main" id="{072C498E-5607-47EC-A1E4-DF0C2CC3817E}"/>
                </a:ext>
              </a:extLst>
            </p:cNvPr>
            <p:cNvSpPr>
              <a:spLocks noChangeShapeType="1"/>
            </p:cNvSpPr>
            <p:nvPr/>
          </p:nvSpPr>
          <p:spPr bwMode="auto">
            <a:xfrm>
              <a:off x="1478" y="2575"/>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7" name="Line 325">
              <a:extLst>
                <a:ext uri="{FF2B5EF4-FFF2-40B4-BE49-F238E27FC236}">
                  <a16:creationId xmlns="" xmlns:a16="http://schemas.microsoft.com/office/drawing/2014/main" id="{E1E7E598-256E-4501-8F00-80CFD5616B9E}"/>
                </a:ext>
              </a:extLst>
            </p:cNvPr>
            <p:cNvSpPr>
              <a:spLocks noChangeShapeType="1"/>
            </p:cNvSpPr>
            <p:nvPr/>
          </p:nvSpPr>
          <p:spPr bwMode="auto">
            <a:xfrm>
              <a:off x="1478" y="2501"/>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8" name="Line 326">
              <a:extLst>
                <a:ext uri="{FF2B5EF4-FFF2-40B4-BE49-F238E27FC236}">
                  <a16:creationId xmlns="" xmlns:a16="http://schemas.microsoft.com/office/drawing/2014/main" id="{C7EA58EA-2A6B-46FE-A7B4-C05A8565F329}"/>
                </a:ext>
              </a:extLst>
            </p:cNvPr>
            <p:cNvSpPr>
              <a:spLocks noChangeShapeType="1"/>
            </p:cNvSpPr>
            <p:nvPr/>
          </p:nvSpPr>
          <p:spPr bwMode="auto">
            <a:xfrm>
              <a:off x="1478" y="2424"/>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9" name="Line 327">
              <a:extLst>
                <a:ext uri="{FF2B5EF4-FFF2-40B4-BE49-F238E27FC236}">
                  <a16:creationId xmlns="" xmlns:a16="http://schemas.microsoft.com/office/drawing/2014/main" id="{AABC5CB3-D965-478D-B7CD-77DCB4C2729C}"/>
                </a:ext>
              </a:extLst>
            </p:cNvPr>
            <p:cNvSpPr>
              <a:spLocks noChangeShapeType="1"/>
            </p:cNvSpPr>
            <p:nvPr/>
          </p:nvSpPr>
          <p:spPr bwMode="auto">
            <a:xfrm>
              <a:off x="1478" y="2347"/>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0" name="Line 328">
              <a:extLst>
                <a:ext uri="{FF2B5EF4-FFF2-40B4-BE49-F238E27FC236}">
                  <a16:creationId xmlns="" xmlns:a16="http://schemas.microsoft.com/office/drawing/2014/main" id="{0AE3AF1E-0B87-49DB-98A3-C7A35756C1C8}"/>
                </a:ext>
              </a:extLst>
            </p:cNvPr>
            <p:cNvSpPr>
              <a:spLocks noChangeShapeType="1"/>
            </p:cNvSpPr>
            <p:nvPr/>
          </p:nvSpPr>
          <p:spPr bwMode="auto">
            <a:xfrm>
              <a:off x="1478" y="2274"/>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1" name="Line 329">
              <a:extLst>
                <a:ext uri="{FF2B5EF4-FFF2-40B4-BE49-F238E27FC236}">
                  <a16:creationId xmlns="" xmlns:a16="http://schemas.microsoft.com/office/drawing/2014/main" id="{822F3263-0800-4636-9A88-EB456DFF1720}"/>
                </a:ext>
              </a:extLst>
            </p:cNvPr>
            <p:cNvSpPr>
              <a:spLocks noChangeShapeType="1"/>
            </p:cNvSpPr>
            <p:nvPr/>
          </p:nvSpPr>
          <p:spPr bwMode="auto">
            <a:xfrm>
              <a:off x="1478" y="2197"/>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2" name="Line 330">
              <a:extLst>
                <a:ext uri="{FF2B5EF4-FFF2-40B4-BE49-F238E27FC236}">
                  <a16:creationId xmlns="" xmlns:a16="http://schemas.microsoft.com/office/drawing/2014/main" id="{72068ED1-D857-4EC1-A1CE-D6F6D651FF9F}"/>
                </a:ext>
              </a:extLst>
            </p:cNvPr>
            <p:cNvSpPr>
              <a:spLocks noChangeShapeType="1"/>
            </p:cNvSpPr>
            <p:nvPr/>
          </p:nvSpPr>
          <p:spPr bwMode="auto">
            <a:xfrm>
              <a:off x="1478" y="2123"/>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3" name="Line 331">
              <a:extLst>
                <a:ext uri="{FF2B5EF4-FFF2-40B4-BE49-F238E27FC236}">
                  <a16:creationId xmlns="" xmlns:a16="http://schemas.microsoft.com/office/drawing/2014/main" id="{6B2C5D60-DC73-4A10-8ABA-81E1813ED554}"/>
                </a:ext>
              </a:extLst>
            </p:cNvPr>
            <p:cNvSpPr>
              <a:spLocks noChangeShapeType="1"/>
            </p:cNvSpPr>
            <p:nvPr/>
          </p:nvSpPr>
          <p:spPr bwMode="auto">
            <a:xfrm>
              <a:off x="1478" y="2046"/>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4" name="Line 332">
              <a:extLst>
                <a:ext uri="{FF2B5EF4-FFF2-40B4-BE49-F238E27FC236}">
                  <a16:creationId xmlns="" xmlns:a16="http://schemas.microsoft.com/office/drawing/2014/main" id="{426032F2-0EE5-4CA4-8B27-9F736E0BC211}"/>
                </a:ext>
              </a:extLst>
            </p:cNvPr>
            <p:cNvSpPr>
              <a:spLocks noChangeShapeType="1"/>
            </p:cNvSpPr>
            <p:nvPr/>
          </p:nvSpPr>
          <p:spPr bwMode="auto">
            <a:xfrm>
              <a:off x="1478" y="1969"/>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5" name="Line 333">
              <a:extLst>
                <a:ext uri="{FF2B5EF4-FFF2-40B4-BE49-F238E27FC236}">
                  <a16:creationId xmlns="" xmlns:a16="http://schemas.microsoft.com/office/drawing/2014/main" id="{A365B3EF-AACA-47EC-9C6B-084A2876C0C5}"/>
                </a:ext>
              </a:extLst>
            </p:cNvPr>
            <p:cNvSpPr>
              <a:spLocks noChangeShapeType="1"/>
            </p:cNvSpPr>
            <p:nvPr/>
          </p:nvSpPr>
          <p:spPr bwMode="auto">
            <a:xfrm>
              <a:off x="1478" y="1896"/>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6" name="Line 334">
              <a:extLst>
                <a:ext uri="{FF2B5EF4-FFF2-40B4-BE49-F238E27FC236}">
                  <a16:creationId xmlns="" xmlns:a16="http://schemas.microsoft.com/office/drawing/2014/main" id="{53F3279D-F691-41B6-8ACD-4868FB30CFB1}"/>
                </a:ext>
              </a:extLst>
            </p:cNvPr>
            <p:cNvSpPr>
              <a:spLocks noChangeShapeType="1"/>
            </p:cNvSpPr>
            <p:nvPr/>
          </p:nvSpPr>
          <p:spPr bwMode="auto">
            <a:xfrm>
              <a:off x="1478" y="1819"/>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7" name="Line 335">
              <a:extLst>
                <a:ext uri="{FF2B5EF4-FFF2-40B4-BE49-F238E27FC236}">
                  <a16:creationId xmlns="" xmlns:a16="http://schemas.microsoft.com/office/drawing/2014/main" id="{6E22DCA1-830F-4FD4-9EFD-BEF3129BAEC1}"/>
                </a:ext>
              </a:extLst>
            </p:cNvPr>
            <p:cNvSpPr>
              <a:spLocks noChangeShapeType="1"/>
            </p:cNvSpPr>
            <p:nvPr/>
          </p:nvSpPr>
          <p:spPr bwMode="auto">
            <a:xfrm>
              <a:off x="1478" y="1745"/>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8" name="Line 336">
              <a:extLst>
                <a:ext uri="{FF2B5EF4-FFF2-40B4-BE49-F238E27FC236}">
                  <a16:creationId xmlns="" xmlns:a16="http://schemas.microsoft.com/office/drawing/2014/main" id="{78E4A975-CE40-4FA2-AE93-5B4B0F59F9CA}"/>
                </a:ext>
              </a:extLst>
            </p:cNvPr>
            <p:cNvSpPr>
              <a:spLocks noChangeShapeType="1"/>
            </p:cNvSpPr>
            <p:nvPr/>
          </p:nvSpPr>
          <p:spPr bwMode="auto">
            <a:xfrm>
              <a:off x="1478" y="1668"/>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09" name="Line 337">
              <a:extLst>
                <a:ext uri="{FF2B5EF4-FFF2-40B4-BE49-F238E27FC236}">
                  <a16:creationId xmlns="" xmlns:a16="http://schemas.microsoft.com/office/drawing/2014/main" id="{D6D88488-B7F2-48E1-9FE9-C2952E92F829}"/>
                </a:ext>
              </a:extLst>
            </p:cNvPr>
            <p:cNvSpPr>
              <a:spLocks noChangeShapeType="1"/>
            </p:cNvSpPr>
            <p:nvPr/>
          </p:nvSpPr>
          <p:spPr bwMode="auto">
            <a:xfrm>
              <a:off x="1478" y="1591"/>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0" name="Line 338">
              <a:extLst>
                <a:ext uri="{FF2B5EF4-FFF2-40B4-BE49-F238E27FC236}">
                  <a16:creationId xmlns="" xmlns:a16="http://schemas.microsoft.com/office/drawing/2014/main" id="{FEB4B652-42DF-4CE9-A64A-C4933CB0560E}"/>
                </a:ext>
              </a:extLst>
            </p:cNvPr>
            <p:cNvSpPr>
              <a:spLocks noChangeShapeType="1"/>
            </p:cNvSpPr>
            <p:nvPr/>
          </p:nvSpPr>
          <p:spPr bwMode="auto">
            <a:xfrm>
              <a:off x="1478" y="1518"/>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1" name="Line 339">
              <a:extLst>
                <a:ext uri="{FF2B5EF4-FFF2-40B4-BE49-F238E27FC236}">
                  <a16:creationId xmlns="" xmlns:a16="http://schemas.microsoft.com/office/drawing/2014/main" id="{DA9D4D21-598D-467A-962E-F2365A1CC3C1}"/>
                </a:ext>
              </a:extLst>
            </p:cNvPr>
            <p:cNvSpPr>
              <a:spLocks noChangeShapeType="1"/>
            </p:cNvSpPr>
            <p:nvPr/>
          </p:nvSpPr>
          <p:spPr bwMode="auto">
            <a:xfrm>
              <a:off x="1478" y="1441"/>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2" name="Line 340">
              <a:extLst>
                <a:ext uri="{FF2B5EF4-FFF2-40B4-BE49-F238E27FC236}">
                  <a16:creationId xmlns="" xmlns:a16="http://schemas.microsoft.com/office/drawing/2014/main" id="{59D17E93-2F32-40C0-BD84-2F8FA9346A51}"/>
                </a:ext>
              </a:extLst>
            </p:cNvPr>
            <p:cNvSpPr>
              <a:spLocks noChangeShapeType="1"/>
            </p:cNvSpPr>
            <p:nvPr/>
          </p:nvSpPr>
          <p:spPr bwMode="auto">
            <a:xfrm>
              <a:off x="1478" y="1367"/>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3" name="Line 341">
              <a:extLst>
                <a:ext uri="{FF2B5EF4-FFF2-40B4-BE49-F238E27FC236}">
                  <a16:creationId xmlns="" xmlns:a16="http://schemas.microsoft.com/office/drawing/2014/main" id="{09A05C45-8952-4AB8-BC85-313D09348B91}"/>
                </a:ext>
              </a:extLst>
            </p:cNvPr>
            <p:cNvSpPr>
              <a:spLocks noChangeShapeType="1"/>
            </p:cNvSpPr>
            <p:nvPr/>
          </p:nvSpPr>
          <p:spPr bwMode="auto">
            <a:xfrm>
              <a:off x="1478" y="1290"/>
              <a:ext cx="1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4" name="Line 342">
              <a:extLst>
                <a:ext uri="{FF2B5EF4-FFF2-40B4-BE49-F238E27FC236}">
                  <a16:creationId xmlns="" xmlns:a16="http://schemas.microsoft.com/office/drawing/2014/main" id="{B2FEF427-BB3F-4A09-BF09-B09588F31BBD}"/>
                </a:ext>
              </a:extLst>
            </p:cNvPr>
            <p:cNvSpPr>
              <a:spLocks noChangeShapeType="1"/>
            </p:cNvSpPr>
            <p:nvPr/>
          </p:nvSpPr>
          <p:spPr bwMode="auto">
            <a:xfrm>
              <a:off x="1485" y="2802"/>
              <a:ext cx="297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5" name="Line 343">
              <a:extLst>
                <a:ext uri="{FF2B5EF4-FFF2-40B4-BE49-F238E27FC236}">
                  <a16:creationId xmlns="" xmlns:a16="http://schemas.microsoft.com/office/drawing/2014/main" id="{95DC8B97-3A60-47E3-938B-956B8C746170}"/>
                </a:ext>
              </a:extLst>
            </p:cNvPr>
            <p:cNvSpPr>
              <a:spLocks noChangeShapeType="1"/>
            </p:cNvSpPr>
            <p:nvPr/>
          </p:nvSpPr>
          <p:spPr bwMode="auto">
            <a:xfrm>
              <a:off x="1485"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6" name="Line 344">
              <a:extLst>
                <a:ext uri="{FF2B5EF4-FFF2-40B4-BE49-F238E27FC236}">
                  <a16:creationId xmlns="" xmlns:a16="http://schemas.microsoft.com/office/drawing/2014/main" id="{ADBB7900-EA11-4230-A871-7A136CD9837F}"/>
                </a:ext>
              </a:extLst>
            </p:cNvPr>
            <p:cNvSpPr>
              <a:spLocks noChangeShapeType="1"/>
            </p:cNvSpPr>
            <p:nvPr/>
          </p:nvSpPr>
          <p:spPr bwMode="auto">
            <a:xfrm>
              <a:off x="1856"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7" name="Line 345">
              <a:extLst>
                <a:ext uri="{FF2B5EF4-FFF2-40B4-BE49-F238E27FC236}">
                  <a16:creationId xmlns="" xmlns:a16="http://schemas.microsoft.com/office/drawing/2014/main" id="{0A6F7846-987F-443C-99FD-B1918D8B2B8D}"/>
                </a:ext>
              </a:extLst>
            </p:cNvPr>
            <p:cNvSpPr>
              <a:spLocks noChangeShapeType="1"/>
            </p:cNvSpPr>
            <p:nvPr/>
          </p:nvSpPr>
          <p:spPr bwMode="auto">
            <a:xfrm>
              <a:off x="2227"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8" name="Line 346">
              <a:extLst>
                <a:ext uri="{FF2B5EF4-FFF2-40B4-BE49-F238E27FC236}">
                  <a16:creationId xmlns="" xmlns:a16="http://schemas.microsoft.com/office/drawing/2014/main" id="{35838494-42FC-434C-ACD0-D64100C14BB8}"/>
                </a:ext>
              </a:extLst>
            </p:cNvPr>
            <p:cNvSpPr>
              <a:spLocks noChangeShapeType="1"/>
            </p:cNvSpPr>
            <p:nvPr/>
          </p:nvSpPr>
          <p:spPr bwMode="auto">
            <a:xfrm>
              <a:off x="2597"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19" name="Line 347">
              <a:extLst>
                <a:ext uri="{FF2B5EF4-FFF2-40B4-BE49-F238E27FC236}">
                  <a16:creationId xmlns="" xmlns:a16="http://schemas.microsoft.com/office/drawing/2014/main" id="{319C5BD8-D938-4F5C-9558-F23F2D57BB31}"/>
                </a:ext>
              </a:extLst>
            </p:cNvPr>
            <p:cNvSpPr>
              <a:spLocks noChangeShapeType="1"/>
            </p:cNvSpPr>
            <p:nvPr/>
          </p:nvSpPr>
          <p:spPr bwMode="auto">
            <a:xfrm>
              <a:off x="2972"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0" name="Line 348">
              <a:extLst>
                <a:ext uri="{FF2B5EF4-FFF2-40B4-BE49-F238E27FC236}">
                  <a16:creationId xmlns="" xmlns:a16="http://schemas.microsoft.com/office/drawing/2014/main" id="{209B4602-F668-4B0F-95F6-624EE21B635F}"/>
                </a:ext>
              </a:extLst>
            </p:cNvPr>
            <p:cNvSpPr>
              <a:spLocks noChangeShapeType="1"/>
            </p:cNvSpPr>
            <p:nvPr/>
          </p:nvSpPr>
          <p:spPr bwMode="auto">
            <a:xfrm>
              <a:off x="3343"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1" name="Line 349">
              <a:extLst>
                <a:ext uri="{FF2B5EF4-FFF2-40B4-BE49-F238E27FC236}">
                  <a16:creationId xmlns="" xmlns:a16="http://schemas.microsoft.com/office/drawing/2014/main" id="{E23C63CA-34CB-4024-9D57-482B692DA8DB}"/>
                </a:ext>
              </a:extLst>
            </p:cNvPr>
            <p:cNvSpPr>
              <a:spLocks noChangeShapeType="1"/>
            </p:cNvSpPr>
            <p:nvPr/>
          </p:nvSpPr>
          <p:spPr bwMode="auto">
            <a:xfrm>
              <a:off x="3713"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2" name="Line 350">
              <a:extLst>
                <a:ext uri="{FF2B5EF4-FFF2-40B4-BE49-F238E27FC236}">
                  <a16:creationId xmlns="" xmlns:a16="http://schemas.microsoft.com/office/drawing/2014/main" id="{9B679412-44D1-4B42-9391-0F69344FE6D4}"/>
                </a:ext>
              </a:extLst>
            </p:cNvPr>
            <p:cNvSpPr>
              <a:spLocks noChangeShapeType="1"/>
            </p:cNvSpPr>
            <p:nvPr/>
          </p:nvSpPr>
          <p:spPr bwMode="auto">
            <a:xfrm>
              <a:off x="4084"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3" name="Line 351">
              <a:extLst>
                <a:ext uri="{FF2B5EF4-FFF2-40B4-BE49-F238E27FC236}">
                  <a16:creationId xmlns="" xmlns:a16="http://schemas.microsoft.com/office/drawing/2014/main" id="{F1C75AA7-1688-49C2-B776-8DA9FD97C073}"/>
                </a:ext>
              </a:extLst>
            </p:cNvPr>
            <p:cNvSpPr>
              <a:spLocks noChangeShapeType="1"/>
            </p:cNvSpPr>
            <p:nvPr/>
          </p:nvSpPr>
          <p:spPr bwMode="auto">
            <a:xfrm>
              <a:off x="4455" y="2795"/>
              <a:ext cx="0" cy="1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4" name="Freeform 352">
              <a:extLst>
                <a:ext uri="{FF2B5EF4-FFF2-40B4-BE49-F238E27FC236}">
                  <a16:creationId xmlns="" xmlns:a16="http://schemas.microsoft.com/office/drawing/2014/main" id="{9734425A-9362-407B-AC1D-FB3DAF61F0FA}"/>
                </a:ext>
              </a:extLst>
            </p:cNvPr>
            <p:cNvSpPr>
              <a:spLocks/>
            </p:cNvSpPr>
            <p:nvPr/>
          </p:nvSpPr>
          <p:spPr bwMode="auto">
            <a:xfrm>
              <a:off x="1485" y="1290"/>
              <a:ext cx="2970" cy="1512"/>
            </a:xfrm>
            <a:custGeom>
              <a:avLst/>
              <a:gdLst>
                <a:gd name="T0" fmla="*/ 0 w 2970"/>
                <a:gd name="T1" fmla="*/ 0 h 1512"/>
                <a:gd name="T2" fmla="*/ 2970 w 2970"/>
                <a:gd name="T3" fmla="*/ 0 h 1512"/>
                <a:gd name="T4" fmla="*/ 2970 w 2970"/>
                <a:gd name="T5" fmla="*/ 1512 h 1512"/>
                <a:gd name="T6" fmla="*/ 0 w 2970"/>
                <a:gd name="T7" fmla="*/ 1512 h 1512"/>
                <a:gd name="T8" fmla="*/ 0 w 2970"/>
                <a:gd name="T9" fmla="*/ 0 h 1512"/>
                <a:gd name="T10" fmla="*/ 4 w 2970"/>
                <a:gd name="T11" fmla="*/ 0 h 1512"/>
              </a:gdLst>
              <a:ahLst/>
              <a:cxnLst>
                <a:cxn ang="0">
                  <a:pos x="T0" y="T1"/>
                </a:cxn>
                <a:cxn ang="0">
                  <a:pos x="T2" y="T3"/>
                </a:cxn>
                <a:cxn ang="0">
                  <a:pos x="T4" y="T5"/>
                </a:cxn>
                <a:cxn ang="0">
                  <a:pos x="T6" y="T7"/>
                </a:cxn>
                <a:cxn ang="0">
                  <a:pos x="T8" y="T9"/>
                </a:cxn>
                <a:cxn ang="0">
                  <a:pos x="T10" y="T11"/>
                </a:cxn>
              </a:cxnLst>
              <a:rect l="0" t="0" r="r" b="b"/>
              <a:pathLst>
                <a:path w="2970" h="1512">
                  <a:moveTo>
                    <a:pt x="0" y="0"/>
                  </a:moveTo>
                  <a:lnTo>
                    <a:pt x="2970" y="0"/>
                  </a:lnTo>
                  <a:lnTo>
                    <a:pt x="2970" y="1512"/>
                  </a:lnTo>
                  <a:lnTo>
                    <a:pt x="0" y="1512"/>
                  </a:lnTo>
                  <a:lnTo>
                    <a:pt x="0" y="0"/>
                  </a:lnTo>
                  <a:lnTo>
                    <a:pt x="4"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5" name="Freeform 353">
              <a:extLst>
                <a:ext uri="{FF2B5EF4-FFF2-40B4-BE49-F238E27FC236}">
                  <a16:creationId xmlns="" xmlns:a16="http://schemas.microsoft.com/office/drawing/2014/main" id="{953509F9-33FD-446D-91B7-662153832922}"/>
                </a:ext>
              </a:extLst>
            </p:cNvPr>
            <p:cNvSpPr>
              <a:spLocks/>
            </p:cNvSpPr>
            <p:nvPr/>
          </p:nvSpPr>
          <p:spPr bwMode="auto">
            <a:xfrm>
              <a:off x="2867" y="1290"/>
              <a:ext cx="983" cy="1512"/>
            </a:xfrm>
            <a:custGeom>
              <a:avLst/>
              <a:gdLst>
                <a:gd name="T0" fmla="*/ 8 w 983"/>
                <a:gd name="T1" fmla="*/ 1509 h 1512"/>
                <a:gd name="T2" fmla="*/ 22 w 983"/>
                <a:gd name="T3" fmla="*/ 1505 h 1512"/>
                <a:gd name="T4" fmla="*/ 33 w 983"/>
                <a:gd name="T5" fmla="*/ 1501 h 1512"/>
                <a:gd name="T6" fmla="*/ 58 w 983"/>
                <a:gd name="T7" fmla="*/ 1490 h 1512"/>
                <a:gd name="T8" fmla="*/ 69 w 983"/>
                <a:gd name="T9" fmla="*/ 1468 h 1512"/>
                <a:gd name="T10" fmla="*/ 108 w 983"/>
                <a:gd name="T11" fmla="*/ 1443 h 1512"/>
                <a:gd name="T12" fmla="*/ 112 w 983"/>
                <a:gd name="T13" fmla="*/ 1421 h 1512"/>
                <a:gd name="T14" fmla="*/ 116 w 983"/>
                <a:gd name="T15" fmla="*/ 1399 h 1512"/>
                <a:gd name="T16" fmla="*/ 123 w 983"/>
                <a:gd name="T17" fmla="*/ 1377 h 1512"/>
                <a:gd name="T18" fmla="*/ 137 w 983"/>
                <a:gd name="T19" fmla="*/ 1347 h 1512"/>
                <a:gd name="T20" fmla="*/ 152 w 983"/>
                <a:gd name="T21" fmla="*/ 1300 h 1512"/>
                <a:gd name="T22" fmla="*/ 170 w 983"/>
                <a:gd name="T23" fmla="*/ 1255 h 1512"/>
                <a:gd name="T24" fmla="*/ 180 w 983"/>
                <a:gd name="T25" fmla="*/ 1211 h 1512"/>
                <a:gd name="T26" fmla="*/ 191 w 983"/>
                <a:gd name="T27" fmla="*/ 1164 h 1512"/>
                <a:gd name="T28" fmla="*/ 198 w 983"/>
                <a:gd name="T29" fmla="*/ 1120 h 1512"/>
                <a:gd name="T30" fmla="*/ 209 w 983"/>
                <a:gd name="T31" fmla="*/ 1076 h 1512"/>
                <a:gd name="T32" fmla="*/ 216 w 983"/>
                <a:gd name="T33" fmla="*/ 1028 h 1512"/>
                <a:gd name="T34" fmla="*/ 224 w 983"/>
                <a:gd name="T35" fmla="*/ 984 h 1512"/>
                <a:gd name="T36" fmla="*/ 231 w 983"/>
                <a:gd name="T37" fmla="*/ 936 h 1512"/>
                <a:gd name="T38" fmla="*/ 238 w 983"/>
                <a:gd name="T39" fmla="*/ 892 h 1512"/>
                <a:gd name="T40" fmla="*/ 242 w 983"/>
                <a:gd name="T41" fmla="*/ 848 h 1512"/>
                <a:gd name="T42" fmla="*/ 270 w 983"/>
                <a:gd name="T43" fmla="*/ 800 h 1512"/>
                <a:gd name="T44" fmla="*/ 285 w 983"/>
                <a:gd name="T45" fmla="*/ 756 h 1512"/>
                <a:gd name="T46" fmla="*/ 306 w 983"/>
                <a:gd name="T47" fmla="*/ 712 h 1512"/>
                <a:gd name="T48" fmla="*/ 335 w 983"/>
                <a:gd name="T49" fmla="*/ 664 h 1512"/>
                <a:gd name="T50" fmla="*/ 357 w 983"/>
                <a:gd name="T51" fmla="*/ 620 h 1512"/>
                <a:gd name="T52" fmla="*/ 360 w 983"/>
                <a:gd name="T53" fmla="*/ 576 h 1512"/>
                <a:gd name="T54" fmla="*/ 382 w 983"/>
                <a:gd name="T55" fmla="*/ 529 h 1512"/>
                <a:gd name="T56" fmla="*/ 400 w 983"/>
                <a:gd name="T57" fmla="*/ 485 h 1512"/>
                <a:gd name="T58" fmla="*/ 432 w 983"/>
                <a:gd name="T59" fmla="*/ 437 h 1512"/>
                <a:gd name="T60" fmla="*/ 476 w 983"/>
                <a:gd name="T61" fmla="*/ 393 h 1512"/>
                <a:gd name="T62" fmla="*/ 483 w 983"/>
                <a:gd name="T63" fmla="*/ 349 h 1512"/>
                <a:gd name="T64" fmla="*/ 515 w 983"/>
                <a:gd name="T65" fmla="*/ 301 h 1512"/>
                <a:gd name="T66" fmla="*/ 533 w 983"/>
                <a:gd name="T67" fmla="*/ 257 h 1512"/>
                <a:gd name="T68" fmla="*/ 544 w 983"/>
                <a:gd name="T69" fmla="*/ 213 h 1512"/>
                <a:gd name="T70" fmla="*/ 551 w 983"/>
                <a:gd name="T71" fmla="*/ 165 h 1512"/>
                <a:gd name="T72" fmla="*/ 580 w 983"/>
                <a:gd name="T73" fmla="*/ 136 h 1512"/>
                <a:gd name="T74" fmla="*/ 609 w 983"/>
                <a:gd name="T75" fmla="*/ 114 h 1512"/>
                <a:gd name="T76" fmla="*/ 623 w 983"/>
                <a:gd name="T77" fmla="*/ 92 h 1512"/>
                <a:gd name="T78" fmla="*/ 688 w 983"/>
                <a:gd name="T79" fmla="*/ 70 h 1512"/>
                <a:gd name="T80" fmla="*/ 742 w 983"/>
                <a:gd name="T81" fmla="*/ 44 h 1512"/>
                <a:gd name="T82" fmla="*/ 835 w 983"/>
                <a:gd name="T83" fmla="*/ 22 h 1512"/>
                <a:gd name="T84" fmla="*/ 904 w 983"/>
                <a:gd name="T85" fmla="*/ 11 h 1512"/>
                <a:gd name="T86" fmla="*/ 936 w 983"/>
                <a:gd name="T87" fmla="*/ 7 h 1512"/>
                <a:gd name="T88" fmla="*/ 965 w 983"/>
                <a:gd name="T89" fmla="*/ 4 h 1512"/>
                <a:gd name="T90" fmla="*/ 983 w 983"/>
                <a:gd name="T91"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83" h="1512">
                  <a:moveTo>
                    <a:pt x="0" y="1512"/>
                  </a:moveTo>
                  <a:lnTo>
                    <a:pt x="4" y="1512"/>
                  </a:lnTo>
                  <a:lnTo>
                    <a:pt x="8" y="1509"/>
                  </a:lnTo>
                  <a:lnTo>
                    <a:pt x="15" y="1509"/>
                  </a:lnTo>
                  <a:lnTo>
                    <a:pt x="18" y="1505"/>
                  </a:lnTo>
                  <a:lnTo>
                    <a:pt x="22" y="1505"/>
                  </a:lnTo>
                  <a:lnTo>
                    <a:pt x="26" y="1505"/>
                  </a:lnTo>
                  <a:lnTo>
                    <a:pt x="29" y="1501"/>
                  </a:lnTo>
                  <a:lnTo>
                    <a:pt x="33" y="1501"/>
                  </a:lnTo>
                  <a:lnTo>
                    <a:pt x="36" y="1498"/>
                  </a:lnTo>
                  <a:lnTo>
                    <a:pt x="40" y="1498"/>
                  </a:lnTo>
                  <a:lnTo>
                    <a:pt x="58" y="1490"/>
                  </a:lnTo>
                  <a:lnTo>
                    <a:pt x="65" y="1483"/>
                  </a:lnTo>
                  <a:lnTo>
                    <a:pt x="69" y="1476"/>
                  </a:lnTo>
                  <a:lnTo>
                    <a:pt x="69" y="1468"/>
                  </a:lnTo>
                  <a:lnTo>
                    <a:pt x="72" y="1461"/>
                  </a:lnTo>
                  <a:lnTo>
                    <a:pt x="90" y="1454"/>
                  </a:lnTo>
                  <a:lnTo>
                    <a:pt x="108" y="1443"/>
                  </a:lnTo>
                  <a:lnTo>
                    <a:pt x="112" y="1435"/>
                  </a:lnTo>
                  <a:lnTo>
                    <a:pt x="112" y="1428"/>
                  </a:lnTo>
                  <a:lnTo>
                    <a:pt x="112" y="1421"/>
                  </a:lnTo>
                  <a:lnTo>
                    <a:pt x="112" y="1413"/>
                  </a:lnTo>
                  <a:lnTo>
                    <a:pt x="116" y="1406"/>
                  </a:lnTo>
                  <a:lnTo>
                    <a:pt x="116" y="1399"/>
                  </a:lnTo>
                  <a:lnTo>
                    <a:pt x="116" y="1391"/>
                  </a:lnTo>
                  <a:lnTo>
                    <a:pt x="119" y="1384"/>
                  </a:lnTo>
                  <a:lnTo>
                    <a:pt x="123" y="1377"/>
                  </a:lnTo>
                  <a:lnTo>
                    <a:pt x="130" y="1369"/>
                  </a:lnTo>
                  <a:lnTo>
                    <a:pt x="130" y="1362"/>
                  </a:lnTo>
                  <a:lnTo>
                    <a:pt x="137" y="1347"/>
                  </a:lnTo>
                  <a:lnTo>
                    <a:pt x="141" y="1333"/>
                  </a:lnTo>
                  <a:lnTo>
                    <a:pt x="148" y="1314"/>
                  </a:lnTo>
                  <a:lnTo>
                    <a:pt x="152" y="1300"/>
                  </a:lnTo>
                  <a:lnTo>
                    <a:pt x="159" y="1285"/>
                  </a:lnTo>
                  <a:lnTo>
                    <a:pt x="166" y="1270"/>
                  </a:lnTo>
                  <a:lnTo>
                    <a:pt x="170" y="1255"/>
                  </a:lnTo>
                  <a:lnTo>
                    <a:pt x="173" y="1241"/>
                  </a:lnTo>
                  <a:lnTo>
                    <a:pt x="177" y="1226"/>
                  </a:lnTo>
                  <a:lnTo>
                    <a:pt x="180" y="1211"/>
                  </a:lnTo>
                  <a:lnTo>
                    <a:pt x="180" y="1193"/>
                  </a:lnTo>
                  <a:lnTo>
                    <a:pt x="184" y="1178"/>
                  </a:lnTo>
                  <a:lnTo>
                    <a:pt x="191" y="1164"/>
                  </a:lnTo>
                  <a:lnTo>
                    <a:pt x="198" y="1149"/>
                  </a:lnTo>
                  <a:lnTo>
                    <a:pt x="198" y="1134"/>
                  </a:lnTo>
                  <a:lnTo>
                    <a:pt x="198" y="1120"/>
                  </a:lnTo>
                  <a:lnTo>
                    <a:pt x="202" y="1105"/>
                  </a:lnTo>
                  <a:lnTo>
                    <a:pt x="206" y="1090"/>
                  </a:lnTo>
                  <a:lnTo>
                    <a:pt x="209" y="1076"/>
                  </a:lnTo>
                  <a:lnTo>
                    <a:pt x="209" y="1057"/>
                  </a:lnTo>
                  <a:lnTo>
                    <a:pt x="213" y="1043"/>
                  </a:lnTo>
                  <a:lnTo>
                    <a:pt x="216" y="1028"/>
                  </a:lnTo>
                  <a:lnTo>
                    <a:pt x="220" y="1013"/>
                  </a:lnTo>
                  <a:lnTo>
                    <a:pt x="220" y="999"/>
                  </a:lnTo>
                  <a:lnTo>
                    <a:pt x="224" y="984"/>
                  </a:lnTo>
                  <a:lnTo>
                    <a:pt x="224" y="969"/>
                  </a:lnTo>
                  <a:lnTo>
                    <a:pt x="227" y="954"/>
                  </a:lnTo>
                  <a:lnTo>
                    <a:pt x="231" y="936"/>
                  </a:lnTo>
                  <a:lnTo>
                    <a:pt x="234" y="921"/>
                  </a:lnTo>
                  <a:lnTo>
                    <a:pt x="234" y="907"/>
                  </a:lnTo>
                  <a:lnTo>
                    <a:pt x="238" y="892"/>
                  </a:lnTo>
                  <a:lnTo>
                    <a:pt x="238" y="877"/>
                  </a:lnTo>
                  <a:lnTo>
                    <a:pt x="242" y="863"/>
                  </a:lnTo>
                  <a:lnTo>
                    <a:pt x="242" y="848"/>
                  </a:lnTo>
                  <a:lnTo>
                    <a:pt x="249" y="833"/>
                  </a:lnTo>
                  <a:lnTo>
                    <a:pt x="260" y="815"/>
                  </a:lnTo>
                  <a:lnTo>
                    <a:pt x="270" y="800"/>
                  </a:lnTo>
                  <a:lnTo>
                    <a:pt x="270" y="786"/>
                  </a:lnTo>
                  <a:lnTo>
                    <a:pt x="278" y="771"/>
                  </a:lnTo>
                  <a:lnTo>
                    <a:pt x="285" y="756"/>
                  </a:lnTo>
                  <a:lnTo>
                    <a:pt x="288" y="742"/>
                  </a:lnTo>
                  <a:lnTo>
                    <a:pt x="292" y="727"/>
                  </a:lnTo>
                  <a:lnTo>
                    <a:pt x="306" y="712"/>
                  </a:lnTo>
                  <a:lnTo>
                    <a:pt x="321" y="698"/>
                  </a:lnTo>
                  <a:lnTo>
                    <a:pt x="328" y="679"/>
                  </a:lnTo>
                  <a:lnTo>
                    <a:pt x="335" y="664"/>
                  </a:lnTo>
                  <a:lnTo>
                    <a:pt x="346" y="650"/>
                  </a:lnTo>
                  <a:lnTo>
                    <a:pt x="353" y="635"/>
                  </a:lnTo>
                  <a:lnTo>
                    <a:pt x="357" y="620"/>
                  </a:lnTo>
                  <a:lnTo>
                    <a:pt x="360" y="606"/>
                  </a:lnTo>
                  <a:lnTo>
                    <a:pt x="360" y="591"/>
                  </a:lnTo>
                  <a:lnTo>
                    <a:pt x="360" y="576"/>
                  </a:lnTo>
                  <a:lnTo>
                    <a:pt x="364" y="558"/>
                  </a:lnTo>
                  <a:lnTo>
                    <a:pt x="371" y="543"/>
                  </a:lnTo>
                  <a:lnTo>
                    <a:pt x="382" y="529"/>
                  </a:lnTo>
                  <a:lnTo>
                    <a:pt x="386" y="514"/>
                  </a:lnTo>
                  <a:lnTo>
                    <a:pt x="393" y="499"/>
                  </a:lnTo>
                  <a:lnTo>
                    <a:pt x="400" y="485"/>
                  </a:lnTo>
                  <a:lnTo>
                    <a:pt x="407" y="470"/>
                  </a:lnTo>
                  <a:lnTo>
                    <a:pt x="411" y="455"/>
                  </a:lnTo>
                  <a:lnTo>
                    <a:pt x="432" y="437"/>
                  </a:lnTo>
                  <a:lnTo>
                    <a:pt x="454" y="422"/>
                  </a:lnTo>
                  <a:lnTo>
                    <a:pt x="468" y="408"/>
                  </a:lnTo>
                  <a:lnTo>
                    <a:pt x="476" y="393"/>
                  </a:lnTo>
                  <a:lnTo>
                    <a:pt x="479" y="378"/>
                  </a:lnTo>
                  <a:lnTo>
                    <a:pt x="483" y="363"/>
                  </a:lnTo>
                  <a:lnTo>
                    <a:pt x="483" y="349"/>
                  </a:lnTo>
                  <a:lnTo>
                    <a:pt x="483" y="334"/>
                  </a:lnTo>
                  <a:lnTo>
                    <a:pt x="494" y="319"/>
                  </a:lnTo>
                  <a:lnTo>
                    <a:pt x="515" y="301"/>
                  </a:lnTo>
                  <a:lnTo>
                    <a:pt x="526" y="286"/>
                  </a:lnTo>
                  <a:lnTo>
                    <a:pt x="530" y="272"/>
                  </a:lnTo>
                  <a:lnTo>
                    <a:pt x="533" y="257"/>
                  </a:lnTo>
                  <a:lnTo>
                    <a:pt x="537" y="242"/>
                  </a:lnTo>
                  <a:lnTo>
                    <a:pt x="540" y="228"/>
                  </a:lnTo>
                  <a:lnTo>
                    <a:pt x="544" y="213"/>
                  </a:lnTo>
                  <a:lnTo>
                    <a:pt x="548" y="198"/>
                  </a:lnTo>
                  <a:lnTo>
                    <a:pt x="551" y="180"/>
                  </a:lnTo>
                  <a:lnTo>
                    <a:pt x="551" y="165"/>
                  </a:lnTo>
                  <a:lnTo>
                    <a:pt x="558" y="151"/>
                  </a:lnTo>
                  <a:lnTo>
                    <a:pt x="566" y="143"/>
                  </a:lnTo>
                  <a:lnTo>
                    <a:pt x="580" y="136"/>
                  </a:lnTo>
                  <a:lnTo>
                    <a:pt x="594" y="129"/>
                  </a:lnTo>
                  <a:lnTo>
                    <a:pt x="601" y="121"/>
                  </a:lnTo>
                  <a:lnTo>
                    <a:pt x="609" y="114"/>
                  </a:lnTo>
                  <a:lnTo>
                    <a:pt x="616" y="106"/>
                  </a:lnTo>
                  <a:lnTo>
                    <a:pt x="623" y="99"/>
                  </a:lnTo>
                  <a:lnTo>
                    <a:pt x="623" y="92"/>
                  </a:lnTo>
                  <a:lnTo>
                    <a:pt x="627" y="84"/>
                  </a:lnTo>
                  <a:lnTo>
                    <a:pt x="655" y="77"/>
                  </a:lnTo>
                  <a:lnTo>
                    <a:pt x="688" y="70"/>
                  </a:lnTo>
                  <a:lnTo>
                    <a:pt x="695" y="59"/>
                  </a:lnTo>
                  <a:lnTo>
                    <a:pt x="706" y="51"/>
                  </a:lnTo>
                  <a:lnTo>
                    <a:pt x="742" y="44"/>
                  </a:lnTo>
                  <a:lnTo>
                    <a:pt x="781" y="37"/>
                  </a:lnTo>
                  <a:lnTo>
                    <a:pt x="807" y="29"/>
                  </a:lnTo>
                  <a:lnTo>
                    <a:pt x="835" y="22"/>
                  </a:lnTo>
                  <a:lnTo>
                    <a:pt x="886" y="15"/>
                  </a:lnTo>
                  <a:lnTo>
                    <a:pt x="893" y="15"/>
                  </a:lnTo>
                  <a:lnTo>
                    <a:pt x="904" y="11"/>
                  </a:lnTo>
                  <a:lnTo>
                    <a:pt x="915" y="11"/>
                  </a:lnTo>
                  <a:lnTo>
                    <a:pt x="925" y="7"/>
                  </a:lnTo>
                  <a:lnTo>
                    <a:pt x="936" y="7"/>
                  </a:lnTo>
                  <a:lnTo>
                    <a:pt x="943" y="7"/>
                  </a:lnTo>
                  <a:lnTo>
                    <a:pt x="954" y="4"/>
                  </a:lnTo>
                  <a:lnTo>
                    <a:pt x="965" y="4"/>
                  </a:lnTo>
                  <a:lnTo>
                    <a:pt x="976" y="0"/>
                  </a:lnTo>
                  <a:lnTo>
                    <a:pt x="979" y="0"/>
                  </a:lnTo>
                  <a:lnTo>
                    <a:pt x="983" y="0"/>
                  </a:lnTo>
                </a:path>
              </a:pathLst>
            </a:custGeom>
            <a:noFill/>
            <a:ln w="11113" cap="flat">
              <a:solidFill>
                <a:srgbClr val="EF0000"/>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6" name="Freeform 354">
              <a:extLst>
                <a:ext uri="{FF2B5EF4-FFF2-40B4-BE49-F238E27FC236}">
                  <a16:creationId xmlns="" xmlns:a16="http://schemas.microsoft.com/office/drawing/2014/main" id="{CFF31357-B13A-4E7D-98FB-29D3E9D32ECC}"/>
                </a:ext>
              </a:extLst>
            </p:cNvPr>
            <p:cNvSpPr>
              <a:spLocks/>
            </p:cNvSpPr>
            <p:nvPr/>
          </p:nvSpPr>
          <p:spPr bwMode="auto">
            <a:xfrm>
              <a:off x="2392" y="1290"/>
              <a:ext cx="648" cy="1512"/>
            </a:xfrm>
            <a:custGeom>
              <a:avLst/>
              <a:gdLst>
                <a:gd name="T0" fmla="*/ 8 w 648"/>
                <a:gd name="T1" fmla="*/ 1509 h 1512"/>
                <a:gd name="T2" fmla="*/ 22 w 648"/>
                <a:gd name="T3" fmla="*/ 1505 h 1512"/>
                <a:gd name="T4" fmla="*/ 33 w 648"/>
                <a:gd name="T5" fmla="*/ 1501 h 1512"/>
                <a:gd name="T6" fmla="*/ 62 w 648"/>
                <a:gd name="T7" fmla="*/ 1490 h 1512"/>
                <a:gd name="T8" fmla="*/ 65 w 648"/>
                <a:gd name="T9" fmla="*/ 1468 h 1512"/>
                <a:gd name="T10" fmla="*/ 72 w 648"/>
                <a:gd name="T11" fmla="*/ 1443 h 1512"/>
                <a:gd name="T12" fmla="*/ 76 w 648"/>
                <a:gd name="T13" fmla="*/ 1421 h 1512"/>
                <a:gd name="T14" fmla="*/ 83 w 648"/>
                <a:gd name="T15" fmla="*/ 1399 h 1512"/>
                <a:gd name="T16" fmla="*/ 90 w 648"/>
                <a:gd name="T17" fmla="*/ 1377 h 1512"/>
                <a:gd name="T18" fmla="*/ 97 w 648"/>
                <a:gd name="T19" fmla="*/ 1347 h 1512"/>
                <a:gd name="T20" fmla="*/ 108 w 648"/>
                <a:gd name="T21" fmla="*/ 1300 h 1512"/>
                <a:gd name="T22" fmla="*/ 126 w 648"/>
                <a:gd name="T23" fmla="*/ 1255 h 1512"/>
                <a:gd name="T24" fmla="*/ 133 w 648"/>
                <a:gd name="T25" fmla="*/ 1211 h 1512"/>
                <a:gd name="T26" fmla="*/ 141 w 648"/>
                <a:gd name="T27" fmla="*/ 1164 h 1512"/>
                <a:gd name="T28" fmla="*/ 144 w 648"/>
                <a:gd name="T29" fmla="*/ 1120 h 1512"/>
                <a:gd name="T30" fmla="*/ 148 w 648"/>
                <a:gd name="T31" fmla="*/ 1076 h 1512"/>
                <a:gd name="T32" fmla="*/ 151 w 648"/>
                <a:gd name="T33" fmla="*/ 1028 h 1512"/>
                <a:gd name="T34" fmla="*/ 155 w 648"/>
                <a:gd name="T35" fmla="*/ 984 h 1512"/>
                <a:gd name="T36" fmla="*/ 162 w 648"/>
                <a:gd name="T37" fmla="*/ 936 h 1512"/>
                <a:gd name="T38" fmla="*/ 166 w 648"/>
                <a:gd name="T39" fmla="*/ 892 h 1512"/>
                <a:gd name="T40" fmla="*/ 169 w 648"/>
                <a:gd name="T41" fmla="*/ 848 h 1512"/>
                <a:gd name="T42" fmla="*/ 180 w 648"/>
                <a:gd name="T43" fmla="*/ 800 h 1512"/>
                <a:gd name="T44" fmla="*/ 198 w 648"/>
                <a:gd name="T45" fmla="*/ 756 h 1512"/>
                <a:gd name="T46" fmla="*/ 213 w 648"/>
                <a:gd name="T47" fmla="*/ 712 h 1512"/>
                <a:gd name="T48" fmla="*/ 220 w 648"/>
                <a:gd name="T49" fmla="*/ 664 h 1512"/>
                <a:gd name="T50" fmla="*/ 231 w 648"/>
                <a:gd name="T51" fmla="*/ 620 h 1512"/>
                <a:gd name="T52" fmla="*/ 241 w 648"/>
                <a:gd name="T53" fmla="*/ 576 h 1512"/>
                <a:gd name="T54" fmla="*/ 252 w 648"/>
                <a:gd name="T55" fmla="*/ 529 h 1512"/>
                <a:gd name="T56" fmla="*/ 270 w 648"/>
                <a:gd name="T57" fmla="*/ 485 h 1512"/>
                <a:gd name="T58" fmla="*/ 292 w 648"/>
                <a:gd name="T59" fmla="*/ 437 h 1512"/>
                <a:gd name="T60" fmla="*/ 310 w 648"/>
                <a:gd name="T61" fmla="*/ 393 h 1512"/>
                <a:gd name="T62" fmla="*/ 342 w 648"/>
                <a:gd name="T63" fmla="*/ 349 h 1512"/>
                <a:gd name="T64" fmla="*/ 357 w 648"/>
                <a:gd name="T65" fmla="*/ 301 h 1512"/>
                <a:gd name="T66" fmla="*/ 367 w 648"/>
                <a:gd name="T67" fmla="*/ 257 h 1512"/>
                <a:gd name="T68" fmla="*/ 378 w 648"/>
                <a:gd name="T69" fmla="*/ 213 h 1512"/>
                <a:gd name="T70" fmla="*/ 385 w 648"/>
                <a:gd name="T71" fmla="*/ 165 h 1512"/>
                <a:gd name="T72" fmla="*/ 393 w 648"/>
                <a:gd name="T73" fmla="*/ 136 h 1512"/>
                <a:gd name="T74" fmla="*/ 396 w 648"/>
                <a:gd name="T75" fmla="*/ 114 h 1512"/>
                <a:gd name="T76" fmla="*/ 407 w 648"/>
                <a:gd name="T77" fmla="*/ 92 h 1512"/>
                <a:gd name="T78" fmla="*/ 436 w 648"/>
                <a:gd name="T79" fmla="*/ 70 h 1512"/>
                <a:gd name="T80" fmla="*/ 450 w 648"/>
                <a:gd name="T81" fmla="*/ 44 h 1512"/>
                <a:gd name="T82" fmla="*/ 555 w 648"/>
                <a:gd name="T83" fmla="*/ 22 h 1512"/>
                <a:gd name="T84" fmla="*/ 598 w 648"/>
                <a:gd name="T85" fmla="*/ 11 h 1512"/>
                <a:gd name="T86" fmla="*/ 616 w 648"/>
                <a:gd name="T87" fmla="*/ 7 h 1512"/>
                <a:gd name="T88" fmla="*/ 634 w 648"/>
                <a:gd name="T89" fmla="*/ 4 h 1512"/>
                <a:gd name="T90" fmla="*/ 648 w 648"/>
                <a:gd name="T91"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48" h="1512">
                  <a:moveTo>
                    <a:pt x="0" y="1512"/>
                  </a:moveTo>
                  <a:lnTo>
                    <a:pt x="4" y="1512"/>
                  </a:lnTo>
                  <a:lnTo>
                    <a:pt x="8" y="1509"/>
                  </a:lnTo>
                  <a:lnTo>
                    <a:pt x="11" y="1509"/>
                  </a:lnTo>
                  <a:lnTo>
                    <a:pt x="15" y="1505"/>
                  </a:lnTo>
                  <a:lnTo>
                    <a:pt x="22" y="1505"/>
                  </a:lnTo>
                  <a:lnTo>
                    <a:pt x="26" y="1505"/>
                  </a:lnTo>
                  <a:lnTo>
                    <a:pt x="29" y="1501"/>
                  </a:lnTo>
                  <a:lnTo>
                    <a:pt x="33" y="1501"/>
                  </a:lnTo>
                  <a:lnTo>
                    <a:pt x="36" y="1498"/>
                  </a:lnTo>
                  <a:lnTo>
                    <a:pt x="40" y="1498"/>
                  </a:lnTo>
                  <a:lnTo>
                    <a:pt x="62" y="1490"/>
                  </a:lnTo>
                  <a:lnTo>
                    <a:pt x="62" y="1483"/>
                  </a:lnTo>
                  <a:lnTo>
                    <a:pt x="65" y="1476"/>
                  </a:lnTo>
                  <a:lnTo>
                    <a:pt x="65" y="1468"/>
                  </a:lnTo>
                  <a:lnTo>
                    <a:pt x="65" y="1461"/>
                  </a:lnTo>
                  <a:lnTo>
                    <a:pt x="69" y="1454"/>
                  </a:lnTo>
                  <a:lnTo>
                    <a:pt x="72" y="1443"/>
                  </a:lnTo>
                  <a:lnTo>
                    <a:pt x="72" y="1435"/>
                  </a:lnTo>
                  <a:lnTo>
                    <a:pt x="76" y="1428"/>
                  </a:lnTo>
                  <a:lnTo>
                    <a:pt x="76" y="1421"/>
                  </a:lnTo>
                  <a:lnTo>
                    <a:pt x="80" y="1413"/>
                  </a:lnTo>
                  <a:lnTo>
                    <a:pt x="80" y="1406"/>
                  </a:lnTo>
                  <a:lnTo>
                    <a:pt x="83" y="1399"/>
                  </a:lnTo>
                  <a:lnTo>
                    <a:pt x="87" y="1391"/>
                  </a:lnTo>
                  <a:lnTo>
                    <a:pt x="90" y="1384"/>
                  </a:lnTo>
                  <a:lnTo>
                    <a:pt x="90" y="1377"/>
                  </a:lnTo>
                  <a:lnTo>
                    <a:pt x="90" y="1369"/>
                  </a:lnTo>
                  <a:lnTo>
                    <a:pt x="94" y="1362"/>
                  </a:lnTo>
                  <a:lnTo>
                    <a:pt x="97" y="1347"/>
                  </a:lnTo>
                  <a:lnTo>
                    <a:pt x="101" y="1333"/>
                  </a:lnTo>
                  <a:lnTo>
                    <a:pt x="105" y="1314"/>
                  </a:lnTo>
                  <a:lnTo>
                    <a:pt x="108" y="1300"/>
                  </a:lnTo>
                  <a:lnTo>
                    <a:pt x="108" y="1285"/>
                  </a:lnTo>
                  <a:lnTo>
                    <a:pt x="115" y="1270"/>
                  </a:lnTo>
                  <a:lnTo>
                    <a:pt x="126" y="1255"/>
                  </a:lnTo>
                  <a:lnTo>
                    <a:pt x="126" y="1241"/>
                  </a:lnTo>
                  <a:lnTo>
                    <a:pt x="126" y="1226"/>
                  </a:lnTo>
                  <a:lnTo>
                    <a:pt x="133" y="1211"/>
                  </a:lnTo>
                  <a:lnTo>
                    <a:pt x="137" y="1193"/>
                  </a:lnTo>
                  <a:lnTo>
                    <a:pt x="141" y="1178"/>
                  </a:lnTo>
                  <a:lnTo>
                    <a:pt x="141" y="1164"/>
                  </a:lnTo>
                  <a:lnTo>
                    <a:pt x="141" y="1149"/>
                  </a:lnTo>
                  <a:lnTo>
                    <a:pt x="144" y="1134"/>
                  </a:lnTo>
                  <a:lnTo>
                    <a:pt x="144" y="1120"/>
                  </a:lnTo>
                  <a:lnTo>
                    <a:pt x="144" y="1105"/>
                  </a:lnTo>
                  <a:lnTo>
                    <a:pt x="148" y="1090"/>
                  </a:lnTo>
                  <a:lnTo>
                    <a:pt x="148" y="1076"/>
                  </a:lnTo>
                  <a:lnTo>
                    <a:pt x="151" y="1057"/>
                  </a:lnTo>
                  <a:lnTo>
                    <a:pt x="151" y="1043"/>
                  </a:lnTo>
                  <a:lnTo>
                    <a:pt x="151" y="1028"/>
                  </a:lnTo>
                  <a:lnTo>
                    <a:pt x="151" y="1013"/>
                  </a:lnTo>
                  <a:lnTo>
                    <a:pt x="155" y="999"/>
                  </a:lnTo>
                  <a:lnTo>
                    <a:pt x="155" y="984"/>
                  </a:lnTo>
                  <a:lnTo>
                    <a:pt x="159" y="969"/>
                  </a:lnTo>
                  <a:lnTo>
                    <a:pt x="159" y="954"/>
                  </a:lnTo>
                  <a:lnTo>
                    <a:pt x="162" y="936"/>
                  </a:lnTo>
                  <a:lnTo>
                    <a:pt x="162" y="921"/>
                  </a:lnTo>
                  <a:lnTo>
                    <a:pt x="166" y="907"/>
                  </a:lnTo>
                  <a:lnTo>
                    <a:pt x="166" y="892"/>
                  </a:lnTo>
                  <a:lnTo>
                    <a:pt x="166" y="877"/>
                  </a:lnTo>
                  <a:lnTo>
                    <a:pt x="166" y="863"/>
                  </a:lnTo>
                  <a:lnTo>
                    <a:pt x="169" y="848"/>
                  </a:lnTo>
                  <a:lnTo>
                    <a:pt x="173" y="833"/>
                  </a:lnTo>
                  <a:lnTo>
                    <a:pt x="177" y="815"/>
                  </a:lnTo>
                  <a:lnTo>
                    <a:pt x="180" y="800"/>
                  </a:lnTo>
                  <a:lnTo>
                    <a:pt x="184" y="786"/>
                  </a:lnTo>
                  <a:lnTo>
                    <a:pt x="187" y="771"/>
                  </a:lnTo>
                  <a:lnTo>
                    <a:pt x="198" y="756"/>
                  </a:lnTo>
                  <a:lnTo>
                    <a:pt x="205" y="742"/>
                  </a:lnTo>
                  <a:lnTo>
                    <a:pt x="209" y="727"/>
                  </a:lnTo>
                  <a:lnTo>
                    <a:pt x="213" y="712"/>
                  </a:lnTo>
                  <a:lnTo>
                    <a:pt x="216" y="698"/>
                  </a:lnTo>
                  <a:lnTo>
                    <a:pt x="220" y="679"/>
                  </a:lnTo>
                  <a:lnTo>
                    <a:pt x="220" y="664"/>
                  </a:lnTo>
                  <a:lnTo>
                    <a:pt x="227" y="650"/>
                  </a:lnTo>
                  <a:lnTo>
                    <a:pt x="231" y="635"/>
                  </a:lnTo>
                  <a:lnTo>
                    <a:pt x="231" y="620"/>
                  </a:lnTo>
                  <a:lnTo>
                    <a:pt x="234" y="606"/>
                  </a:lnTo>
                  <a:lnTo>
                    <a:pt x="238" y="591"/>
                  </a:lnTo>
                  <a:lnTo>
                    <a:pt x="241" y="576"/>
                  </a:lnTo>
                  <a:lnTo>
                    <a:pt x="245" y="558"/>
                  </a:lnTo>
                  <a:lnTo>
                    <a:pt x="249" y="543"/>
                  </a:lnTo>
                  <a:lnTo>
                    <a:pt x="252" y="529"/>
                  </a:lnTo>
                  <a:lnTo>
                    <a:pt x="256" y="514"/>
                  </a:lnTo>
                  <a:lnTo>
                    <a:pt x="259" y="499"/>
                  </a:lnTo>
                  <a:lnTo>
                    <a:pt x="270" y="485"/>
                  </a:lnTo>
                  <a:lnTo>
                    <a:pt x="277" y="470"/>
                  </a:lnTo>
                  <a:lnTo>
                    <a:pt x="285" y="455"/>
                  </a:lnTo>
                  <a:lnTo>
                    <a:pt x="292" y="437"/>
                  </a:lnTo>
                  <a:lnTo>
                    <a:pt x="292" y="422"/>
                  </a:lnTo>
                  <a:lnTo>
                    <a:pt x="303" y="408"/>
                  </a:lnTo>
                  <a:lnTo>
                    <a:pt x="310" y="393"/>
                  </a:lnTo>
                  <a:lnTo>
                    <a:pt x="324" y="378"/>
                  </a:lnTo>
                  <a:lnTo>
                    <a:pt x="335" y="363"/>
                  </a:lnTo>
                  <a:lnTo>
                    <a:pt x="342" y="349"/>
                  </a:lnTo>
                  <a:lnTo>
                    <a:pt x="346" y="334"/>
                  </a:lnTo>
                  <a:lnTo>
                    <a:pt x="349" y="319"/>
                  </a:lnTo>
                  <a:lnTo>
                    <a:pt x="357" y="301"/>
                  </a:lnTo>
                  <a:lnTo>
                    <a:pt x="364" y="286"/>
                  </a:lnTo>
                  <a:lnTo>
                    <a:pt x="367" y="272"/>
                  </a:lnTo>
                  <a:lnTo>
                    <a:pt x="367" y="257"/>
                  </a:lnTo>
                  <a:lnTo>
                    <a:pt x="371" y="242"/>
                  </a:lnTo>
                  <a:lnTo>
                    <a:pt x="375" y="228"/>
                  </a:lnTo>
                  <a:lnTo>
                    <a:pt x="378" y="213"/>
                  </a:lnTo>
                  <a:lnTo>
                    <a:pt x="378" y="198"/>
                  </a:lnTo>
                  <a:lnTo>
                    <a:pt x="382" y="180"/>
                  </a:lnTo>
                  <a:lnTo>
                    <a:pt x="385" y="165"/>
                  </a:lnTo>
                  <a:lnTo>
                    <a:pt x="393" y="151"/>
                  </a:lnTo>
                  <a:lnTo>
                    <a:pt x="393" y="143"/>
                  </a:lnTo>
                  <a:lnTo>
                    <a:pt x="393" y="136"/>
                  </a:lnTo>
                  <a:lnTo>
                    <a:pt x="393" y="129"/>
                  </a:lnTo>
                  <a:lnTo>
                    <a:pt x="393" y="121"/>
                  </a:lnTo>
                  <a:lnTo>
                    <a:pt x="396" y="114"/>
                  </a:lnTo>
                  <a:lnTo>
                    <a:pt x="400" y="106"/>
                  </a:lnTo>
                  <a:lnTo>
                    <a:pt x="403" y="99"/>
                  </a:lnTo>
                  <a:lnTo>
                    <a:pt x="407" y="92"/>
                  </a:lnTo>
                  <a:lnTo>
                    <a:pt x="411" y="84"/>
                  </a:lnTo>
                  <a:lnTo>
                    <a:pt x="425" y="77"/>
                  </a:lnTo>
                  <a:lnTo>
                    <a:pt x="436" y="70"/>
                  </a:lnTo>
                  <a:lnTo>
                    <a:pt x="436" y="59"/>
                  </a:lnTo>
                  <a:lnTo>
                    <a:pt x="436" y="51"/>
                  </a:lnTo>
                  <a:lnTo>
                    <a:pt x="450" y="44"/>
                  </a:lnTo>
                  <a:lnTo>
                    <a:pt x="465" y="37"/>
                  </a:lnTo>
                  <a:lnTo>
                    <a:pt x="511" y="29"/>
                  </a:lnTo>
                  <a:lnTo>
                    <a:pt x="555" y="22"/>
                  </a:lnTo>
                  <a:lnTo>
                    <a:pt x="587" y="15"/>
                  </a:lnTo>
                  <a:lnTo>
                    <a:pt x="591" y="15"/>
                  </a:lnTo>
                  <a:lnTo>
                    <a:pt x="598" y="11"/>
                  </a:lnTo>
                  <a:lnTo>
                    <a:pt x="605" y="11"/>
                  </a:lnTo>
                  <a:lnTo>
                    <a:pt x="612" y="7"/>
                  </a:lnTo>
                  <a:lnTo>
                    <a:pt x="616" y="7"/>
                  </a:lnTo>
                  <a:lnTo>
                    <a:pt x="623" y="7"/>
                  </a:lnTo>
                  <a:lnTo>
                    <a:pt x="630" y="4"/>
                  </a:lnTo>
                  <a:lnTo>
                    <a:pt x="634" y="4"/>
                  </a:lnTo>
                  <a:lnTo>
                    <a:pt x="641" y="0"/>
                  </a:lnTo>
                  <a:lnTo>
                    <a:pt x="645" y="0"/>
                  </a:lnTo>
                  <a:lnTo>
                    <a:pt x="648" y="0"/>
                  </a:lnTo>
                </a:path>
              </a:pathLst>
            </a:custGeom>
            <a:noFill/>
            <a:ln w="11113" cap="flat">
              <a:solidFill>
                <a:srgbClr val="00EF00"/>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7" name="Freeform 355">
              <a:extLst>
                <a:ext uri="{FF2B5EF4-FFF2-40B4-BE49-F238E27FC236}">
                  <a16:creationId xmlns="" xmlns:a16="http://schemas.microsoft.com/office/drawing/2014/main" id="{D50ABC6A-8ABF-44E9-936D-2DDBA93DFA0A}"/>
                </a:ext>
              </a:extLst>
            </p:cNvPr>
            <p:cNvSpPr>
              <a:spLocks/>
            </p:cNvSpPr>
            <p:nvPr/>
          </p:nvSpPr>
          <p:spPr bwMode="auto">
            <a:xfrm>
              <a:off x="1726" y="1290"/>
              <a:ext cx="508" cy="1512"/>
            </a:xfrm>
            <a:custGeom>
              <a:avLst/>
              <a:gdLst>
                <a:gd name="T0" fmla="*/ 8 w 508"/>
                <a:gd name="T1" fmla="*/ 1509 h 1512"/>
                <a:gd name="T2" fmla="*/ 18 w 508"/>
                <a:gd name="T3" fmla="*/ 1501 h 1512"/>
                <a:gd name="T4" fmla="*/ 36 w 508"/>
                <a:gd name="T5" fmla="*/ 1490 h 1512"/>
                <a:gd name="T6" fmla="*/ 44 w 508"/>
                <a:gd name="T7" fmla="*/ 1468 h 1512"/>
                <a:gd name="T8" fmla="*/ 47 w 508"/>
                <a:gd name="T9" fmla="*/ 1443 h 1512"/>
                <a:gd name="T10" fmla="*/ 58 w 508"/>
                <a:gd name="T11" fmla="*/ 1421 h 1512"/>
                <a:gd name="T12" fmla="*/ 65 w 508"/>
                <a:gd name="T13" fmla="*/ 1399 h 1512"/>
                <a:gd name="T14" fmla="*/ 69 w 508"/>
                <a:gd name="T15" fmla="*/ 1377 h 1512"/>
                <a:gd name="T16" fmla="*/ 69 w 508"/>
                <a:gd name="T17" fmla="*/ 1347 h 1512"/>
                <a:gd name="T18" fmla="*/ 76 w 508"/>
                <a:gd name="T19" fmla="*/ 1300 h 1512"/>
                <a:gd name="T20" fmla="*/ 87 w 508"/>
                <a:gd name="T21" fmla="*/ 1255 h 1512"/>
                <a:gd name="T22" fmla="*/ 98 w 508"/>
                <a:gd name="T23" fmla="*/ 1211 h 1512"/>
                <a:gd name="T24" fmla="*/ 101 w 508"/>
                <a:gd name="T25" fmla="*/ 1164 h 1512"/>
                <a:gd name="T26" fmla="*/ 108 w 508"/>
                <a:gd name="T27" fmla="*/ 1120 h 1512"/>
                <a:gd name="T28" fmla="*/ 108 w 508"/>
                <a:gd name="T29" fmla="*/ 1076 h 1512"/>
                <a:gd name="T30" fmla="*/ 112 w 508"/>
                <a:gd name="T31" fmla="*/ 1028 h 1512"/>
                <a:gd name="T32" fmla="*/ 116 w 508"/>
                <a:gd name="T33" fmla="*/ 984 h 1512"/>
                <a:gd name="T34" fmla="*/ 116 w 508"/>
                <a:gd name="T35" fmla="*/ 936 h 1512"/>
                <a:gd name="T36" fmla="*/ 123 w 508"/>
                <a:gd name="T37" fmla="*/ 892 h 1512"/>
                <a:gd name="T38" fmla="*/ 126 w 508"/>
                <a:gd name="T39" fmla="*/ 848 h 1512"/>
                <a:gd name="T40" fmla="*/ 134 w 508"/>
                <a:gd name="T41" fmla="*/ 800 h 1512"/>
                <a:gd name="T42" fmla="*/ 148 w 508"/>
                <a:gd name="T43" fmla="*/ 756 h 1512"/>
                <a:gd name="T44" fmla="*/ 159 w 508"/>
                <a:gd name="T45" fmla="*/ 712 h 1512"/>
                <a:gd name="T46" fmla="*/ 166 w 508"/>
                <a:gd name="T47" fmla="*/ 664 h 1512"/>
                <a:gd name="T48" fmla="*/ 173 w 508"/>
                <a:gd name="T49" fmla="*/ 620 h 1512"/>
                <a:gd name="T50" fmla="*/ 180 w 508"/>
                <a:gd name="T51" fmla="*/ 576 h 1512"/>
                <a:gd name="T52" fmla="*/ 188 w 508"/>
                <a:gd name="T53" fmla="*/ 529 h 1512"/>
                <a:gd name="T54" fmla="*/ 202 w 508"/>
                <a:gd name="T55" fmla="*/ 485 h 1512"/>
                <a:gd name="T56" fmla="*/ 220 w 508"/>
                <a:gd name="T57" fmla="*/ 437 h 1512"/>
                <a:gd name="T58" fmla="*/ 238 w 508"/>
                <a:gd name="T59" fmla="*/ 393 h 1512"/>
                <a:gd name="T60" fmla="*/ 252 w 508"/>
                <a:gd name="T61" fmla="*/ 349 h 1512"/>
                <a:gd name="T62" fmla="*/ 270 w 508"/>
                <a:gd name="T63" fmla="*/ 301 h 1512"/>
                <a:gd name="T64" fmla="*/ 278 w 508"/>
                <a:gd name="T65" fmla="*/ 257 h 1512"/>
                <a:gd name="T66" fmla="*/ 285 w 508"/>
                <a:gd name="T67" fmla="*/ 213 h 1512"/>
                <a:gd name="T68" fmla="*/ 292 w 508"/>
                <a:gd name="T69" fmla="*/ 165 h 1512"/>
                <a:gd name="T70" fmla="*/ 296 w 508"/>
                <a:gd name="T71" fmla="*/ 136 h 1512"/>
                <a:gd name="T72" fmla="*/ 299 w 508"/>
                <a:gd name="T73" fmla="*/ 114 h 1512"/>
                <a:gd name="T74" fmla="*/ 306 w 508"/>
                <a:gd name="T75" fmla="*/ 92 h 1512"/>
                <a:gd name="T76" fmla="*/ 324 w 508"/>
                <a:gd name="T77" fmla="*/ 70 h 1512"/>
                <a:gd name="T78" fmla="*/ 350 w 508"/>
                <a:gd name="T79" fmla="*/ 44 h 1512"/>
                <a:gd name="T80" fmla="*/ 418 w 508"/>
                <a:gd name="T81" fmla="*/ 22 h 1512"/>
                <a:gd name="T82" fmla="*/ 461 w 508"/>
                <a:gd name="T83" fmla="*/ 11 h 1512"/>
                <a:gd name="T84" fmla="*/ 479 w 508"/>
                <a:gd name="T85" fmla="*/ 7 h 1512"/>
                <a:gd name="T86" fmla="*/ 494 w 508"/>
                <a:gd name="T87" fmla="*/ 4 h 1512"/>
                <a:gd name="T88" fmla="*/ 508 w 508"/>
                <a:gd name="T89"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8" h="1512">
                  <a:moveTo>
                    <a:pt x="0" y="1512"/>
                  </a:moveTo>
                  <a:lnTo>
                    <a:pt x="4" y="1509"/>
                  </a:lnTo>
                  <a:lnTo>
                    <a:pt x="8" y="1509"/>
                  </a:lnTo>
                  <a:lnTo>
                    <a:pt x="11" y="1505"/>
                  </a:lnTo>
                  <a:lnTo>
                    <a:pt x="15" y="1505"/>
                  </a:lnTo>
                  <a:lnTo>
                    <a:pt x="18" y="1501"/>
                  </a:lnTo>
                  <a:lnTo>
                    <a:pt x="22" y="1498"/>
                  </a:lnTo>
                  <a:lnTo>
                    <a:pt x="26" y="1498"/>
                  </a:lnTo>
                  <a:lnTo>
                    <a:pt x="36" y="1490"/>
                  </a:lnTo>
                  <a:lnTo>
                    <a:pt x="40" y="1483"/>
                  </a:lnTo>
                  <a:lnTo>
                    <a:pt x="40" y="1476"/>
                  </a:lnTo>
                  <a:lnTo>
                    <a:pt x="44" y="1468"/>
                  </a:lnTo>
                  <a:lnTo>
                    <a:pt x="44" y="1461"/>
                  </a:lnTo>
                  <a:lnTo>
                    <a:pt x="47" y="1454"/>
                  </a:lnTo>
                  <a:lnTo>
                    <a:pt x="47" y="1443"/>
                  </a:lnTo>
                  <a:lnTo>
                    <a:pt x="51" y="1435"/>
                  </a:lnTo>
                  <a:lnTo>
                    <a:pt x="58" y="1428"/>
                  </a:lnTo>
                  <a:lnTo>
                    <a:pt x="58" y="1421"/>
                  </a:lnTo>
                  <a:lnTo>
                    <a:pt x="62" y="1413"/>
                  </a:lnTo>
                  <a:lnTo>
                    <a:pt x="62" y="1406"/>
                  </a:lnTo>
                  <a:lnTo>
                    <a:pt x="65" y="1399"/>
                  </a:lnTo>
                  <a:lnTo>
                    <a:pt x="65" y="1391"/>
                  </a:lnTo>
                  <a:lnTo>
                    <a:pt x="69" y="1384"/>
                  </a:lnTo>
                  <a:lnTo>
                    <a:pt x="69" y="1377"/>
                  </a:lnTo>
                  <a:lnTo>
                    <a:pt x="69" y="1369"/>
                  </a:lnTo>
                  <a:lnTo>
                    <a:pt x="69" y="1362"/>
                  </a:lnTo>
                  <a:lnTo>
                    <a:pt x="69" y="1347"/>
                  </a:lnTo>
                  <a:lnTo>
                    <a:pt x="72" y="1333"/>
                  </a:lnTo>
                  <a:lnTo>
                    <a:pt x="76" y="1314"/>
                  </a:lnTo>
                  <a:lnTo>
                    <a:pt x="76" y="1300"/>
                  </a:lnTo>
                  <a:lnTo>
                    <a:pt x="83" y="1285"/>
                  </a:lnTo>
                  <a:lnTo>
                    <a:pt x="87" y="1270"/>
                  </a:lnTo>
                  <a:lnTo>
                    <a:pt x="87" y="1255"/>
                  </a:lnTo>
                  <a:lnTo>
                    <a:pt x="90" y="1241"/>
                  </a:lnTo>
                  <a:lnTo>
                    <a:pt x="94" y="1226"/>
                  </a:lnTo>
                  <a:lnTo>
                    <a:pt x="98" y="1211"/>
                  </a:lnTo>
                  <a:lnTo>
                    <a:pt x="98" y="1193"/>
                  </a:lnTo>
                  <a:lnTo>
                    <a:pt x="98" y="1178"/>
                  </a:lnTo>
                  <a:lnTo>
                    <a:pt x="101" y="1164"/>
                  </a:lnTo>
                  <a:lnTo>
                    <a:pt x="105" y="1149"/>
                  </a:lnTo>
                  <a:lnTo>
                    <a:pt x="105" y="1134"/>
                  </a:lnTo>
                  <a:lnTo>
                    <a:pt x="108" y="1120"/>
                  </a:lnTo>
                  <a:lnTo>
                    <a:pt x="108" y="1105"/>
                  </a:lnTo>
                  <a:lnTo>
                    <a:pt x="108" y="1090"/>
                  </a:lnTo>
                  <a:lnTo>
                    <a:pt x="108" y="1076"/>
                  </a:lnTo>
                  <a:lnTo>
                    <a:pt x="108" y="1057"/>
                  </a:lnTo>
                  <a:lnTo>
                    <a:pt x="112" y="1043"/>
                  </a:lnTo>
                  <a:lnTo>
                    <a:pt x="112" y="1028"/>
                  </a:lnTo>
                  <a:lnTo>
                    <a:pt x="112" y="1013"/>
                  </a:lnTo>
                  <a:lnTo>
                    <a:pt x="116" y="999"/>
                  </a:lnTo>
                  <a:lnTo>
                    <a:pt x="116" y="984"/>
                  </a:lnTo>
                  <a:lnTo>
                    <a:pt x="116" y="969"/>
                  </a:lnTo>
                  <a:lnTo>
                    <a:pt x="116" y="954"/>
                  </a:lnTo>
                  <a:lnTo>
                    <a:pt x="116" y="936"/>
                  </a:lnTo>
                  <a:lnTo>
                    <a:pt x="119" y="921"/>
                  </a:lnTo>
                  <a:lnTo>
                    <a:pt x="119" y="907"/>
                  </a:lnTo>
                  <a:lnTo>
                    <a:pt x="123" y="892"/>
                  </a:lnTo>
                  <a:lnTo>
                    <a:pt x="123" y="877"/>
                  </a:lnTo>
                  <a:lnTo>
                    <a:pt x="126" y="863"/>
                  </a:lnTo>
                  <a:lnTo>
                    <a:pt x="126" y="848"/>
                  </a:lnTo>
                  <a:lnTo>
                    <a:pt x="130" y="833"/>
                  </a:lnTo>
                  <a:lnTo>
                    <a:pt x="130" y="815"/>
                  </a:lnTo>
                  <a:lnTo>
                    <a:pt x="134" y="800"/>
                  </a:lnTo>
                  <a:lnTo>
                    <a:pt x="137" y="786"/>
                  </a:lnTo>
                  <a:lnTo>
                    <a:pt x="144" y="771"/>
                  </a:lnTo>
                  <a:lnTo>
                    <a:pt x="148" y="756"/>
                  </a:lnTo>
                  <a:lnTo>
                    <a:pt x="152" y="742"/>
                  </a:lnTo>
                  <a:lnTo>
                    <a:pt x="155" y="727"/>
                  </a:lnTo>
                  <a:lnTo>
                    <a:pt x="159" y="712"/>
                  </a:lnTo>
                  <a:lnTo>
                    <a:pt x="162" y="698"/>
                  </a:lnTo>
                  <a:lnTo>
                    <a:pt x="166" y="679"/>
                  </a:lnTo>
                  <a:lnTo>
                    <a:pt x="166" y="664"/>
                  </a:lnTo>
                  <a:lnTo>
                    <a:pt x="170" y="650"/>
                  </a:lnTo>
                  <a:lnTo>
                    <a:pt x="170" y="635"/>
                  </a:lnTo>
                  <a:lnTo>
                    <a:pt x="173" y="620"/>
                  </a:lnTo>
                  <a:lnTo>
                    <a:pt x="177" y="606"/>
                  </a:lnTo>
                  <a:lnTo>
                    <a:pt x="180" y="591"/>
                  </a:lnTo>
                  <a:lnTo>
                    <a:pt x="180" y="576"/>
                  </a:lnTo>
                  <a:lnTo>
                    <a:pt x="184" y="558"/>
                  </a:lnTo>
                  <a:lnTo>
                    <a:pt x="188" y="543"/>
                  </a:lnTo>
                  <a:lnTo>
                    <a:pt x="188" y="529"/>
                  </a:lnTo>
                  <a:lnTo>
                    <a:pt x="191" y="514"/>
                  </a:lnTo>
                  <a:lnTo>
                    <a:pt x="191" y="499"/>
                  </a:lnTo>
                  <a:lnTo>
                    <a:pt x="202" y="485"/>
                  </a:lnTo>
                  <a:lnTo>
                    <a:pt x="209" y="470"/>
                  </a:lnTo>
                  <a:lnTo>
                    <a:pt x="213" y="455"/>
                  </a:lnTo>
                  <a:lnTo>
                    <a:pt x="220" y="437"/>
                  </a:lnTo>
                  <a:lnTo>
                    <a:pt x="231" y="422"/>
                  </a:lnTo>
                  <a:lnTo>
                    <a:pt x="234" y="408"/>
                  </a:lnTo>
                  <a:lnTo>
                    <a:pt x="238" y="393"/>
                  </a:lnTo>
                  <a:lnTo>
                    <a:pt x="242" y="378"/>
                  </a:lnTo>
                  <a:lnTo>
                    <a:pt x="249" y="363"/>
                  </a:lnTo>
                  <a:lnTo>
                    <a:pt x="252" y="349"/>
                  </a:lnTo>
                  <a:lnTo>
                    <a:pt x="260" y="334"/>
                  </a:lnTo>
                  <a:lnTo>
                    <a:pt x="267" y="319"/>
                  </a:lnTo>
                  <a:lnTo>
                    <a:pt x="270" y="301"/>
                  </a:lnTo>
                  <a:lnTo>
                    <a:pt x="274" y="286"/>
                  </a:lnTo>
                  <a:lnTo>
                    <a:pt x="278" y="272"/>
                  </a:lnTo>
                  <a:lnTo>
                    <a:pt x="278" y="257"/>
                  </a:lnTo>
                  <a:lnTo>
                    <a:pt x="281" y="242"/>
                  </a:lnTo>
                  <a:lnTo>
                    <a:pt x="281" y="228"/>
                  </a:lnTo>
                  <a:lnTo>
                    <a:pt x="285" y="213"/>
                  </a:lnTo>
                  <a:lnTo>
                    <a:pt x="285" y="198"/>
                  </a:lnTo>
                  <a:lnTo>
                    <a:pt x="288" y="180"/>
                  </a:lnTo>
                  <a:lnTo>
                    <a:pt x="292" y="165"/>
                  </a:lnTo>
                  <a:lnTo>
                    <a:pt x="296" y="151"/>
                  </a:lnTo>
                  <a:lnTo>
                    <a:pt x="296" y="143"/>
                  </a:lnTo>
                  <a:lnTo>
                    <a:pt x="296" y="136"/>
                  </a:lnTo>
                  <a:lnTo>
                    <a:pt x="296" y="129"/>
                  </a:lnTo>
                  <a:lnTo>
                    <a:pt x="299" y="121"/>
                  </a:lnTo>
                  <a:lnTo>
                    <a:pt x="299" y="114"/>
                  </a:lnTo>
                  <a:lnTo>
                    <a:pt x="299" y="106"/>
                  </a:lnTo>
                  <a:lnTo>
                    <a:pt x="303" y="99"/>
                  </a:lnTo>
                  <a:lnTo>
                    <a:pt x="306" y="92"/>
                  </a:lnTo>
                  <a:lnTo>
                    <a:pt x="310" y="84"/>
                  </a:lnTo>
                  <a:lnTo>
                    <a:pt x="317" y="77"/>
                  </a:lnTo>
                  <a:lnTo>
                    <a:pt x="324" y="70"/>
                  </a:lnTo>
                  <a:lnTo>
                    <a:pt x="324" y="59"/>
                  </a:lnTo>
                  <a:lnTo>
                    <a:pt x="328" y="51"/>
                  </a:lnTo>
                  <a:lnTo>
                    <a:pt x="350" y="44"/>
                  </a:lnTo>
                  <a:lnTo>
                    <a:pt x="368" y="37"/>
                  </a:lnTo>
                  <a:lnTo>
                    <a:pt x="393" y="29"/>
                  </a:lnTo>
                  <a:lnTo>
                    <a:pt x="418" y="22"/>
                  </a:lnTo>
                  <a:lnTo>
                    <a:pt x="447" y="15"/>
                  </a:lnTo>
                  <a:lnTo>
                    <a:pt x="454" y="15"/>
                  </a:lnTo>
                  <a:lnTo>
                    <a:pt x="461" y="11"/>
                  </a:lnTo>
                  <a:lnTo>
                    <a:pt x="465" y="11"/>
                  </a:lnTo>
                  <a:lnTo>
                    <a:pt x="472" y="7"/>
                  </a:lnTo>
                  <a:lnTo>
                    <a:pt x="479" y="7"/>
                  </a:lnTo>
                  <a:lnTo>
                    <a:pt x="483" y="7"/>
                  </a:lnTo>
                  <a:lnTo>
                    <a:pt x="490" y="4"/>
                  </a:lnTo>
                  <a:lnTo>
                    <a:pt x="494" y="4"/>
                  </a:lnTo>
                  <a:lnTo>
                    <a:pt x="501" y="0"/>
                  </a:lnTo>
                  <a:lnTo>
                    <a:pt x="504" y="0"/>
                  </a:lnTo>
                  <a:lnTo>
                    <a:pt x="508" y="0"/>
                  </a:lnTo>
                </a:path>
              </a:pathLst>
            </a:custGeom>
            <a:noFill/>
            <a:ln w="11113" cap="flat">
              <a:solidFill>
                <a:srgbClr val="0000EF"/>
              </a:solidFill>
              <a:prstDash val="solid"/>
              <a:bevel/>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8" name="Rectangle 356">
              <a:extLst>
                <a:ext uri="{FF2B5EF4-FFF2-40B4-BE49-F238E27FC236}">
                  <a16:creationId xmlns="" xmlns:a16="http://schemas.microsoft.com/office/drawing/2014/main" id="{8DC50D1F-3734-46EE-A1C9-E6AF971191B5}"/>
                </a:ext>
              </a:extLst>
            </p:cNvPr>
            <p:cNvSpPr>
              <a:spLocks noChangeArrowheads="1"/>
            </p:cNvSpPr>
            <p:nvPr/>
          </p:nvSpPr>
          <p:spPr bwMode="auto">
            <a:xfrm>
              <a:off x="1381" y="2773"/>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29" name="Rectangle 357">
              <a:extLst>
                <a:ext uri="{FF2B5EF4-FFF2-40B4-BE49-F238E27FC236}">
                  <a16:creationId xmlns="" xmlns:a16="http://schemas.microsoft.com/office/drawing/2014/main" id="{2456CA40-8E32-4105-BBDA-0862C80BF53E}"/>
                </a:ext>
              </a:extLst>
            </p:cNvPr>
            <p:cNvSpPr>
              <a:spLocks noChangeArrowheads="1"/>
            </p:cNvSpPr>
            <p:nvPr/>
          </p:nvSpPr>
          <p:spPr bwMode="auto">
            <a:xfrm>
              <a:off x="1381" y="2622"/>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0" name="Rectangle 358">
              <a:extLst>
                <a:ext uri="{FF2B5EF4-FFF2-40B4-BE49-F238E27FC236}">
                  <a16:creationId xmlns="" xmlns:a16="http://schemas.microsoft.com/office/drawing/2014/main" id="{F3FDF6C5-2B00-4D44-99CF-0EA93FA2550D}"/>
                </a:ext>
              </a:extLst>
            </p:cNvPr>
            <p:cNvSpPr>
              <a:spLocks noChangeArrowheads="1"/>
            </p:cNvSpPr>
            <p:nvPr/>
          </p:nvSpPr>
          <p:spPr bwMode="auto">
            <a:xfrm>
              <a:off x="1381" y="2472"/>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1" name="Rectangle 359">
              <a:extLst>
                <a:ext uri="{FF2B5EF4-FFF2-40B4-BE49-F238E27FC236}">
                  <a16:creationId xmlns="" xmlns:a16="http://schemas.microsoft.com/office/drawing/2014/main" id="{320149D8-57AF-4EF7-B8FC-99B488927351}"/>
                </a:ext>
              </a:extLst>
            </p:cNvPr>
            <p:cNvSpPr>
              <a:spLocks noChangeArrowheads="1"/>
            </p:cNvSpPr>
            <p:nvPr/>
          </p:nvSpPr>
          <p:spPr bwMode="auto">
            <a:xfrm>
              <a:off x="1381" y="2318"/>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2" name="Rectangle 360">
              <a:extLst>
                <a:ext uri="{FF2B5EF4-FFF2-40B4-BE49-F238E27FC236}">
                  <a16:creationId xmlns="" xmlns:a16="http://schemas.microsoft.com/office/drawing/2014/main" id="{BC110183-63D2-48BC-A85B-C27A20BBAD19}"/>
                </a:ext>
              </a:extLst>
            </p:cNvPr>
            <p:cNvSpPr>
              <a:spLocks noChangeArrowheads="1"/>
            </p:cNvSpPr>
            <p:nvPr/>
          </p:nvSpPr>
          <p:spPr bwMode="auto">
            <a:xfrm>
              <a:off x="1381" y="2167"/>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3" name="Rectangle 361">
              <a:extLst>
                <a:ext uri="{FF2B5EF4-FFF2-40B4-BE49-F238E27FC236}">
                  <a16:creationId xmlns="" xmlns:a16="http://schemas.microsoft.com/office/drawing/2014/main" id="{9F9BB284-3E43-4393-8D3C-8132DE3E925F}"/>
                </a:ext>
              </a:extLst>
            </p:cNvPr>
            <p:cNvSpPr>
              <a:spLocks noChangeArrowheads="1"/>
            </p:cNvSpPr>
            <p:nvPr/>
          </p:nvSpPr>
          <p:spPr bwMode="auto">
            <a:xfrm>
              <a:off x="1381" y="2017"/>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4" name="Rectangle 362">
              <a:extLst>
                <a:ext uri="{FF2B5EF4-FFF2-40B4-BE49-F238E27FC236}">
                  <a16:creationId xmlns="" xmlns:a16="http://schemas.microsoft.com/office/drawing/2014/main" id="{23EACB00-0AF4-4FDF-B74C-8F89986C686B}"/>
                </a:ext>
              </a:extLst>
            </p:cNvPr>
            <p:cNvSpPr>
              <a:spLocks noChangeArrowheads="1"/>
            </p:cNvSpPr>
            <p:nvPr/>
          </p:nvSpPr>
          <p:spPr bwMode="auto">
            <a:xfrm>
              <a:off x="1381" y="1866"/>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5" name="Rectangle 363">
              <a:extLst>
                <a:ext uri="{FF2B5EF4-FFF2-40B4-BE49-F238E27FC236}">
                  <a16:creationId xmlns="" xmlns:a16="http://schemas.microsoft.com/office/drawing/2014/main" id="{903339F1-D39B-4869-88DF-F46FB213F7E4}"/>
                </a:ext>
              </a:extLst>
            </p:cNvPr>
            <p:cNvSpPr>
              <a:spLocks noChangeArrowheads="1"/>
            </p:cNvSpPr>
            <p:nvPr/>
          </p:nvSpPr>
          <p:spPr bwMode="auto">
            <a:xfrm>
              <a:off x="1381" y="1716"/>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6" name="Rectangle 364">
              <a:extLst>
                <a:ext uri="{FF2B5EF4-FFF2-40B4-BE49-F238E27FC236}">
                  <a16:creationId xmlns="" xmlns:a16="http://schemas.microsoft.com/office/drawing/2014/main" id="{D1952896-FCBA-4110-B785-59E4C7976720}"/>
                </a:ext>
              </a:extLst>
            </p:cNvPr>
            <p:cNvSpPr>
              <a:spLocks noChangeArrowheads="1"/>
            </p:cNvSpPr>
            <p:nvPr/>
          </p:nvSpPr>
          <p:spPr bwMode="auto">
            <a:xfrm>
              <a:off x="1381" y="1561"/>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7" name="Rectangle 365">
              <a:extLst>
                <a:ext uri="{FF2B5EF4-FFF2-40B4-BE49-F238E27FC236}">
                  <a16:creationId xmlns="" xmlns:a16="http://schemas.microsoft.com/office/drawing/2014/main" id="{588325B6-5FB1-43A8-95E0-3316F668F014}"/>
                </a:ext>
              </a:extLst>
            </p:cNvPr>
            <p:cNvSpPr>
              <a:spLocks noChangeArrowheads="1"/>
            </p:cNvSpPr>
            <p:nvPr/>
          </p:nvSpPr>
          <p:spPr bwMode="auto">
            <a:xfrm>
              <a:off x="1381" y="1411"/>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0.9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8" name="Rectangle 366">
              <a:extLst>
                <a:ext uri="{FF2B5EF4-FFF2-40B4-BE49-F238E27FC236}">
                  <a16:creationId xmlns="" xmlns:a16="http://schemas.microsoft.com/office/drawing/2014/main" id="{B1B405D2-0A43-4B32-A866-D40AB46D25E0}"/>
                </a:ext>
              </a:extLst>
            </p:cNvPr>
            <p:cNvSpPr>
              <a:spLocks noChangeArrowheads="1"/>
            </p:cNvSpPr>
            <p:nvPr/>
          </p:nvSpPr>
          <p:spPr bwMode="auto">
            <a:xfrm>
              <a:off x="1381" y="1260"/>
              <a:ext cx="13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39" name="Rectangle 367">
              <a:extLst>
                <a:ext uri="{FF2B5EF4-FFF2-40B4-BE49-F238E27FC236}">
                  <a16:creationId xmlns="" xmlns:a16="http://schemas.microsoft.com/office/drawing/2014/main" id="{B8DACE85-441A-4996-B030-227DD7CF7075}"/>
                </a:ext>
              </a:extLst>
            </p:cNvPr>
            <p:cNvSpPr>
              <a:spLocks noChangeArrowheads="1"/>
            </p:cNvSpPr>
            <p:nvPr/>
          </p:nvSpPr>
          <p:spPr bwMode="auto">
            <a:xfrm>
              <a:off x="1413" y="284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1000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0" name="Rectangle 368">
              <a:extLst>
                <a:ext uri="{FF2B5EF4-FFF2-40B4-BE49-F238E27FC236}">
                  <a16:creationId xmlns="" xmlns:a16="http://schemas.microsoft.com/office/drawing/2014/main" id="{FA78E32A-6225-4EEC-82BE-05FFADDEC449}"/>
                </a:ext>
              </a:extLst>
            </p:cNvPr>
            <p:cNvSpPr>
              <a:spLocks noChangeArrowheads="1"/>
            </p:cNvSpPr>
            <p:nvPr/>
          </p:nvSpPr>
          <p:spPr bwMode="auto">
            <a:xfrm>
              <a:off x="2155" y="284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2000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1" name="Rectangle 369">
              <a:extLst>
                <a:ext uri="{FF2B5EF4-FFF2-40B4-BE49-F238E27FC236}">
                  <a16:creationId xmlns="" xmlns:a16="http://schemas.microsoft.com/office/drawing/2014/main" id="{AFA81522-03AB-4321-9A55-30A6C5A65479}"/>
                </a:ext>
              </a:extLst>
            </p:cNvPr>
            <p:cNvSpPr>
              <a:spLocks noChangeArrowheads="1"/>
            </p:cNvSpPr>
            <p:nvPr/>
          </p:nvSpPr>
          <p:spPr bwMode="auto">
            <a:xfrm>
              <a:off x="2900" y="284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3000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2" name="Rectangle 370">
              <a:extLst>
                <a:ext uri="{FF2B5EF4-FFF2-40B4-BE49-F238E27FC236}">
                  <a16:creationId xmlns="" xmlns:a16="http://schemas.microsoft.com/office/drawing/2014/main" id="{0E546883-8208-4C8E-9F60-E076F011F0DE}"/>
                </a:ext>
              </a:extLst>
            </p:cNvPr>
            <p:cNvSpPr>
              <a:spLocks noChangeArrowheads="1"/>
            </p:cNvSpPr>
            <p:nvPr/>
          </p:nvSpPr>
          <p:spPr bwMode="auto">
            <a:xfrm>
              <a:off x="3641" y="284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4000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3" name="Rectangle 371">
              <a:extLst>
                <a:ext uri="{FF2B5EF4-FFF2-40B4-BE49-F238E27FC236}">
                  <a16:creationId xmlns="" xmlns:a16="http://schemas.microsoft.com/office/drawing/2014/main" id="{D1BFE150-6049-4231-B385-7B8854FAFC6A}"/>
                </a:ext>
              </a:extLst>
            </p:cNvPr>
            <p:cNvSpPr>
              <a:spLocks noChangeArrowheads="1"/>
            </p:cNvSpPr>
            <p:nvPr/>
          </p:nvSpPr>
          <p:spPr bwMode="auto">
            <a:xfrm>
              <a:off x="4383" y="2846"/>
              <a:ext cx="19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4" name="Rectangle 372">
              <a:extLst>
                <a:ext uri="{FF2B5EF4-FFF2-40B4-BE49-F238E27FC236}">
                  <a16:creationId xmlns="" xmlns:a16="http://schemas.microsoft.com/office/drawing/2014/main" id="{91C9A974-89BF-4938-8552-070345FBFEBE}"/>
                </a:ext>
              </a:extLst>
            </p:cNvPr>
            <p:cNvSpPr>
              <a:spLocks noChangeArrowheads="1"/>
            </p:cNvSpPr>
            <p:nvPr/>
          </p:nvSpPr>
          <p:spPr bwMode="auto">
            <a:xfrm rot="16200000">
              <a:off x="831" y="1934"/>
              <a:ext cx="972"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Probability of Not Exceeding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5" name="Rectangle 373">
              <a:extLst>
                <a:ext uri="{FF2B5EF4-FFF2-40B4-BE49-F238E27FC236}">
                  <a16:creationId xmlns="" xmlns:a16="http://schemas.microsoft.com/office/drawing/2014/main" id="{39EAA4A4-2EBB-49DF-B98C-E741AE994F8A}"/>
                </a:ext>
              </a:extLst>
            </p:cNvPr>
            <p:cNvSpPr>
              <a:spLocks noChangeArrowheads="1"/>
            </p:cNvSpPr>
            <p:nvPr/>
          </p:nvSpPr>
          <p:spPr bwMode="auto">
            <a:xfrm>
              <a:off x="2882" y="2956"/>
              <a:ext cx="230"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 (kAF)</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6" name="Rectangle 374">
              <a:extLst>
                <a:ext uri="{FF2B5EF4-FFF2-40B4-BE49-F238E27FC236}">
                  <a16:creationId xmlns="" xmlns:a16="http://schemas.microsoft.com/office/drawing/2014/main" id="{FCE99D02-F9A7-4E44-BCE1-19C2422B5DA8}"/>
                </a:ext>
              </a:extLst>
            </p:cNvPr>
            <p:cNvSpPr>
              <a:spLocks noChangeArrowheads="1"/>
            </p:cNvSpPr>
            <p:nvPr/>
          </p:nvSpPr>
          <p:spPr bwMode="auto">
            <a:xfrm>
              <a:off x="2227" y="1051"/>
              <a:ext cx="1508"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00"/>
                  </a:solidFill>
                  <a:effectLst/>
                  <a:latin typeface="Arial" panose="020B0604020202020204" pitchFamily="34" charset="0"/>
                </a:rPr>
                <a:t>Reservoir Volume at End of Simulation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7" name="Line 375">
              <a:extLst>
                <a:ext uri="{FF2B5EF4-FFF2-40B4-BE49-F238E27FC236}">
                  <a16:creationId xmlns="" xmlns:a16="http://schemas.microsoft.com/office/drawing/2014/main" id="{C95DADED-E53C-4279-B758-C8BBE9AA37D1}"/>
                </a:ext>
              </a:extLst>
            </p:cNvPr>
            <p:cNvSpPr>
              <a:spLocks noChangeShapeType="1"/>
            </p:cNvSpPr>
            <p:nvPr/>
          </p:nvSpPr>
          <p:spPr bwMode="auto">
            <a:xfrm>
              <a:off x="1568" y="3232"/>
              <a:ext cx="227" cy="0"/>
            </a:xfrm>
            <a:prstGeom prst="line">
              <a:avLst/>
            </a:prstGeom>
            <a:noFill/>
            <a:ln w="11113" cap="flat">
              <a:solidFill>
                <a:srgbClr val="EF0000"/>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48" name="Rectangle 376">
              <a:extLst>
                <a:ext uri="{FF2B5EF4-FFF2-40B4-BE49-F238E27FC236}">
                  <a16:creationId xmlns="" xmlns:a16="http://schemas.microsoft.com/office/drawing/2014/main" id="{04E29F71-DB70-4F03-8DC3-D41BE660F6CB}"/>
                </a:ext>
              </a:extLst>
            </p:cNvPr>
            <p:cNvSpPr>
              <a:spLocks noChangeArrowheads="1"/>
            </p:cNvSpPr>
            <p:nvPr/>
          </p:nvSpPr>
          <p:spPr bwMode="auto">
            <a:xfrm>
              <a:off x="1870" y="3202"/>
              <a:ext cx="561"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 (Low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49" name="Line 377">
              <a:extLst>
                <a:ext uri="{FF2B5EF4-FFF2-40B4-BE49-F238E27FC236}">
                  <a16:creationId xmlns="" xmlns:a16="http://schemas.microsoft.com/office/drawing/2014/main" id="{7AF2EDA1-60CC-4045-9A15-6F7C88D16B08}"/>
                </a:ext>
              </a:extLst>
            </p:cNvPr>
            <p:cNvSpPr>
              <a:spLocks noChangeShapeType="1"/>
            </p:cNvSpPr>
            <p:nvPr/>
          </p:nvSpPr>
          <p:spPr bwMode="auto">
            <a:xfrm>
              <a:off x="2489" y="3232"/>
              <a:ext cx="227" cy="0"/>
            </a:xfrm>
            <a:prstGeom prst="line">
              <a:avLst/>
            </a:prstGeom>
            <a:noFill/>
            <a:ln w="11113" cap="flat">
              <a:solidFill>
                <a:srgbClr val="00EF00"/>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50" name="Rectangle 378">
              <a:extLst>
                <a:ext uri="{FF2B5EF4-FFF2-40B4-BE49-F238E27FC236}">
                  <a16:creationId xmlns="" xmlns:a16="http://schemas.microsoft.com/office/drawing/2014/main" id="{E5BB6994-4DCC-4BE7-B92F-DA18FA877405}"/>
                </a:ext>
              </a:extLst>
            </p:cNvPr>
            <p:cNvSpPr>
              <a:spLocks noChangeArrowheads="1"/>
            </p:cNvSpPr>
            <p:nvPr/>
          </p:nvSpPr>
          <p:spPr bwMode="auto">
            <a:xfrm>
              <a:off x="2792" y="3202"/>
              <a:ext cx="5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 (Mid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51" name="Line 379">
              <a:extLst>
                <a:ext uri="{FF2B5EF4-FFF2-40B4-BE49-F238E27FC236}">
                  <a16:creationId xmlns="" xmlns:a16="http://schemas.microsoft.com/office/drawing/2014/main" id="{318F64D2-E8F0-4EAB-BF43-AE5E97E33432}"/>
                </a:ext>
              </a:extLst>
            </p:cNvPr>
            <p:cNvSpPr>
              <a:spLocks noChangeShapeType="1"/>
            </p:cNvSpPr>
            <p:nvPr/>
          </p:nvSpPr>
          <p:spPr bwMode="auto">
            <a:xfrm>
              <a:off x="3397" y="3232"/>
              <a:ext cx="226" cy="0"/>
            </a:xfrm>
            <a:prstGeom prst="line">
              <a:avLst/>
            </a:prstGeom>
            <a:noFill/>
            <a:ln w="11113" cap="flat">
              <a:solidFill>
                <a:srgbClr val="0000EF"/>
              </a:solidFill>
              <a:prstDash val="solid"/>
              <a:bevel/>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52" name="Rectangle 380">
              <a:extLst>
                <a:ext uri="{FF2B5EF4-FFF2-40B4-BE49-F238E27FC236}">
                  <a16:creationId xmlns="" xmlns:a16="http://schemas.microsoft.com/office/drawing/2014/main" id="{515B4D04-24E4-401E-97CC-D19EFF187E72}"/>
                </a:ext>
              </a:extLst>
            </p:cNvPr>
            <p:cNvSpPr>
              <a:spLocks noChangeArrowheads="1"/>
            </p:cNvSpPr>
            <p:nvPr/>
          </p:nvSpPr>
          <p:spPr bwMode="auto">
            <a:xfrm>
              <a:off x="3699" y="3202"/>
              <a:ext cx="57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rPr>
                <a:t> (High Diversion)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53" name="Freeform 381">
              <a:extLst>
                <a:ext uri="{FF2B5EF4-FFF2-40B4-BE49-F238E27FC236}">
                  <a16:creationId xmlns="" xmlns:a16="http://schemas.microsoft.com/office/drawing/2014/main" id="{FC419A52-FE7E-45BE-8729-EB51A9121E8E}"/>
                </a:ext>
              </a:extLst>
            </p:cNvPr>
            <p:cNvSpPr>
              <a:spLocks/>
            </p:cNvSpPr>
            <p:nvPr/>
          </p:nvSpPr>
          <p:spPr bwMode="auto">
            <a:xfrm>
              <a:off x="1561" y="3192"/>
              <a:ext cx="2624" cy="88"/>
            </a:xfrm>
            <a:custGeom>
              <a:avLst/>
              <a:gdLst>
                <a:gd name="T0" fmla="*/ 0 w 2624"/>
                <a:gd name="T1" fmla="*/ 0 h 88"/>
                <a:gd name="T2" fmla="*/ 2624 w 2624"/>
                <a:gd name="T3" fmla="*/ 0 h 88"/>
                <a:gd name="T4" fmla="*/ 2624 w 2624"/>
                <a:gd name="T5" fmla="*/ 88 h 88"/>
                <a:gd name="T6" fmla="*/ 0 w 2624"/>
                <a:gd name="T7" fmla="*/ 88 h 88"/>
                <a:gd name="T8" fmla="*/ 0 w 2624"/>
                <a:gd name="T9" fmla="*/ 0 h 88"/>
                <a:gd name="T10" fmla="*/ 3 w 2624"/>
                <a:gd name="T11" fmla="*/ 0 h 88"/>
              </a:gdLst>
              <a:ahLst/>
              <a:cxnLst>
                <a:cxn ang="0">
                  <a:pos x="T0" y="T1"/>
                </a:cxn>
                <a:cxn ang="0">
                  <a:pos x="T2" y="T3"/>
                </a:cxn>
                <a:cxn ang="0">
                  <a:pos x="T4" y="T5"/>
                </a:cxn>
                <a:cxn ang="0">
                  <a:pos x="T6" y="T7"/>
                </a:cxn>
                <a:cxn ang="0">
                  <a:pos x="T8" y="T9"/>
                </a:cxn>
                <a:cxn ang="0">
                  <a:pos x="T10" y="T11"/>
                </a:cxn>
              </a:cxnLst>
              <a:rect l="0" t="0" r="r" b="b"/>
              <a:pathLst>
                <a:path w="2624" h="88">
                  <a:moveTo>
                    <a:pt x="0" y="0"/>
                  </a:moveTo>
                  <a:lnTo>
                    <a:pt x="2624" y="0"/>
                  </a:lnTo>
                  <a:lnTo>
                    <a:pt x="2624" y="88"/>
                  </a:lnTo>
                  <a:lnTo>
                    <a:pt x="0" y="88"/>
                  </a:lnTo>
                  <a:lnTo>
                    <a:pt x="0" y="0"/>
                  </a:lnTo>
                  <a:lnTo>
                    <a:pt x="3"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859790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Modeling Scenarios</a:t>
            </a:r>
            <a:endParaRPr lang="en-US" dirty="0"/>
          </a:p>
        </p:txBody>
      </p:sp>
      <p:sp>
        <p:nvSpPr>
          <p:cNvPr id="3" name="Content Placeholder 2"/>
          <p:cNvSpPr>
            <a:spLocks noGrp="1"/>
          </p:cNvSpPr>
          <p:nvPr>
            <p:ph idx="1"/>
          </p:nvPr>
        </p:nvSpPr>
        <p:spPr/>
        <p:txBody>
          <a:bodyPr/>
          <a:lstStyle/>
          <a:p>
            <a:r>
              <a:rPr lang="en-US" dirty="0"/>
              <a:t>Specify different input data for each scenario</a:t>
            </a:r>
          </a:p>
          <a:p>
            <a:r>
              <a:rPr lang="en-US" dirty="0"/>
              <a:t>Run the model for each scenario</a:t>
            </a:r>
          </a:p>
          <a:p>
            <a:r>
              <a:rPr lang="en-US" dirty="0"/>
              <a:t>Save the results for each scenario</a:t>
            </a:r>
          </a:p>
          <a:p>
            <a:r>
              <a:rPr lang="en-US" dirty="0"/>
              <a:t>Compare results</a:t>
            </a:r>
          </a:p>
        </p:txBody>
      </p:sp>
      <p:sp>
        <p:nvSpPr>
          <p:cNvPr id="4" name="Footer Placeholder 3"/>
          <p:cNvSpPr>
            <a:spLocks noGrp="1"/>
          </p:cNvSpPr>
          <p:nvPr>
            <p:ph type="ftr" sz="quarter" idx="11"/>
          </p:nvPr>
        </p:nvSpPr>
        <p:spPr/>
        <p:txBody>
          <a:bodyPr/>
          <a:lstStyle/>
          <a:p>
            <a:r>
              <a:rPr lang="en-US"/>
              <a:t>© GoldSim Technology Group LLC, 2018</a:t>
            </a:r>
            <a:endParaRPr lang="en-US" dirty="0"/>
          </a:p>
        </p:txBody>
      </p:sp>
    </p:spTree>
    <p:extLst>
      <p:ext uri="{BB962C8B-B14F-4D97-AF65-F5344CB8AC3E}">
        <p14:creationId xmlns:p14="http://schemas.microsoft.com/office/powerpoint/2010/main" val="3722207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Scenario Modeling</a:t>
            </a:r>
            <a:endParaRPr lang="en-US" dirty="0"/>
          </a:p>
        </p:txBody>
      </p:sp>
      <p:sp>
        <p:nvSpPr>
          <p:cNvPr id="3" name="Content Placeholder 2"/>
          <p:cNvSpPr>
            <a:spLocks noGrp="1"/>
          </p:cNvSpPr>
          <p:nvPr>
            <p:ph idx="1"/>
          </p:nvPr>
        </p:nvSpPr>
        <p:spPr/>
        <p:txBody>
          <a:bodyPr/>
          <a:lstStyle/>
          <a:p>
            <a:r>
              <a:rPr lang="en-US" dirty="0"/>
              <a:t>In GoldSim, a </a:t>
            </a:r>
            <a:r>
              <a:rPr lang="en-US" b="1" i="1" dirty="0"/>
              <a:t>scenario</a:t>
            </a:r>
            <a:r>
              <a:rPr lang="en-US" dirty="0"/>
              <a:t> is a specific set of input data (and corresponding outputs) for a model. When modeling scenarios, multiple scenarios will be defined within a model.  </a:t>
            </a:r>
            <a:endParaRPr lang="en-US" dirty="0" smtClean="0"/>
          </a:p>
          <a:p>
            <a:r>
              <a:rPr lang="en-US" dirty="0" smtClean="0"/>
              <a:t>Different </a:t>
            </a:r>
            <a:r>
              <a:rPr lang="en-US" dirty="0"/>
              <a:t>scenarios within a model are specifically differentiated </a:t>
            </a:r>
            <a:r>
              <a:rPr lang="en-US" u="sng" dirty="0">
                <a:solidFill>
                  <a:srgbClr val="FF0000"/>
                </a:solidFill>
              </a:rPr>
              <a:t>by having different values for one or more Data elements</a:t>
            </a:r>
            <a:r>
              <a:rPr lang="en-US" dirty="0"/>
              <a:t>.  </a:t>
            </a:r>
            <a:endParaRPr lang="en-US" dirty="0" smtClean="0"/>
          </a:p>
          <a:p>
            <a:pPr lvl="1"/>
            <a:r>
              <a:rPr lang="en-US" dirty="0"/>
              <a:t>It is important to understand that the only elements that can differ between scenarios in a model are Data elements. </a:t>
            </a:r>
            <a:r>
              <a:rPr lang="en-US" dirty="0" smtClean="0"/>
              <a:t>(This, however, gives you all the flexibility you would ever need).</a:t>
            </a:r>
          </a:p>
          <a:p>
            <a:r>
              <a:rPr lang="en-US" dirty="0" smtClean="0"/>
              <a:t>Data elements that have different values for each scenario are </a:t>
            </a:r>
            <a:r>
              <a:rPr lang="en-US" dirty="0"/>
              <a:t>referred to as </a:t>
            </a:r>
            <a:r>
              <a:rPr lang="en-US" b="1" i="1" dirty="0"/>
              <a:t>Scenario Data</a:t>
            </a:r>
            <a:r>
              <a:rPr lang="en-US" dirty="0"/>
              <a:t>. Scenario Data </a:t>
            </a:r>
            <a:r>
              <a:rPr lang="en-US" dirty="0" smtClean="0"/>
              <a:t>elements </a:t>
            </a:r>
            <a:r>
              <a:rPr lang="en-US" dirty="0"/>
              <a:t>actually have a different appearance in GoldSim: the “pencil” in the icon is orange (instead of green):</a:t>
            </a:r>
            <a:endParaRPr lang="en-US" dirty="0"/>
          </a:p>
        </p:txBody>
      </p:sp>
      <p:pic>
        <p:nvPicPr>
          <p:cNvPr id="4" name="Picture 3"/>
          <p:cNvPicPr>
            <a:picLocks noChangeAspect="1"/>
          </p:cNvPicPr>
          <p:nvPr/>
        </p:nvPicPr>
        <p:blipFill>
          <a:blip r:embed="rId3"/>
          <a:stretch>
            <a:fillRect/>
          </a:stretch>
        </p:blipFill>
        <p:spPr>
          <a:xfrm>
            <a:off x="1702048" y="4912788"/>
            <a:ext cx="2107952" cy="1047953"/>
          </a:xfrm>
          <a:prstGeom prst="rect">
            <a:avLst/>
          </a:prstGeom>
        </p:spPr>
      </p:pic>
    </p:spTree>
    <p:extLst>
      <p:ext uri="{BB962C8B-B14F-4D97-AF65-F5344CB8AC3E}">
        <p14:creationId xmlns:p14="http://schemas.microsoft.com/office/powerpoint/2010/main" val="29002651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look at a simple model…</a:t>
            </a:r>
            <a:endParaRPr lang="en-US" dirty="0"/>
          </a:p>
        </p:txBody>
      </p:sp>
      <p:sp>
        <p:nvSpPr>
          <p:cNvPr id="3" name="Content Placeholder 2"/>
          <p:cNvSpPr>
            <a:spLocks noGrp="1"/>
          </p:cNvSpPr>
          <p:nvPr>
            <p:ph idx="1"/>
          </p:nvPr>
        </p:nvSpPr>
        <p:spPr>
          <a:xfrm>
            <a:off x="822959" y="1143000"/>
            <a:ext cx="7772401" cy="5090160"/>
          </a:xfrm>
        </p:spPr>
        <p:txBody>
          <a:bodyPr>
            <a:normAutofit/>
          </a:bodyPr>
          <a:lstStyle/>
          <a:p>
            <a:r>
              <a:rPr lang="en-US" sz="2600" dirty="0" smtClean="0"/>
              <a:t>Simple model simulating an evaporating pond</a:t>
            </a:r>
          </a:p>
          <a:p>
            <a:r>
              <a:rPr lang="en-US" sz="2600" dirty="0" smtClean="0"/>
              <a:t>Two Scenario Data elements</a:t>
            </a:r>
          </a:p>
          <a:p>
            <a:pPr lvl="1"/>
            <a:r>
              <a:rPr lang="en-US" sz="2200" dirty="0" smtClean="0"/>
              <a:t>Mean Inflow</a:t>
            </a:r>
          </a:p>
          <a:p>
            <a:pPr lvl="1"/>
            <a:r>
              <a:rPr lang="en-US" sz="2200" dirty="0" smtClean="0"/>
              <a:t>Evaporation Rate</a:t>
            </a:r>
          </a:p>
          <a:p>
            <a:pPr lvl="1"/>
            <a:endParaRPr lang="en-US" sz="2000" dirty="0" smtClean="0"/>
          </a:p>
          <a:p>
            <a:pPr marL="0" indent="0">
              <a:buNone/>
            </a:pPr>
            <a:r>
              <a:rPr lang="en-US" sz="2600" dirty="0" smtClean="0"/>
              <a:t>View scenarios using the Scenario Manager</a:t>
            </a:r>
          </a:p>
          <a:p>
            <a:endParaRPr lang="en-US" sz="2400" dirty="0"/>
          </a:p>
          <a:p>
            <a:pPr marL="0" indent="0">
              <a:buNone/>
            </a:pPr>
            <a:r>
              <a:rPr lang="en-US" sz="2600" dirty="0" smtClean="0"/>
              <a:t>Run the model and view results</a:t>
            </a:r>
          </a:p>
          <a:p>
            <a:pPr marL="635508" lvl="1" indent="-342900"/>
            <a:r>
              <a:rPr lang="en-US" sz="2200" dirty="0" smtClean="0"/>
              <a:t>Scenario Mode</a:t>
            </a:r>
          </a:p>
          <a:p>
            <a:pPr marL="635508" lvl="1" indent="-342900"/>
            <a:r>
              <a:rPr lang="en-US" sz="2000" dirty="0" smtClean="0"/>
              <a:t>Note that the Result elements have a single output. In Scenario Mode, </a:t>
            </a:r>
            <a:r>
              <a:rPr lang="en-US" sz="2000" dirty="0"/>
              <a:t> when you view a Result element, it displays the results for all of the scenarios (for which results are available) for each output</a:t>
            </a:r>
            <a:r>
              <a:rPr lang="en-US" sz="2000" dirty="0" smtClean="0"/>
              <a:t>.</a:t>
            </a:r>
            <a:r>
              <a:rPr lang="en-US" sz="2000" dirty="0"/>
              <a:t> </a:t>
            </a:r>
            <a:endParaRPr lang="en-US" sz="2000" dirty="0"/>
          </a:p>
        </p:txBody>
      </p:sp>
    </p:spTree>
    <p:extLst>
      <p:ext uri="{BB962C8B-B14F-4D97-AF65-F5344CB8AC3E}">
        <p14:creationId xmlns:p14="http://schemas.microsoft.com/office/powerpoint/2010/main" val="111523909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fade">
                                      <p:cBhvr>
                                        <p:cTn id="23" dur="500"/>
                                        <p:tgtEl>
                                          <p:spTgt spid="3">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were those scenarios created?</a:t>
            </a:r>
            <a:endParaRPr lang="en-US" dirty="0"/>
          </a:p>
        </p:txBody>
      </p:sp>
      <p:sp>
        <p:nvSpPr>
          <p:cNvPr id="3" name="Content Placeholder 2"/>
          <p:cNvSpPr>
            <a:spLocks noGrp="1"/>
          </p:cNvSpPr>
          <p:nvPr>
            <p:ph idx="1"/>
          </p:nvPr>
        </p:nvSpPr>
        <p:spPr/>
        <p:txBody>
          <a:bodyPr/>
          <a:lstStyle/>
          <a:p>
            <a:r>
              <a:rPr lang="en-US" dirty="0" smtClean="0"/>
              <a:t>We will start with same model (before any scenarios were added)</a:t>
            </a:r>
          </a:p>
          <a:p>
            <a:pPr marL="457200" indent="-457200">
              <a:buFont typeface="+mj-lt"/>
              <a:buAutoNum type="arabicPeriod"/>
            </a:pPr>
            <a:r>
              <a:rPr lang="en-US" dirty="0" smtClean="0"/>
              <a:t>Add three scenarios</a:t>
            </a:r>
          </a:p>
          <a:p>
            <a:pPr marL="457200" indent="-457200">
              <a:buFont typeface="+mj-lt"/>
              <a:buAutoNum type="arabicPeriod"/>
            </a:pPr>
            <a:r>
              <a:rPr lang="en-US" dirty="0" smtClean="0"/>
              <a:t>Specify which elements are Scenario Data</a:t>
            </a:r>
          </a:p>
          <a:p>
            <a:pPr marL="749808" lvl="1" indent="-457200">
              <a:buFont typeface="+mj-lt"/>
              <a:buAutoNum type="alphaLcParenR"/>
            </a:pPr>
            <a:r>
              <a:rPr lang="en-US" dirty="0" smtClean="0"/>
              <a:t>Add </a:t>
            </a:r>
            <a:r>
              <a:rPr lang="en-US" dirty="0" err="1" smtClean="0"/>
              <a:t>Evaporation_Rate</a:t>
            </a:r>
            <a:r>
              <a:rPr lang="en-US" dirty="0" smtClean="0"/>
              <a:t> from Scenario Manager (won’t define values yet)</a:t>
            </a:r>
          </a:p>
          <a:p>
            <a:pPr marL="749808" lvl="1" indent="-457200">
              <a:buFont typeface="+mj-lt"/>
              <a:buAutoNum type="alphaLcParenR"/>
            </a:pPr>
            <a:r>
              <a:rPr lang="en-US" dirty="0" smtClean="0"/>
              <a:t>Add </a:t>
            </a:r>
            <a:r>
              <a:rPr lang="en-US" dirty="0" err="1" smtClean="0"/>
              <a:t>Mean_Inflow</a:t>
            </a:r>
            <a:r>
              <a:rPr lang="en-US" dirty="0" smtClean="0"/>
              <a:t> directly in model</a:t>
            </a:r>
          </a:p>
          <a:p>
            <a:pPr marL="749808" lvl="1" indent="-457200">
              <a:buFont typeface="+mj-lt"/>
              <a:buAutoNum type="alphaLcParenR"/>
            </a:pPr>
            <a:endParaRPr lang="en-US" dirty="0"/>
          </a:p>
          <a:p>
            <a:pPr marL="342900" indent="-342900">
              <a:buFont typeface="+mj-lt"/>
              <a:buAutoNum type="arabicPeriod"/>
            </a:pPr>
            <a:r>
              <a:rPr lang="en-US" dirty="0" smtClean="0"/>
              <a:t>Define Scenario Data values in Scenario Manager</a:t>
            </a:r>
          </a:p>
          <a:p>
            <a:pPr marL="457200" indent="-457200">
              <a:buFont typeface="+mj-lt"/>
              <a:buAutoNum type="arabicPeriod"/>
            </a:pPr>
            <a:endParaRPr lang="en-US" dirty="0" smtClean="0"/>
          </a:p>
          <a:p>
            <a:pPr marL="457200" indent="-457200">
              <a:buFont typeface="+mj-lt"/>
              <a:buAutoNum type="arabicPeriod"/>
            </a:pPr>
            <a:endParaRPr lang="en-US" dirty="0"/>
          </a:p>
        </p:txBody>
      </p:sp>
    </p:spTree>
    <p:extLst>
      <p:ext uri="{BB962C8B-B14F-4D97-AF65-F5344CB8AC3E}">
        <p14:creationId xmlns:p14="http://schemas.microsoft.com/office/powerpoint/2010/main" val="1403800494"/>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the “Active Scenario”</a:t>
            </a:r>
            <a:endParaRPr lang="en-US" dirty="0"/>
          </a:p>
        </p:txBody>
      </p:sp>
      <p:sp>
        <p:nvSpPr>
          <p:cNvPr id="3" name="Content Placeholder 2"/>
          <p:cNvSpPr>
            <a:spLocks noGrp="1"/>
          </p:cNvSpPr>
          <p:nvPr>
            <p:ph idx="1"/>
          </p:nvPr>
        </p:nvSpPr>
        <p:spPr/>
        <p:txBody>
          <a:bodyPr/>
          <a:lstStyle/>
          <a:p>
            <a:r>
              <a:rPr lang="en-US" dirty="0" smtClean="0"/>
              <a:t>Let’s continue to explore this model</a:t>
            </a:r>
          </a:p>
          <a:p>
            <a:pPr marL="457200" indent="-457200">
              <a:buFont typeface="+mj-lt"/>
              <a:buAutoNum type="arabicPeriod"/>
            </a:pPr>
            <a:r>
              <a:rPr lang="en-US" dirty="0" smtClean="0"/>
              <a:t>Let’s look at one of the Scenario Data elements</a:t>
            </a:r>
          </a:p>
          <a:p>
            <a:pPr marL="749808" lvl="1" indent="-457200">
              <a:buFont typeface="+mj-lt"/>
              <a:buAutoNum type="alphaLcParenR"/>
            </a:pPr>
            <a:r>
              <a:rPr lang="en-US" dirty="0" smtClean="0"/>
              <a:t>If we click Scenario Data, we see a dialog with all values</a:t>
            </a:r>
          </a:p>
          <a:p>
            <a:pPr marL="749808" lvl="1" indent="-457200">
              <a:buFont typeface="+mj-lt"/>
              <a:buAutoNum type="alphaLcParenR"/>
            </a:pPr>
            <a:r>
              <a:rPr lang="en-US" dirty="0" smtClean="0"/>
              <a:t>But like all Data elements, the Data Definition field shows a single value</a:t>
            </a:r>
          </a:p>
          <a:p>
            <a:pPr marL="749808" lvl="1" indent="-457200">
              <a:buFont typeface="+mj-lt"/>
              <a:buAutoNum type="alphaLcParenR"/>
            </a:pPr>
            <a:r>
              <a:rPr lang="en-US" dirty="0" smtClean="0"/>
              <a:t>The value that is displayed is for the “Active Scenario”</a:t>
            </a:r>
          </a:p>
          <a:p>
            <a:pPr marL="457200" indent="-457200">
              <a:buFont typeface="+mj-lt"/>
              <a:buAutoNum type="arabicPeriod"/>
            </a:pPr>
            <a:r>
              <a:rPr lang="en-US" dirty="0" smtClean="0"/>
              <a:t>The Active Scenario is clearly displayed in the Status Bar</a:t>
            </a:r>
          </a:p>
          <a:p>
            <a:pPr marL="749808" lvl="1" indent="-457200">
              <a:buFont typeface="+mj-lt"/>
              <a:buAutoNum type="alphaLcParenR"/>
            </a:pPr>
            <a:r>
              <a:rPr lang="en-US" dirty="0" smtClean="0"/>
              <a:t>If we change the Active Scenario, it changes the value displayed in the Scenario Data.  In fact, this is how you can edit Scenario Data values outside of the Scenario Manager.  You can directly edit the values for the Active Scenario in the Scenario Data elements</a:t>
            </a:r>
          </a:p>
          <a:p>
            <a:pPr marL="457200" indent="-457200">
              <a:buFont typeface="+mj-lt"/>
              <a:buAutoNum type="arabicPeriod"/>
            </a:pPr>
            <a:r>
              <a:rPr lang="en-US" dirty="0" smtClean="0"/>
              <a:t>We can also change the Active Scenario in the Scenario Manager</a:t>
            </a:r>
          </a:p>
        </p:txBody>
      </p:sp>
    </p:spTree>
    <p:extLst>
      <p:ext uri="{BB962C8B-B14F-4D97-AF65-F5344CB8AC3E}">
        <p14:creationId xmlns:p14="http://schemas.microsoft.com/office/powerpoint/2010/main" val="77562172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eme1">
  <a:themeElements>
    <a:clrScheme name="GoldSim Website">
      <a:dk1>
        <a:srgbClr val="1E1E1E"/>
      </a:dk1>
      <a:lt1>
        <a:sysClr val="window" lastClr="FFFFFF"/>
      </a:lt1>
      <a:dk2>
        <a:srgbClr val="202020"/>
      </a:dk2>
      <a:lt2>
        <a:srgbClr val="FFFFFF"/>
      </a:lt2>
      <a:accent1>
        <a:srgbClr val="00ADEF"/>
      </a:accent1>
      <a:accent2>
        <a:srgbClr val="66AE3D"/>
      </a:accent2>
      <a:accent3>
        <a:srgbClr val="FEC10D"/>
      </a:accent3>
      <a:accent4>
        <a:srgbClr val="EB5D62"/>
      </a:accent4>
      <a:accent5>
        <a:srgbClr val="A9D5F3"/>
      </a:accent5>
      <a:accent6>
        <a:srgbClr val="C5E0B3"/>
      </a:accent6>
      <a:hlink>
        <a:srgbClr val="FEE599"/>
      </a:hlink>
      <a:folHlink>
        <a:srgbClr val="F7CBA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heme1" id="{D4AE36AF-985E-4E3E-91D8-72933F3C56F4}" vid="{81FE5347-0F6D-4040-8E3C-6AFFFBEC14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C6E2D8700BD7498C23F4413E6B88F7" ma:contentTypeVersion="5" ma:contentTypeDescription="Create a new document." ma:contentTypeScope="" ma:versionID="e0b081580fc5c398b705ad12b2c51da4">
  <xsd:schema xmlns:xsd="http://www.w3.org/2001/XMLSchema" xmlns:xs="http://www.w3.org/2001/XMLSchema" xmlns:p="http://schemas.microsoft.com/office/2006/metadata/properties" xmlns:ns2="2d434430-87e8-4db7-8e3d-653431eafaf6" targetNamespace="http://schemas.microsoft.com/office/2006/metadata/properties" ma:root="true" ma:fieldsID="acff62ea87bd816879bb8ca79235850c" ns2:_="">
    <xsd:import namespace="2d434430-87e8-4db7-8e3d-653431eafaf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434430-87e8-4db7-8e3d-653431eafa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78E934-1887-43BB-ACB3-119EB66FC86D}">
  <ds:schemaRefs>
    <ds:schemaRef ds:uri="2d434430-87e8-4db7-8e3d-653431eafaf6"/>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525C2C01-21E6-4250-B7B3-58D03030FA20}">
  <ds:schemaRefs>
    <ds:schemaRef ds:uri="http://schemas.microsoft.com/sharepoint/v3/contenttype/forms"/>
  </ds:schemaRefs>
</ds:datastoreItem>
</file>

<file path=customXml/itemProps3.xml><?xml version="1.0" encoding="utf-8"?>
<ds:datastoreItem xmlns:ds="http://schemas.openxmlformats.org/officeDocument/2006/customXml" ds:itemID="{4345EC1D-D9AA-46EC-86D9-2565A0D030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434430-87e8-4db7-8e3d-653431eafa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2534</TotalTime>
  <Words>1338</Words>
  <Application>Microsoft Office PowerPoint</Application>
  <PresentationFormat>On-screen Show (4:3)</PresentationFormat>
  <Paragraphs>190</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Source Sans Pro</vt:lpstr>
      <vt:lpstr>1_Theme1</vt:lpstr>
      <vt:lpstr>Scenario Modeling in GoldSim</vt:lpstr>
      <vt:lpstr>Modeling Scenarios</vt:lpstr>
      <vt:lpstr>What is Scenario Modeling?</vt:lpstr>
      <vt:lpstr>Modeling Scenarios</vt:lpstr>
      <vt:lpstr>Modeling Scenarios</vt:lpstr>
      <vt:lpstr>Overview of Scenario Modeling</vt:lpstr>
      <vt:lpstr>Let’s look at a simple model…</vt:lpstr>
      <vt:lpstr>How were those scenarios created?</vt:lpstr>
      <vt:lpstr>Understanding the “Active Scenario”</vt:lpstr>
      <vt:lpstr>Running a Model and Understanding Scenario Mode</vt:lpstr>
      <vt:lpstr>Comparing Scenario Results</vt:lpstr>
      <vt:lpstr>Editing Scenarios</vt:lpstr>
      <vt:lpstr>Adding New Scenarios</vt:lpstr>
      <vt:lpstr>Changing Model Logic Between Scenarios</vt:lpstr>
      <vt:lpstr>Importing Scenario Inputs from a Spreadsheet</vt:lpstr>
      <vt:lpstr>Controlling Scenarios from a Dashboard</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GoldSim</dc:title>
  <dc:creator>Jason Lillywhite</dc:creator>
  <cp:lastModifiedBy>Rick Kossik</cp:lastModifiedBy>
  <cp:revision>118</cp:revision>
  <cp:lastPrinted>2018-06-21T23:02:54Z</cp:lastPrinted>
  <dcterms:created xsi:type="dcterms:W3CDTF">2018-05-03T22:44:59Z</dcterms:created>
  <dcterms:modified xsi:type="dcterms:W3CDTF">2018-06-21T23:03:54Z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0x01010065C6E2D8700BD7498C23F4413E6B88F7</vt:lpwstr>
  </property>
</Properties>
</file>