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06" r:id="rId2"/>
  </p:sldMasterIdLst>
  <p:sldIdLst>
    <p:sldId id="256" r:id="rId3"/>
    <p:sldId id="258" r:id="rId4"/>
    <p:sldId id="292" r:id="rId5"/>
    <p:sldId id="277" r:id="rId6"/>
    <p:sldId id="257" r:id="rId7"/>
    <p:sldId id="290" r:id="rId8"/>
    <p:sldId id="308" r:id="rId9"/>
    <p:sldId id="286" r:id="rId10"/>
    <p:sldId id="285" r:id="rId11"/>
    <p:sldId id="293" r:id="rId12"/>
    <p:sldId id="291" r:id="rId13"/>
    <p:sldId id="287" r:id="rId14"/>
    <p:sldId id="294" r:id="rId15"/>
    <p:sldId id="282" r:id="rId16"/>
    <p:sldId id="303" r:id="rId17"/>
    <p:sldId id="307" r:id="rId18"/>
    <p:sldId id="283" r:id="rId19"/>
    <p:sldId id="281" r:id="rId20"/>
    <p:sldId id="284" r:id="rId21"/>
    <p:sldId id="296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80" r:id="rId32"/>
    <p:sldId id="275" r:id="rId33"/>
    <p:sldId id="274" r:id="rId34"/>
    <p:sldId id="278" r:id="rId35"/>
    <p:sldId id="297" r:id="rId36"/>
    <p:sldId id="279" r:id="rId37"/>
    <p:sldId id="295" r:id="rId38"/>
    <p:sldId id="304" r:id="rId39"/>
    <p:sldId id="298" r:id="rId40"/>
    <p:sldId id="299" r:id="rId41"/>
    <p:sldId id="300" r:id="rId42"/>
    <p:sldId id="301" r:id="rId43"/>
    <p:sldId id="302" r:id="rId44"/>
    <p:sldId id="305" r:id="rId45"/>
    <p:sldId id="306" r:id="rId46"/>
    <p:sldId id="26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98F7A3-3AF0-47FB-89CF-B57CA5D0936B}">
          <p14:sldIdLst>
            <p14:sldId id="256"/>
            <p14:sldId id="258"/>
            <p14:sldId id="292"/>
          </p14:sldIdLst>
        </p14:section>
        <p14:section name="Design" id="{63D57E2A-C575-4636-BF90-9BD35D074390}">
          <p14:sldIdLst>
            <p14:sldId id="277"/>
            <p14:sldId id="257"/>
            <p14:sldId id="290"/>
            <p14:sldId id="308"/>
            <p14:sldId id="286"/>
            <p14:sldId id="285"/>
            <p14:sldId id="293"/>
          </p14:sldIdLst>
        </p14:section>
        <p14:section name="Implementation" id="{ACAFAC92-FD98-482E-B76C-7DEF7860522E}">
          <p14:sldIdLst>
            <p14:sldId id="291"/>
            <p14:sldId id="287"/>
            <p14:sldId id="294"/>
            <p14:sldId id="282"/>
            <p14:sldId id="303"/>
            <p14:sldId id="307"/>
            <p14:sldId id="283"/>
            <p14:sldId id="281"/>
            <p14:sldId id="284"/>
            <p14:sldId id="296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Documentation" id="{BE9601C3-9BE7-47FC-96C1-20F0A6FF040B}">
          <p14:sldIdLst>
            <p14:sldId id="280"/>
            <p14:sldId id="275"/>
            <p14:sldId id="274"/>
            <p14:sldId id="278"/>
          </p14:sldIdLst>
        </p14:section>
        <p14:section name="Review" id="{1F94313F-C2A2-4839-BBC5-85308F4872D1}">
          <p14:sldIdLst>
            <p14:sldId id="297"/>
            <p14:sldId id="279"/>
          </p14:sldIdLst>
        </p14:section>
        <p14:section name="Presentation" id="{0B102A70-BAF9-4A4A-BE28-FFD31A78B772}">
          <p14:sldIdLst>
            <p14:sldId id="295"/>
            <p14:sldId id="304"/>
            <p14:sldId id="298"/>
            <p14:sldId id="299"/>
            <p14:sldId id="300"/>
            <p14:sldId id="301"/>
            <p14:sldId id="302"/>
            <p14:sldId id="305"/>
            <p14:sldId id="306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0" y="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D3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667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cap="none" dirty="0" smtClean="0">
                <a:solidFill>
                  <a:schemeClr val="bg1"/>
                </a:solidFill>
                <a:cs typeface="Arial" charset="0"/>
              </a:rPr>
              <a:t>GoldSim Technology Group LLC,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52400" y="6431211"/>
            <a:ext cx="925565" cy="381912"/>
            <a:chOff x="1277938" y="2073276"/>
            <a:chExt cx="6613525" cy="2728912"/>
          </a:xfrm>
        </p:grpSpPr>
        <p:sp>
          <p:nvSpPr>
            <p:cNvPr id="11" name="Freeform 6"/>
            <p:cNvSpPr>
              <a:spLocks noChangeAspect="1"/>
            </p:cNvSpPr>
            <p:nvPr/>
          </p:nvSpPr>
          <p:spPr bwMode="auto">
            <a:xfrm>
              <a:off x="5967413" y="2132013"/>
              <a:ext cx="1470025" cy="1473200"/>
            </a:xfrm>
            <a:custGeom>
              <a:avLst/>
              <a:gdLst>
                <a:gd name="T0" fmla="*/ 173 w 175"/>
                <a:gd name="T1" fmla="*/ 82 h 175"/>
                <a:gd name="T2" fmla="*/ 92 w 175"/>
                <a:gd name="T3" fmla="*/ 172 h 175"/>
                <a:gd name="T4" fmla="*/ 3 w 175"/>
                <a:gd name="T5" fmla="*/ 92 h 175"/>
                <a:gd name="T6" fmla="*/ 83 w 175"/>
                <a:gd name="T7" fmla="*/ 2 h 175"/>
                <a:gd name="T8" fmla="*/ 173 w 175"/>
                <a:gd name="T9" fmla="*/ 8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5">
                  <a:moveTo>
                    <a:pt x="173" y="82"/>
                  </a:moveTo>
                  <a:cubicBezTo>
                    <a:pt x="175" y="129"/>
                    <a:pt x="139" y="170"/>
                    <a:pt x="92" y="172"/>
                  </a:cubicBezTo>
                  <a:cubicBezTo>
                    <a:pt x="45" y="175"/>
                    <a:pt x="5" y="139"/>
                    <a:pt x="3" y="92"/>
                  </a:cubicBezTo>
                  <a:cubicBezTo>
                    <a:pt x="0" y="45"/>
                    <a:pt x="36" y="5"/>
                    <a:pt x="83" y="2"/>
                  </a:cubicBezTo>
                  <a:cubicBezTo>
                    <a:pt x="130" y="0"/>
                    <a:pt x="170" y="36"/>
                    <a:pt x="173" y="82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454775" y="2073276"/>
              <a:ext cx="949325" cy="1162050"/>
            </a:xfrm>
            <a:custGeom>
              <a:avLst/>
              <a:gdLst>
                <a:gd name="T0" fmla="*/ 88 w 113"/>
                <a:gd name="T1" fmla="*/ 11 h 138"/>
                <a:gd name="T2" fmla="*/ 28 w 113"/>
                <a:gd name="T3" fmla="*/ 69 h 138"/>
                <a:gd name="T4" fmla="*/ 58 w 113"/>
                <a:gd name="T5" fmla="*/ 87 h 138"/>
                <a:gd name="T6" fmla="*/ 0 w 113"/>
                <a:gd name="T7" fmla="*/ 138 h 138"/>
                <a:gd name="T8" fmla="*/ 94 w 113"/>
                <a:gd name="T9" fmla="*/ 87 h 138"/>
                <a:gd name="T10" fmla="*/ 57 w 113"/>
                <a:gd name="T11" fmla="*/ 65 h 138"/>
                <a:gd name="T12" fmla="*/ 113 w 113"/>
                <a:gd name="T13" fmla="*/ 21 h 138"/>
                <a:gd name="T14" fmla="*/ 97 w 113"/>
                <a:gd name="T15" fmla="*/ 0 h 138"/>
                <a:gd name="T16" fmla="*/ 88 w 113"/>
                <a:gd name="T17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8">
                  <a:moveTo>
                    <a:pt x="88" y="11"/>
                  </a:moveTo>
                  <a:lnTo>
                    <a:pt x="28" y="69"/>
                  </a:lnTo>
                  <a:lnTo>
                    <a:pt x="58" y="87"/>
                  </a:lnTo>
                  <a:lnTo>
                    <a:pt x="0" y="138"/>
                  </a:lnTo>
                  <a:lnTo>
                    <a:pt x="94" y="87"/>
                  </a:lnTo>
                  <a:lnTo>
                    <a:pt x="57" y="65"/>
                  </a:lnTo>
                  <a:lnTo>
                    <a:pt x="113" y="21"/>
                  </a:lnTo>
                  <a:lnTo>
                    <a:pt x="97" y="0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277938" y="3387726"/>
              <a:ext cx="1176338" cy="1312863"/>
            </a:xfrm>
            <a:custGeom>
              <a:avLst/>
              <a:gdLst>
                <a:gd name="T0" fmla="*/ 77 w 140"/>
                <a:gd name="T1" fmla="*/ 85 h 156"/>
                <a:gd name="T2" fmla="*/ 77 w 140"/>
                <a:gd name="T3" fmla="*/ 72 h 156"/>
                <a:gd name="T4" fmla="*/ 140 w 140"/>
                <a:gd name="T5" fmla="*/ 72 h 156"/>
                <a:gd name="T6" fmla="*/ 140 w 140"/>
                <a:gd name="T7" fmla="*/ 84 h 156"/>
                <a:gd name="T8" fmla="*/ 140 w 140"/>
                <a:gd name="T9" fmla="*/ 149 h 156"/>
                <a:gd name="T10" fmla="*/ 92 w 140"/>
                <a:gd name="T11" fmla="*/ 156 h 156"/>
                <a:gd name="T12" fmla="*/ 0 w 140"/>
                <a:gd name="T13" fmla="*/ 76 h 156"/>
                <a:gd name="T14" fmla="*/ 89 w 140"/>
                <a:gd name="T15" fmla="*/ 0 h 156"/>
                <a:gd name="T16" fmla="*/ 128 w 140"/>
                <a:gd name="T17" fmla="*/ 7 h 156"/>
                <a:gd name="T18" fmla="*/ 117 w 140"/>
                <a:gd name="T19" fmla="*/ 34 h 156"/>
                <a:gd name="T20" fmla="*/ 92 w 140"/>
                <a:gd name="T21" fmla="*/ 31 h 156"/>
                <a:gd name="T22" fmla="*/ 48 w 140"/>
                <a:gd name="T23" fmla="*/ 78 h 156"/>
                <a:gd name="T24" fmla="*/ 87 w 140"/>
                <a:gd name="T25" fmla="*/ 125 h 156"/>
                <a:gd name="T26" fmla="*/ 94 w 140"/>
                <a:gd name="T27" fmla="*/ 124 h 156"/>
                <a:gd name="T28" fmla="*/ 94 w 140"/>
                <a:gd name="T29" fmla="*/ 87 h 156"/>
                <a:gd name="T30" fmla="*/ 77 w 140"/>
                <a:gd name="T31" fmla="*/ 8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56">
                  <a:moveTo>
                    <a:pt x="77" y="85"/>
                  </a:moveTo>
                  <a:lnTo>
                    <a:pt x="77" y="72"/>
                  </a:lnTo>
                  <a:lnTo>
                    <a:pt x="140" y="72"/>
                  </a:lnTo>
                  <a:lnTo>
                    <a:pt x="140" y="84"/>
                  </a:lnTo>
                  <a:lnTo>
                    <a:pt x="140" y="149"/>
                  </a:lnTo>
                  <a:cubicBezTo>
                    <a:pt x="121" y="154"/>
                    <a:pt x="106" y="156"/>
                    <a:pt x="92" y="156"/>
                  </a:cubicBezTo>
                  <a:cubicBezTo>
                    <a:pt x="42" y="156"/>
                    <a:pt x="0" y="126"/>
                    <a:pt x="0" y="76"/>
                  </a:cubicBezTo>
                  <a:cubicBezTo>
                    <a:pt x="0" y="31"/>
                    <a:pt x="38" y="0"/>
                    <a:pt x="89" y="0"/>
                  </a:cubicBezTo>
                  <a:cubicBezTo>
                    <a:pt x="99" y="0"/>
                    <a:pt x="117" y="2"/>
                    <a:pt x="128" y="7"/>
                  </a:cubicBezTo>
                  <a:lnTo>
                    <a:pt x="117" y="34"/>
                  </a:lnTo>
                  <a:cubicBezTo>
                    <a:pt x="109" y="32"/>
                    <a:pt x="96" y="31"/>
                    <a:pt x="92" y="31"/>
                  </a:cubicBezTo>
                  <a:cubicBezTo>
                    <a:pt x="70" y="31"/>
                    <a:pt x="48" y="45"/>
                    <a:pt x="48" y="78"/>
                  </a:cubicBezTo>
                  <a:cubicBezTo>
                    <a:pt x="48" y="110"/>
                    <a:pt x="72" y="125"/>
                    <a:pt x="87" y="125"/>
                  </a:cubicBezTo>
                  <a:cubicBezTo>
                    <a:pt x="89" y="125"/>
                    <a:pt x="91" y="125"/>
                    <a:pt x="94" y="124"/>
                  </a:cubicBezTo>
                  <a:lnTo>
                    <a:pt x="94" y="87"/>
                  </a:lnTo>
                  <a:lnTo>
                    <a:pt x="77" y="85"/>
                  </a:ln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2520950" y="3749676"/>
              <a:ext cx="1050925" cy="950913"/>
            </a:xfrm>
            <a:custGeom>
              <a:avLst/>
              <a:gdLst>
                <a:gd name="T0" fmla="*/ 62 w 125"/>
                <a:gd name="T1" fmla="*/ 113 h 113"/>
                <a:gd name="T2" fmla="*/ 125 w 125"/>
                <a:gd name="T3" fmla="*/ 55 h 113"/>
                <a:gd name="T4" fmla="*/ 62 w 125"/>
                <a:gd name="T5" fmla="*/ 0 h 113"/>
                <a:gd name="T6" fmla="*/ 0 w 125"/>
                <a:gd name="T7" fmla="*/ 55 h 113"/>
                <a:gd name="T8" fmla="*/ 62 w 125"/>
                <a:gd name="T9" fmla="*/ 113 h 113"/>
                <a:gd name="T10" fmla="*/ 62 w 125"/>
                <a:gd name="T11" fmla="*/ 19 h 113"/>
                <a:gd name="T12" fmla="*/ 81 w 125"/>
                <a:gd name="T13" fmla="*/ 55 h 113"/>
                <a:gd name="T14" fmla="*/ 62 w 125"/>
                <a:gd name="T15" fmla="*/ 94 h 113"/>
                <a:gd name="T16" fmla="*/ 44 w 125"/>
                <a:gd name="T17" fmla="*/ 55 h 113"/>
                <a:gd name="T18" fmla="*/ 62 w 125"/>
                <a:gd name="T19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3">
                  <a:moveTo>
                    <a:pt x="62" y="113"/>
                  </a:moveTo>
                  <a:cubicBezTo>
                    <a:pt x="100" y="113"/>
                    <a:pt x="125" y="89"/>
                    <a:pt x="125" y="55"/>
                  </a:cubicBezTo>
                  <a:cubicBezTo>
                    <a:pt x="125" y="20"/>
                    <a:pt x="94" y="0"/>
                    <a:pt x="62" y="0"/>
                  </a:cubicBezTo>
                  <a:cubicBezTo>
                    <a:pt x="30" y="0"/>
                    <a:pt x="0" y="20"/>
                    <a:pt x="0" y="55"/>
                  </a:cubicBezTo>
                  <a:cubicBezTo>
                    <a:pt x="0" y="89"/>
                    <a:pt x="25" y="113"/>
                    <a:pt x="62" y="113"/>
                  </a:cubicBezTo>
                  <a:close/>
                  <a:moveTo>
                    <a:pt x="62" y="19"/>
                  </a:moveTo>
                  <a:cubicBezTo>
                    <a:pt x="76" y="19"/>
                    <a:pt x="81" y="39"/>
                    <a:pt x="81" y="55"/>
                  </a:cubicBezTo>
                  <a:cubicBezTo>
                    <a:pt x="81" y="72"/>
                    <a:pt x="77" y="94"/>
                    <a:pt x="62" y="94"/>
                  </a:cubicBezTo>
                  <a:cubicBezTo>
                    <a:pt x="48" y="94"/>
                    <a:pt x="44" y="72"/>
                    <a:pt x="44" y="55"/>
                  </a:cubicBezTo>
                  <a:cubicBezTo>
                    <a:pt x="44" y="39"/>
                    <a:pt x="48" y="19"/>
                    <a:pt x="62" y="19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638550" y="3344863"/>
              <a:ext cx="361950" cy="1339850"/>
            </a:xfrm>
            <a:prstGeom prst="rect">
              <a:avLst/>
            </a:pr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067175" y="3344863"/>
              <a:ext cx="1050925" cy="1355725"/>
            </a:xfrm>
            <a:custGeom>
              <a:avLst/>
              <a:gdLst>
                <a:gd name="T0" fmla="*/ 103 w 125"/>
                <a:gd name="T1" fmla="*/ 153 h 161"/>
                <a:gd name="T2" fmla="*/ 125 w 125"/>
                <a:gd name="T3" fmla="*/ 125 h 161"/>
                <a:gd name="T4" fmla="*/ 125 w 125"/>
                <a:gd name="T5" fmla="*/ 0 h 161"/>
                <a:gd name="T6" fmla="*/ 82 w 125"/>
                <a:gd name="T7" fmla="*/ 0 h 161"/>
                <a:gd name="T8" fmla="*/ 82 w 125"/>
                <a:gd name="T9" fmla="*/ 62 h 161"/>
                <a:gd name="T10" fmla="*/ 81 w 125"/>
                <a:gd name="T11" fmla="*/ 62 h 161"/>
                <a:gd name="T12" fmla="*/ 50 w 125"/>
                <a:gd name="T13" fmla="*/ 48 h 161"/>
                <a:gd name="T14" fmla="*/ 0 w 125"/>
                <a:gd name="T15" fmla="*/ 103 h 161"/>
                <a:gd name="T16" fmla="*/ 48 w 125"/>
                <a:gd name="T17" fmla="*/ 161 h 161"/>
                <a:gd name="T18" fmla="*/ 86 w 125"/>
                <a:gd name="T19" fmla="*/ 143 h 161"/>
                <a:gd name="T20" fmla="*/ 103 w 125"/>
                <a:gd name="T21" fmla="*/ 153 h 161"/>
                <a:gd name="T22" fmla="*/ 63 w 125"/>
                <a:gd name="T23" fmla="*/ 71 h 161"/>
                <a:gd name="T24" fmla="*/ 82 w 125"/>
                <a:gd name="T25" fmla="*/ 105 h 161"/>
                <a:gd name="T26" fmla="*/ 64 w 125"/>
                <a:gd name="T27" fmla="*/ 139 h 161"/>
                <a:gd name="T28" fmla="*/ 46 w 125"/>
                <a:gd name="T29" fmla="*/ 105 h 161"/>
                <a:gd name="T30" fmla="*/ 63 w 125"/>
                <a:gd name="T31" fmla="*/ 7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61">
                  <a:moveTo>
                    <a:pt x="103" y="153"/>
                  </a:moveTo>
                  <a:lnTo>
                    <a:pt x="125" y="125"/>
                  </a:lnTo>
                  <a:lnTo>
                    <a:pt x="125" y="0"/>
                  </a:lnTo>
                  <a:lnTo>
                    <a:pt x="82" y="0"/>
                  </a:lnTo>
                  <a:lnTo>
                    <a:pt x="82" y="62"/>
                  </a:lnTo>
                  <a:lnTo>
                    <a:pt x="81" y="62"/>
                  </a:lnTo>
                  <a:cubicBezTo>
                    <a:pt x="75" y="53"/>
                    <a:pt x="64" y="48"/>
                    <a:pt x="50" y="48"/>
                  </a:cubicBezTo>
                  <a:cubicBezTo>
                    <a:pt x="14" y="48"/>
                    <a:pt x="0" y="81"/>
                    <a:pt x="0" y="103"/>
                  </a:cubicBezTo>
                  <a:cubicBezTo>
                    <a:pt x="0" y="131"/>
                    <a:pt x="14" y="161"/>
                    <a:pt x="48" y="161"/>
                  </a:cubicBezTo>
                  <a:cubicBezTo>
                    <a:pt x="64" y="161"/>
                    <a:pt x="79" y="150"/>
                    <a:pt x="86" y="143"/>
                  </a:cubicBezTo>
                  <a:lnTo>
                    <a:pt x="103" y="153"/>
                  </a:lnTo>
                  <a:close/>
                  <a:moveTo>
                    <a:pt x="63" y="71"/>
                  </a:moveTo>
                  <a:cubicBezTo>
                    <a:pt x="76" y="71"/>
                    <a:pt x="82" y="85"/>
                    <a:pt x="82" y="105"/>
                  </a:cubicBezTo>
                  <a:cubicBezTo>
                    <a:pt x="82" y="123"/>
                    <a:pt x="76" y="139"/>
                    <a:pt x="64" y="139"/>
                  </a:cubicBezTo>
                  <a:cubicBezTo>
                    <a:pt x="53" y="139"/>
                    <a:pt x="46" y="125"/>
                    <a:pt x="46" y="105"/>
                  </a:cubicBezTo>
                  <a:cubicBezTo>
                    <a:pt x="46" y="83"/>
                    <a:pt x="53" y="71"/>
                    <a:pt x="63" y="71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5008563" y="3319463"/>
              <a:ext cx="1025525" cy="1482725"/>
            </a:xfrm>
            <a:custGeom>
              <a:avLst/>
              <a:gdLst>
                <a:gd name="T0" fmla="*/ 108 w 122"/>
                <a:gd name="T1" fmla="*/ 32 h 176"/>
                <a:gd name="T2" fmla="*/ 89 w 122"/>
                <a:gd name="T3" fmla="*/ 27 h 176"/>
                <a:gd name="T4" fmla="*/ 71 w 122"/>
                <a:gd name="T5" fmla="*/ 42 h 176"/>
                <a:gd name="T6" fmla="*/ 89 w 122"/>
                <a:gd name="T7" fmla="*/ 75 h 176"/>
                <a:gd name="T8" fmla="*/ 105 w 122"/>
                <a:gd name="T9" fmla="*/ 126 h 176"/>
                <a:gd name="T10" fmla="*/ 47 w 122"/>
                <a:gd name="T11" fmla="*/ 176 h 176"/>
                <a:gd name="T12" fmla="*/ 0 w 122"/>
                <a:gd name="T13" fmla="*/ 160 h 176"/>
                <a:gd name="T14" fmla="*/ 17 w 122"/>
                <a:gd name="T15" fmla="*/ 136 h 176"/>
                <a:gd name="T16" fmla="*/ 40 w 122"/>
                <a:gd name="T17" fmla="*/ 147 h 176"/>
                <a:gd name="T18" fmla="*/ 61 w 122"/>
                <a:gd name="T19" fmla="*/ 127 h 176"/>
                <a:gd name="T20" fmla="*/ 42 w 122"/>
                <a:gd name="T21" fmla="*/ 91 h 176"/>
                <a:gd name="T22" fmla="*/ 28 w 122"/>
                <a:gd name="T23" fmla="*/ 45 h 176"/>
                <a:gd name="T24" fmla="*/ 84 w 122"/>
                <a:gd name="T25" fmla="*/ 0 h 176"/>
                <a:gd name="T26" fmla="*/ 122 w 122"/>
                <a:gd name="T27" fmla="*/ 11 h 176"/>
                <a:gd name="T28" fmla="*/ 108 w 122"/>
                <a:gd name="T29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76">
                  <a:moveTo>
                    <a:pt x="108" y="32"/>
                  </a:moveTo>
                  <a:cubicBezTo>
                    <a:pt x="101" y="29"/>
                    <a:pt x="96" y="27"/>
                    <a:pt x="89" y="27"/>
                  </a:cubicBezTo>
                  <a:cubicBezTo>
                    <a:pt x="76" y="27"/>
                    <a:pt x="71" y="38"/>
                    <a:pt x="71" y="42"/>
                  </a:cubicBezTo>
                  <a:cubicBezTo>
                    <a:pt x="71" y="50"/>
                    <a:pt x="76" y="59"/>
                    <a:pt x="89" y="75"/>
                  </a:cubicBezTo>
                  <a:cubicBezTo>
                    <a:pt x="100" y="90"/>
                    <a:pt x="105" y="110"/>
                    <a:pt x="105" y="126"/>
                  </a:cubicBezTo>
                  <a:cubicBezTo>
                    <a:pt x="104" y="157"/>
                    <a:pt x="79" y="176"/>
                    <a:pt x="47" y="176"/>
                  </a:cubicBezTo>
                  <a:cubicBezTo>
                    <a:pt x="29" y="176"/>
                    <a:pt x="10" y="168"/>
                    <a:pt x="0" y="160"/>
                  </a:cubicBezTo>
                  <a:lnTo>
                    <a:pt x="17" y="136"/>
                  </a:lnTo>
                  <a:cubicBezTo>
                    <a:pt x="23" y="141"/>
                    <a:pt x="30" y="147"/>
                    <a:pt x="40" y="147"/>
                  </a:cubicBezTo>
                  <a:cubicBezTo>
                    <a:pt x="53" y="147"/>
                    <a:pt x="61" y="137"/>
                    <a:pt x="61" y="127"/>
                  </a:cubicBezTo>
                  <a:cubicBezTo>
                    <a:pt x="61" y="116"/>
                    <a:pt x="53" y="107"/>
                    <a:pt x="42" y="91"/>
                  </a:cubicBezTo>
                  <a:cubicBezTo>
                    <a:pt x="31" y="75"/>
                    <a:pt x="27" y="61"/>
                    <a:pt x="28" y="45"/>
                  </a:cubicBezTo>
                  <a:cubicBezTo>
                    <a:pt x="30" y="18"/>
                    <a:pt x="53" y="0"/>
                    <a:pt x="84" y="0"/>
                  </a:cubicBezTo>
                  <a:cubicBezTo>
                    <a:pt x="105" y="0"/>
                    <a:pt x="113" y="6"/>
                    <a:pt x="122" y="11"/>
                  </a:cubicBezTo>
                  <a:lnTo>
                    <a:pt x="10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5908675" y="3765551"/>
              <a:ext cx="503238" cy="919163"/>
            </a:xfrm>
            <a:custGeom>
              <a:avLst/>
              <a:gdLst>
                <a:gd name="T0" fmla="*/ 60 w 60"/>
                <a:gd name="T1" fmla="*/ 0 h 109"/>
                <a:gd name="T2" fmla="*/ 39 w 60"/>
                <a:gd name="T3" fmla="*/ 109 h 109"/>
                <a:gd name="T4" fmla="*/ 0 w 60"/>
                <a:gd name="T5" fmla="*/ 109 h 109"/>
                <a:gd name="T6" fmla="*/ 21 w 60"/>
                <a:gd name="T7" fmla="*/ 0 h 109"/>
                <a:gd name="T8" fmla="*/ 60 w 6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9">
                  <a:moveTo>
                    <a:pt x="60" y="0"/>
                  </a:moveTo>
                  <a:lnTo>
                    <a:pt x="39" y="109"/>
                  </a:lnTo>
                  <a:lnTo>
                    <a:pt x="0" y="109"/>
                  </a:lnTo>
                  <a:lnTo>
                    <a:pt x="2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6337300" y="3740151"/>
              <a:ext cx="1554163" cy="944563"/>
            </a:xfrm>
            <a:custGeom>
              <a:avLst/>
              <a:gdLst>
                <a:gd name="T0" fmla="*/ 55 w 185"/>
                <a:gd name="T1" fmla="*/ 21 h 112"/>
                <a:gd name="T2" fmla="*/ 56 w 185"/>
                <a:gd name="T3" fmla="*/ 21 h 112"/>
                <a:gd name="T4" fmla="*/ 98 w 185"/>
                <a:gd name="T5" fmla="*/ 1 h 112"/>
                <a:gd name="T6" fmla="*/ 118 w 185"/>
                <a:gd name="T7" fmla="*/ 21 h 112"/>
                <a:gd name="T8" fmla="*/ 160 w 185"/>
                <a:gd name="T9" fmla="*/ 1 h 112"/>
                <a:gd name="T10" fmla="*/ 185 w 185"/>
                <a:gd name="T11" fmla="*/ 22 h 112"/>
                <a:gd name="T12" fmla="*/ 185 w 185"/>
                <a:gd name="T13" fmla="*/ 23 h 112"/>
                <a:gd name="T14" fmla="*/ 185 w 185"/>
                <a:gd name="T15" fmla="*/ 24 h 112"/>
                <a:gd name="T16" fmla="*/ 182 w 185"/>
                <a:gd name="T17" fmla="*/ 42 h 112"/>
                <a:gd name="T18" fmla="*/ 170 w 185"/>
                <a:gd name="T19" fmla="*/ 112 h 112"/>
                <a:gd name="T20" fmla="*/ 131 w 185"/>
                <a:gd name="T21" fmla="*/ 112 h 112"/>
                <a:gd name="T22" fmla="*/ 143 w 185"/>
                <a:gd name="T23" fmla="*/ 44 h 112"/>
                <a:gd name="T24" fmla="*/ 144 w 185"/>
                <a:gd name="T25" fmla="*/ 38 h 112"/>
                <a:gd name="T26" fmla="*/ 136 w 185"/>
                <a:gd name="T27" fmla="*/ 28 h 112"/>
                <a:gd name="T28" fmla="*/ 114 w 185"/>
                <a:gd name="T29" fmla="*/ 61 h 112"/>
                <a:gd name="T30" fmla="*/ 104 w 185"/>
                <a:gd name="T31" fmla="*/ 112 h 112"/>
                <a:gd name="T32" fmla="*/ 65 w 185"/>
                <a:gd name="T33" fmla="*/ 112 h 112"/>
                <a:gd name="T34" fmla="*/ 78 w 185"/>
                <a:gd name="T35" fmla="*/ 44 h 112"/>
                <a:gd name="T36" fmla="*/ 79 w 185"/>
                <a:gd name="T37" fmla="*/ 38 h 112"/>
                <a:gd name="T38" fmla="*/ 71 w 185"/>
                <a:gd name="T39" fmla="*/ 28 h 112"/>
                <a:gd name="T40" fmla="*/ 49 w 185"/>
                <a:gd name="T41" fmla="*/ 61 h 112"/>
                <a:gd name="T42" fmla="*/ 39 w 185"/>
                <a:gd name="T43" fmla="*/ 112 h 112"/>
                <a:gd name="T44" fmla="*/ 0 w 185"/>
                <a:gd name="T45" fmla="*/ 112 h 112"/>
                <a:gd name="T46" fmla="*/ 20 w 185"/>
                <a:gd name="T47" fmla="*/ 3 h 112"/>
                <a:gd name="T48" fmla="*/ 59 w 185"/>
                <a:gd name="T49" fmla="*/ 3 h 112"/>
                <a:gd name="T50" fmla="*/ 55 w 185"/>
                <a:gd name="T51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" h="112">
                  <a:moveTo>
                    <a:pt x="55" y="21"/>
                  </a:moveTo>
                  <a:lnTo>
                    <a:pt x="56" y="21"/>
                  </a:lnTo>
                  <a:cubicBezTo>
                    <a:pt x="66" y="10"/>
                    <a:pt x="80" y="1"/>
                    <a:pt x="98" y="1"/>
                  </a:cubicBezTo>
                  <a:cubicBezTo>
                    <a:pt x="106" y="1"/>
                    <a:pt x="118" y="7"/>
                    <a:pt x="118" y="21"/>
                  </a:cubicBezTo>
                  <a:cubicBezTo>
                    <a:pt x="129" y="9"/>
                    <a:pt x="147" y="1"/>
                    <a:pt x="160" y="1"/>
                  </a:cubicBezTo>
                  <a:cubicBezTo>
                    <a:pt x="177" y="0"/>
                    <a:pt x="185" y="9"/>
                    <a:pt x="185" y="22"/>
                  </a:cubicBezTo>
                  <a:lnTo>
                    <a:pt x="185" y="23"/>
                  </a:lnTo>
                  <a:lnTo>
                    <a:pt x="185" y="24"/>
                  </a:lnTo>
                  <a:cubicBezTo>
                    <a:pt x="185" y="29"/>
                    <a:pt x="184" y="35"/>
                    <a:pt x="182" y="42"/>
                  </a:cubicBezTo>
                  <a:lnTo>
                    <a:pt x="170" y="112"/>
                  </a:lnTo>
                  <a:lnTo>
                    <a:pt x="131" y="112"/>
                  </a:lnTo>
                  <a:lnTo>
                    <a:pt x="143" y="44"/>
                  </a:lnTo>
                  <a:cubicBezTo>
                    <a:pt x="144" y="42"/>
                    <a:pt x="144" y="40"/>
                    <a:pt x="144" y="38"/>
                  </a:cubicBezTo>
                  <a:cubicBezTo>
                    <a:pt x="144" y="29"/>
                    <a:pt x="140" y="28"/>
                    <a:pt x="136" y="28"/>
                  </a:cubicBezTo>
                  <a:cubicBezTo>
                    <a:pt x="126" y="28"/>
                    <a:pt x="117" y="42"/>
                    <a:pt x="114" y="61"/>
                  </a:cubicBezTo>
                  <a:lnTo>
                    <a:pt x="104" y="112"/>
                  </a:lnTo>
                  <a:lnTo>
                    <a:pt x="65" y="112"/>
                  </a:lnTo>
                  <a:lnTo>
                    <a:pt x="78" y="44"/>
                  </a:lnTo>
                  <a:cubicBezTo>
                    <a:pt x="79" y="42"/>
                    <a:pt x="79" y="40"/>
                    <a:pt x="79" y="38"/>
                  </a:cubicBezTo>
                  <a:cubicBezTo>
                    <a:pt x="79" y="29"/>
                    <a:pt x="75" y="28"/>
                    <a:pt x="71" y="28"/>
                  </a:cubicBezTo>
                  <a:cubicBezTo>
                    <a:pt x="61" y="28"/>
                    <a:pt x="52" y="42"/>
                    <a:pt x="49" y="61"/>
                  </a:cubicBezTo>
                  <a:lnTo>
                    <a:pt x="39" y="112"/>
                  </a:lnTo>
                  <a:lnTo>
                    <a:pt x="0" y="112"/>
                  </a:lnTo>
                  <a:lnTo>
                    <a:pt x="20" y="3"/>
                  </a:lnTo>
                  <a:lnTo>
                    <a:pt x="59" y="3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2514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43800" cy="121919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cap="none" dirty="0" smtClean="0">
                <a:solidFill>
                  <a:schemeClr val="bg1"/>
                </a:solidFill>
                <a:cs typeface="Arial" charset="0"/>
              </a:rPr>
              <a:t>GoldSim Technology Group LLC,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020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cs typeface="Arial" charset="0"/>
              </a:rPr>
              <a:t>© </a:t>
            </a:r>
            <a:r>
              <a:rPr lang="en-US" cap="none" dirty="0" smtClean="0">
                <a:cs typeface="Arial" charset="0"/>
              </a:rPr>
              <a:t>GoldSim Technology Group LLC,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52400" y="6431211"/>
            <a:ext cx="925565" cy="381912"/>
            <a:chOff x="1277938" y="2073276"/>
            <a:chExt cx="6613525" cy="2728912"/>
          </a:xfrm>
        </p:grpSpPr>
        <p:sp>
          <p:nvSpPr>
            <p:cNvPr id="11" name="Freeform 6"/>
            <p:cNvSpPr>
              <a:spLocks noChangeAspect="1"/>
            </p:cNvSpPr>
            <p:nvPr/>
          </p:nvSpPr>
          <p:spPr bwMode="auto">
            <a:xfrm>
              <a:off x="5967413" y="2132013"/>
              <a:ext cx="1470025" cy="1473200"/>
            </a:xfrm>
            <a:custGeom>
              <a:avLst/>
              <a:gdLst>
                <a:gd name="T0" fmla="*/ 173 w 175"/>
                <a:gd name="T1" fmla="*/ 82 h 175"/>
                <a:gd name="T2" fmla="*/ 92 w 175"/>
                <a:gd name="T3" fmla="*/ 172 h 175"/>
                <a:gd name="T4" fmla="*/ 3 w 175"/>
                <a:gd name="T5" fmla="*/ 92 h 175"/>
                <a:gd name="T6" fmla="*/ 83 w 175"/>
                <a:gd name="T7" fmla="*/ 2 h 175"/>
                <a:gd name="T8" fmla="*/ 173 w 175"/>
                <a:gd name="T9" fmla="*/ 8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5">
                  <a:moveTo>
                    <a:pt x="173" y="82"/>
                  </a:moveTo>
                  <a:cubicBezTo>
                    <a:pt x="175" y="129"/>
                    <a:pt x="139" y="170"/>
                    <a:pt x="92" y="172"/>
                  </a:cubicBezTo>
                  <a:cubicBezTo>
                    <a:pt x="45" y="175"/>
                    <a:pt x="5" y="139"/>
                    <a:pt x="3" y="92"/>
                  </a:cubicBezTo>
                  <a:cubicBezTo>
                    <a:pt x="0" y="45"/>
                    <a:pt x="36" y="5"/>
                    <a:pt x="83" y="2"/>
                  </a:cubicBezTo>
                  <a:cubicBezTo>
                    <a:pt x="130" y="0"/>
                    <a:pt x="170" y="36"/>
                    <a:pt x="173" y="82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454775" y="2073276"/>
              <a:ext cx="949325" cy="1162050"/>
            </a:xfrm>
            <a:custGeom>
              <a:avLst/>
              <a:gdLst>
                <a:gd name="T0" fmla="*/ 88 w 113"/>
                <a:gd name="T1" fmla="*/ 11 h 138"/>
                <a:gd name="T2" fmla="*/ 28 w 113"/>
                <a:gd name="T3" fmla="*/ 69 h 138"/>
                <a:gd name="T4" fmla="*/ 58 w 113"/>
                <a:gd name="T5" fmla="*/ 87 h 138"/>
                <a:gd name="T6" fmla="*/ 0 w 113"/>
                <a:gd name="T7" fmla="*/ 138 h 138"/>
                <a:gd name="T8" fmla="*/ 94 w 113"/>
                <a:gd name="T9" fmla="*/ 87 h 138"/>
                <a:gd name="T10" fmla="*/ 57 w 113"/>
                <a:gd name="T11" fmla="*/ 65 h 138"/>
                <a:gd name="T12" fmla="*/ 113 w 113"/>
                <a:gd name="T13" fmla="*/ 21 h 138"/>
                <a:gd name="T14" fmla="*/ 97 w 113"/>
                <a:gd name="T15" fmla="*/ 0 h 138"/>
                <a:gd name="T16" fmla="*/ 88 w 113"/>
                <a:gd name="T17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8">
                  <a:moveTo>
                    <a:pt x="88" y="11"/>
                  </a:moveTo>
                  <a:lnTo>
                    <a:pt x="28" y="69"/>
                  </a:lnTo>
                  <a:lnTo>
                    <a:pt x="58" y="87"/>
                  </a:lnTo>
                  <a:lnTo>
                    <a:pt x="0" y="138"/>
                  </a:lnTo>
                  <a:lnTo>
                    <a:pt x="94" y="87"/>
                  </a:lnTo>
                  <a:lnTo>
                    <a:pt x="57" y="65"/>
                  </a:lnTo>
                  <a:lnTo>
                    <a:pt x="113" y="21"/>
                  </a:lnTo>
                  <a:lnTo>
                    <a:pt x="97" y="0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277938" y="3387726"/>
              <a:ext cx="1176338" cy="1312863"/>
            </a:xfrm>
            <a:custGeom>
              <a:avLst/>
              <a:gdLst>
                <a:gd name="T0" fmla="*/ 77 w 140"/>
                <a:gd name="T1" fmla="*/ 85 h 156"/>
                <a:gd name="T2" fmla="*/ 77 w 140"/>
                <a:gd name="T3" fmla="*/ 72 h 156"/>
                <a:gd name="T4" fmla="*/ 140 w 140"/>
                <a:gd name="T5" fmla="*/ 72 h 156"/>
                <a:gd name="T6" fmla="*/ 140 w 140"/>
                <a:gd name="T7" fmla="*/ 84 h 156"/>
                <a:gd name="T8" fmla="*/ 140 w 140"/>
                <a:gd name="T9" fmla="*/ 149 h 156"/>
                <a:gd name="T10" fmla="*/ 92 w 140"/>
                <a:gd name="T11" fmla="*/ 156 h 156"/>
                <a:gd name="T12" fmla="*/ 0 w 140"/>
                <a:gd name="T13" fmla="*/ 76 h 156"/>
                <a:gd name="T14" fmla="*/ 89 w 140"/>
                <a:gd name="T15" fmla="*/ 0 h 156"/>
                <a:gd name="T16" fmla="*/ 128 w 140"/>
                <a:gd name="T17" fmla="*/ 7 h 156"/>
                <a:gd name="T18" fmla="*/ 117 w 140"/>
                <a:gd name="T19" fmla="*/ 34 h 156"/>
                <a:gd name="T20" fmla="*/ 92 w 140"/>
                <a:gd name="T21" fmla="*/ 31 h 156"/>
                <a:gd name="T22" fmla="*/ 48 w 140"/>
                <a:gd name="T23" fmla="*/ 78 h 156"/>
                <a:gd name="T24" fmla="*/ 87 w 140"/>
                <a:gd name="T25" fmla="*/ 125 h 156"/>
                <a:gd name="T26" fmla="*/ 94 w 140"/>
                <a:gd name="T27" fmla="*/ 124 h 156"/>
                <a:gd name="T28" fmla="*/ 94 w 140"/>
                <a:gd name="T29" fmla="*/ 87 h 156"/>
                <a:gd name="T30" fmla="*/ 77 w 140"/>
                <a:gd name="T31" fmla="*/ 8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56">
                  <a:moveTo>
                    <a:pt x="77" y="85"/>
                  </a:moveTo>
                  <a:lnTo>
                    <a:pt x="77" y="72"/>
                  </a:lnTo>
                  <a:lnTo>
                    <a:pt x="140" y="72"/>
                  </a:lnTo>
                  <a:lnTo>
                    <a:pt x="140" y="84"/>
                  </a:lnTo>
                  <a:lnTo>
                    <a:pt x="140" y="149"/>
                  </a:lnTo>
                  <a:cubicBezTo>
                    <a:pt x="121" y="154"/>
                    <a:pt x="106" y="156"/>
                    <a:pt x="92" y="156"/>
                  </a:cubicBezTo>
                  <a:cubicBezTo>
                    <a:pt x="42" y="156"/>
                    <a:pt x="0" y="126"/>
                    <a:pt x="0" y="76"/>
                  </a:cubicBezTo>
                  <a:cubicBezTo>
                    <a:pt x="0" y="31"/>
                    <a:pt x="38" y="0"/>
                    <a:pt x="89" y="0"/>
                  </a:cubicBezTo>
                  <a:cubicBezTo>
                    <a:pt x="99" y="0"/>
                    <a:pt x="117" y="2"/>
                    <a:pt x="128" y="7"/>
                  </a:cubicBezTo>
                  <a:lnTo>
                    <a:pt x="117" y="34"/>
                  </a:lnTo>
                  <a:cubicBezTo>
                    <a:pt x="109" y="32"/>
                    <a:pt x="96" y="31"/>
                    <a:pt x="92" y="31"/>
                  </a:cubicBezTo>
                  <a:cubicBezTo>
                    <a:pt x="70" y="31"/>
                    <a:pt x="48" y="45"/>
                    <a:pt x="48" y="78"/>
                  </a:cubicBezTo>
                  <a:cubicBezTo>
                    <a:pt x="48" y="110"/>
                    <a:pt x="72" y="125"/>
                    <a:pt x="87" y="125"/>
                  </a:cubicBezTo>
                  <a:cubicBezTo>
                    <a:pt x="89" y="125"/>
                    <a:pt x="91" y="125"/>
                    <a:pt x="94" y="124"/>
                  </a:cubicBezTo>
                  <a:lnTo>
                    <a:pt x="94" y="87"/>
                  </a:lnTo>
                  <a:lnTo>
                    <a:pt x="77" y="85"/>
                  </a:ln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2520950" y="3749676"/>
              <a:ext cx="1050925" cy="950913"/>
            </a:xfrm>
            <a:custGeom>
              <a:avLst/>
              <a:gdLst>
                <a:gd name="T0" fmla="*/ 62 w 125"/>
                <a:gd name="T1" fmla="*/ 113 h 113"/>
                <a:gd name="T2" fmla="*/ 125 w 125"/>
                <a:gd name="T3" fmla="*/ 55 h 113"/>
                <a:gd name="T4" fmla="*/ 62 w 125"/>
                <a:gd name="T5" fmla="*/ 0 h 113"/>
                <a:gd name="T6" fmla="*/ 0 w 125"/>
                <a:gd name="T7" fmla="*/ 55 h 113"/>
                <a:gd name="T8" fmla="*/ 62 w 125"/>
                <a:gd name="T9" fmla="*/ 113 h 113"/>
                <a:gd name="T10" fmla="*/ 62 w 125"/>
                <a:gd name="T11" fmla="*/ 19 h 113"/>
                <a:gd name="T12" fmla="*/ 81 w 125"/>
                <a:gd name="T13" fmla="*/ 55 h 113"/>
                <a:gd name="T14" fmla="*/ 62 w 125"/>
                <a:gd name="T15" fmla="*/ 94 h 113"/>
                <a:gd name="T16" fmla="*/ 44 w 125"/>
                <a:gd name="T17" fmla="*/ 55 h 113"/>
                <a:gd name="T18" fmla="*/ 62 w 125"/>
                <a:gd name="T19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3">
                  <a:moveTo>
                    <a:pt x="62" y="113"/>
                  </a:moveTo>
                  <a:cubicBezTo>
                    <a:pt x="100" y="113"/>
                    <a:pt x="125" y="89"/>
                    <a:pt x="125" y="55"/>
                  </a:cubicBezTo>
                  <a:cubicBezTo>
                    <a:pt x="125" y="20"/>
                    <a:pt x="94" y="0"/>
                    <a:pt x="62" y="0"/>
                  </a:cubicBezTo>
                  <a:cubicBezTo>
                    <a:pt x="30" y="0"/>
                    <a:pt x="0" y="20"/>
                    <a:pt x="0" y="55"/>
                  </a:cubicBezTo>
                  <a:cubicBezTo>
                    <a:pt x="0" y="89"/>
                    <a:pt x="25" y="113"/>
                    <a:pt x="62" y="113"/>
                  </a:cubicBezTo>
                  <a:close/>
                  <a:moveTo>
                    <a:pt x="62" y="19"/>
                  </a:moveTo>
                  <a:cubicBezTo>
                    <a:pt x="76" y="19"/>
                    <a:pt x="81" y="39"/>
                    <a:pt x="81" y="55"/>
                  </a:cubicBezTo>
                  <a:cubicBezTo>
                    <a:pt x="81" y="72"/>
                    <a:pt x="77" y="94"/>
                    <a:pt x="62" y="94"/>
                  </a:cubicBezTo>
                  <a:cubicBezTo>
                    <a:pt x="48" y="94"/>
                    <a:pt x="44" y="72"/>
                    <a:pt x="44" y="55"/>
                  </a:cubicBezTo>
                  <a:cubicBezTo>
                    <a:pt x="44" y="39"/>
                    <a:pt x="48" y="19"/>
                    <a:pt x="62" y="19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638550" y="3344863"/>
              <a:ext cx="361950" cy="1339850"/>
            </a:xfrm>
            <a:prstGeom prst="rect">
              <a:avLst/>
            </a:pr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4067175" y="3344863"/>
              <a:ext cx="1050925" cy="1355725"/>
            </a:xfrm>
            <a:custGeom>
              <a:avLst/>
              <a:gdLst>
                <a:gd name="T0" fmla="*/ 103 w 125"/>
                <a:gd name="T1" fmla="*/ 153 h 161"/>
                <a:gd name="T2" fmla="*/ 125 w 125"/>
                <a:gd name="T3" fmla="*/ 125 h 161"/>
                <a:gd name="T4" fmla="*/ 125 w 125"/>
                <a:gd name="T5" fmla="*/ 0 h 161"/>
                <a:gd name="T6" fmla="*/ 82 w 125"/>
                <a:gd name="T7" fmla="*/ 0 h 161"/>
                <a:gd name="T8" fmla="*/ 82 w 125"/>
                <a:gd name="T9" fmla="*/ 62 h 161"/>
                <a:gd name="T10" fmla="*/ 81 w 125"/>
                <a:gd name="T11" fmla="*/ 62 h 161"/>
                <a:gd name="T12" fmla="*/ 50 w 125"/>
                <a:gd name="T13" fmla="*/ 48 h 161"/>
                <a:gd name="T14" fmla="*/ 0 w 125"/>
                <a:gd name="T15" fmla="*/ 103 h 161"/>
                <a:gd name="T16" fmla="*/ 48 w 125"/>
                <a:gd name="T17" fmla="*/ 161 h 161"/>
                <a:gd name="T18" fmla="*/ 86 w 125"/>
                <a:gd name="T19" fmla="*/ 143 h 161"/>
                <a:gd name="T20" fmla="*/ 103 w 125"/>
                <a:gd name="T21" fmla="*/ 153 h 161"/>
                <a:gd name="T22" fmla="*/ 63 w 125"/>
                <a:gd name="T23" fmla="*/ 71 h 161"/>
                <a:gd name="T24" fmla="*/ 82 w 125"/>
                <a:gd name="T25" fmla="*/ 105 h 161"/>
                <a:gd name="T26" fmla="*/ 64 w 125"/>
                <a:gd name="T27" fmla="*/ 139 h 161"/>
                <a:gd name="T28" fmla="*/ 46 w 125"/>
                <a:gd name="T29" fmla="*/ 105 h 161"/>
                <a:gd name="T30" fmla="*/ 63 w 125"/>
                <a:gd name="T31" fmla="*/ 7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61">
                  <a:moveTo>
                    <a:pt x="103" y="153"/>
                  </a:moveTo>
                  <a:lnTo>
                    <a:pt x="125" y="125"/>
                  </a:lnTo>
                  <a:lnTo>
                    <a:pt x="125" y="0"/>
                  </a:lnTo>
                  <a:lnTo>
                    <a:pt x="82" y="0"/>
                  </a:lnTo>
                  <a:lnTo>
                    <a:pt x="82" y="62"/>
                  </a:lnTo>
                  <a:lnTo>
                    <a:pt x="81" y="62"/>
                  </a:lnTo>
                  <a:cubicBezTo>
                    <a:pt x="75" y="53"/>
                    <a:pt x="64" y="48"/>
                    <a:pt x="50" y="48"/>
                  </a:cubicBezTo>
                  <a:cubicBezTo>
                    <a:pt x="14" y="48"/>
                    <a:pt x="0" y="81"/>
                    <a:pt x="0" y="103"/>
                  </a:cubicBezTo>
                  <a:cubicBezTo>
                    <a:pt x="0" y="131"/>
                    <a:pt x="14" y="161"/>
                    <a:pt x="48" y="161"/>
                  </a:cubicBezTo>
                  <a:cubicBezTo>
                    <a:pt x="64" y="161"/>
                    <a:pt x="79" y="150"/>
                    <a:pt x="86" y="143"/>
                  </a:cubicBezTo>
                  <a:lnTo>
                    <a:pt x="103" y="153"/>
                  </a:lnTo>
                  <a:close/>
                  <a:moveTo>
                    <a:pt x="63" y="71"/>
                  </a:moveTo>
                  <a:cubicBezTo>
                    <a:pt x="76" y="71"/>
                    <a:pt x="82" y="85"/>
                    <a:pt x="82" y="105"/>
                  </a:cubicBezTo>
                  <a:cubicBezTo>
                    <a:pt x="82" y="123"/>
                    <a:pt x="76" y="139"/>
                    <a:pt x="64" y="139"/>
                  </a:cubicBezTo>
                  <a:cubicBezTo>
                    <a:pt x="53" y="139"/>
                    <a:pt x="46" y="125"/>
                    <a:pt x="46" y="105"/>
                  </a:cubicBezTo>
                  <a:cubicBezTo>
                    <a:pt x="46" y="83"/>
                    <a:pt x="53" y="71"/>
                    <a:pt x="63" y="71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5008563" y="3319463"/>
              <a:ext cx="1025525" cy="1482725"/>
            </a:xfrm>
            <a:custGeom>
              <a:avLst/>
              <a:gdLst>
                <a:gd name="T0" fmla="*/ 108 w 122"/>
                <a:gd name="T1" fmla="*/ 32 h 176"/>
                <a:gd name="T2" fmla="*/ 89 w 122"/>
                <a:gd name="T3" fmla="*/ 27 h 176"/>
                <a:gd name="T4" fmla="*/ 71 w 122"/>
                <a:gd name="T5" fmla="*/ 42 h 176"/>
                <a:gd name="T6" fmla="*/ 89 w 122"/>
                <a:gd name="T7" fmla="*/ 75 h 176"/>
                <a:gd name="T8" fmla="*/ 105 w 122"/>
                <a:gd name="T9" fmla="*/ 126 h 176"/>
                <a:gd name="T10" fmla="*/ 47 w 122"/>
                <a:gd name="T11" fmla="*/ 176 h 176"/>
                <a:gd name="T12" fmla="*/ 0 w 122"/>
                <a:gd name="T13" fmla="*/ 160 h 176"/>
                <a:gd name="T14" fmla="*/ 17 w 122"/>
                <a:gd name="T15" fmla="*/ 136 h 176"/>
                <a:gd name="T16" fmla="*/ 40 w 122"/>
                <a:gd name="T17" fmla="*/ 147 h 176"/>
                <a:gd name="T18" fmla="*/ 61 w 122"/>
                <a:gd name="T19" fmla="*/ 127 h 176"/>
                <a:gd name="T20" fmla="*/ 42 w 122"/>
                <a:gd name="T21" fmla="*/ 91 h 176"/>
                <a:gd name="T22" fmla="*/ 28 w 122"/>
                <a:gd name="T23" fmla="*/ 45 h 176"/>
                <a:gd name="T24" fmla="*/ 84 w 122"/>
                <a:gd name="T25" fmla="*/ 0 h 176"/>
                <a:gd name="T26" fmla="*/ 122 w 122"/>
                <a:gd name="T27" fmla="*/ 11 h 176"/>
                <a:gd name="T28" fmla="*/ 108 w 122"/>
                <a:gd name="T29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76">
                  <a:moveTo>
                    <a:pt x="108" y="32"/>
                  </a:moveTo>
                  <a:cubicBezTo>
                    <a:pt x="101" y="29"/>
                    <a:pt x="96" y="27"/>
                    <a:pt x="89" y="27"/>
                  </a:cubicBezTo>
                  <a:cubicBezTo>
                    <a:pt x="76" y="27"/>
                    <a:pt x="71" y="38"/>
                    <a:pt x="71" y="42"/>
                  </a:cubicBezTo>
                  <a:cubicBezTo>
                    <a:pt x="71" y="50"/>
                    <a:pt x="76" y="59"/>
                    <a:pt x="89" y="75"/>
                  </a:cubicBezTo>
                  <a:cubicBezTo>
                    <a:pt x="100" y="90"/>
                    <a:pt x="105" y="110"/>
                    <a:pt x="105" y="126"/>
                  </a:cubicBezTo>
                  <a:cubicBezTo>
                    <a:pt x="104" y="157"/>
                    <a:pt x="79" y="176"/>
                    <a:pt x="47" y="176"/>
                  </a:cubicBezTo>
                  <a:cubicBezTo>
                    <a:pt x="29" y="176"/>
                    <a:pt x="10" y="168"/>
                    <a:pt x="0" y="160"/>
                  </a:cubicBezTo>
                  <a:lnTo>
                    <a:pt x="17" y="136"/>
                  </a:lnTo>
                  <a:cubicBezTo>
                    <a:pt x="23" y="141"/>
                    <a:pt x="30" y="147"/>
                    <a:pt x="40" y="147"/>
                  </a:cubicBezTo>
                  <a:cubicBezTo>
                    <a:pt x="53" y="147"/>
                    <a:pt x="61" y="137"/>
                    <a:pt x="61" y="127"/>
                  </a:cubicBezTo>
                  <a:cubicBezTo>
                    <a:pt x="61" y="116"/>
                    <a:pt x="53" y="107"/>
                    <a:pt x="42" y="91"/>
                  </a:cubicBezTo>
                  <a:cubicBezTo>
                    <a:pt x="31" y="75"/>
                    <a:pt x="27" y="61"/>
                    <a:pt x="28" y="45"/>
                  </a:cubicBezTo>
                  <a:cubicBezTo>
                    <a:pt x="30" y="18"/>
                    <a:pt x="53" y="0"/>
                    <a:pt x="84" y="0"/>
                  </a:cubicBezTo>
                  <a:cubicBezTo>
                    <a:pt x="105" y="0"/>
                    <a:pt x="113" y="6"/>
                    <a:pt x="122" y="11"/>
                  </a:cubicBezTo>
                  <a:lnTo>
                    <a:pt x="10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5908675" y="3765551"/>
              <a:ext cx="503238" cy="919163"/>
            </a:xfrm>
            <a:custGeom>
              <a:avLst/>
              <a:gdLst>
                <a:gd name="T0" fmla="*/ 60 w 60"/>
                <a:gd name="T1" fmla="*/ 0 h 109"/>
                <a:gd name="T2" fmla="*/ 39 w 60"/>
                <a:gd name="T3" fmla="*/ 109 h 109"/>
                <a:gd name="T4" fmla="*/ 0 w 60"/>
                <a:gd name="T5" fmla="*/ 109 h 109"/>
                <a:gd name="T6" fmla="*/ 21 w 60"/>
                <a:gd name="T7" fmla="*/ 0 h 109"/>
                <a:gd name="T8" fmla="*/ 60 w 6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9">
                  <a:moveTo>
                    <a:pt x="60" y="0"/>
                  </a:moveTo>
                  <a:lnTo>
                    <a:pt x="39" y="109"/>
                  </a:lnTo>
                  <a:lnTo>
                    <a:pt x="0" y="109"/>
                  </a:lnTo>
                  <a:lnTo>
                    <a:pt x="2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6337300" y="3740151"/>
              <a:ext cx="1554163" cy="944563"/>
            </a:xfrm>
            <a:custGeom>
              <a:avLst/>
              <a:gdLst>
                <a:gd name="T0" fmla="*/ 55 w 185"/>
                <a:gd name="T1" fmla="*/ 21 h 112"/>
                <a:gd name="T2" fmla="*/ 56 w 185"/>
                <a:gd name="T3" fmla="*/ 21 h 112"/>
                <a:gd name="T4" fmla="*/ 98 w 185"/>
                <a:gd name="T5" fmla="*/ 1 h 112"/>
                <a:gd name="T6" fmla="*/ 118 w 185"/>
                <a:gd name="T7" fmla="*/ 21 h 112"/>
                <a:gd name="T8" fmla="*/ 160 w 185"/>
                <a:gd name="T9" fmla="*/ 1 h 112"/>
                <a:gd name="T10" fmla="*/ 185 w 185"/>
                <a:gd name="T11" fmla="*/ 22 h 112"/>
                <a:gd name="T12" fmla="*/ 185 w 185"/>
                <a:gd name="T13" fmla="*/ 23 h 112"/>
                <a:gd name="T14" fmla="*/ 185 w 185"/>
                <a:gd name="T15" fmla="*/ 24 h 112"/>
                <a:gd name="T16" fmla="*/ 182 w 185"/>
                <a:gd name="T17" fmla="*/ 42 h 112"/>
                <a:gd name="T18" fmla="*/ 170 w 185"/>
                <a:gd name="T19" fmla="*/ 112 h 112"/>
                <a:gd name="T20" fmla="*/ 131 w 185"/>
                <a:gd name="T21" fmla="*/ 112 h 112"/>
                <a:gd name="T22" fmla="*/ 143 w 185"/>
                <a:gd name="T23" fmla="*/ 44 h 112"/>
                <a:gd name="T24" fmla="*/ 144 w 185"/>
                <a:gd name="T25" fmla="*/ 38 h 112"/>
                <a:gd name="T26" fmla="*/ 136 w 185"/>
                <a:gd name="T27" fmla="*/ 28 h 112"/>
                <a:gd name="T28" fmla="*/ 114 w 185"/>
                <a:gd name="T29" fmla="*/ 61 h 112"/>
                <a:gd name="T30" fmla="*/ 104 w 185"/>
                <a:gd name="T31" fmla="*/ 112 h 112"/>
                <a:gd name="T32" fmla="*/ 65 w 185"/>
                <a:gd name="T33" fmla="*/ 112 h 112"/>
                <a:gd name="T34" fmla="*/ 78 w 185"/>
                <a:gd name="T35" fmla="*/ 44 h 112"/>
                <a:gd name="T36" fmla="*/ 79 w 185"/>
                <a:gd name="T37" fmla="*/ 38 h 112"/>
                <a:gd name="T38" fmla="*/ 71 w 185"/>
                <a:gd name="T39" fmla="*/ 28 h 112"/>
                <a:gd name="T40" fmla="*/ 49 w 185"/>
                <a:gd name="T41" fmla="*/ 61 h 112"/>
                <a:gd name="T42" fmla="*/ 39 w 185"/>
                <a:gd name="T43" fmla="*/ 112 h 112"/>
                <a:gd name="T44" fmla="*/ 0 w 185"/>
                <a:gd name="T45" fmla="*/ 112 h 112"/>
                <a:gd name="T46" fmla="*/ 20 w 185"/>
                <a:gd name="T47" fmla="*/ 3 h 112"/>
                <a:gd name="T48" fmla="*/ 59 w 185"/>
                <a:gd name="T49" fmla="*/ 3 h 112"/>
                <a:gd name="T50" fmla="*/ 55 w 185"/>
                <a:gd name="T51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" h="112">
                  <a:moveTo>
                    <a:pt x="55" y="21"/>
                  </a:moveTo>
                  <a:lnTo>
                    <a:pt x="56" y="21"/>
                  </a:lnTo>
                  <a:cubicBezTo>
                    <a:pt x="66" y="10"/>
                    <a:pt x="80" y="1"/>
                    <a:pt x="98" y="1"/>
                  </a:cubicBezTo>
                  <a:cubicBezTo>
                    <a:pt x="106" y="1"/>
                    <a:pt x="118" y="7"/>
                    <a:pt x="118" y="21"/>
                  </a:cubicBezTo>
                  <a:cubicBezTo>
                    <a:pt x="129" y="9"/>
                    <a:pt x="147" y="1"/>
                    <a:pt x="160" y="1"/>
                  </a:cubicBezTo>
                  <a:cubicBezTo>
                    <a:pt x="177" y="0"/>
                    <a:pt x="185" y="9"/>
                    <a:pt x="185" y="22"/>
                  </a:cubicBezTo>
                  <a:lnTo>
                    <a:pt x="185" y="23"/>
                  </a:lnTo>
                  <a:lnTo>
                    <a:pt x="185" y="24"/>
                  </a:lnTo>
                  <a:cubicBezTo>
                    <a:pt x="185" y="29"/>
                    <a:pt x="184" y="35"/>
                    <a:pt x="182" y="42"/>
                  </a:cubicBezTo>
                  <a:lnTo>
                    <a:pt x="170" y="112"/>
                  </a:lnTo>
                  <a:lnTo>
                    <a:pt x="131" y="112"/>
                  </a:lnTo>
                  <a:lnTo>
                    <a:pt x="143" y="44"/>
                  </a:lnTo>
                  <a:cubicBezTo>
                    <a:pt x="144" y="42"/>
                    <a:pt x="144" y="40"/>
                    <a:pt x="144" y="38"/>
                  </a:cubicBezTo>
                  <a:cubicBezTo>
                    <a:pt x="144" y="29"/>
                    <a:pt x="140" y="28"/>
                    <a:pt x="136" y="28"/>
                  </a:cubicBezTo>
                  <a:cubicBezTo>
                    <a:pt x="126" y="28"/>
                    <a:pt x="117" y="42"/>
                    <a:pt x="114" y="61"/>
                  </a:cubicBezTo>
                  <a:lnTo>
                    <a:pt x="104" y="112"/>
                  </a:lnTo>
                  <a:lnTo>
                    <a:pt x="65" y="112"/>
                  </a:lnTo>
                  <a:lnTo>
                    <a:pt x="78" y="44"/>
                  </a:lnTo>
                  <a:cubicBezTo>
                    <a:pt x="79" y="42"/>
                    <a:pt x="79" y="40"/>
                    <a:pt x="79" y="38"/>
                  </a:cubicBezTo>
                  <a:cubicBezTo>
                    <a:pt x="79" y="29"/>
                    <a:pt x="75" y="28"/>
                    <a:pt x="71" y="28"/>
                  </a:cubicBezTo>
                  <a:cubicBezTo>
                    <a:pt x="61" y="28"/>
                    <a:pt x="52" y="42"/>
                    <a:pt x="49" y="61"/>
                  </a:cubicBezTo>
                  <a:lnTo>
                    <a:pt x="39" y="112"/>
                  </a:lnTo>
                  <a:lnTo>
                    <a:pt x="0" y="112"/>
                  </a:lnTo>
                  <a:lnTo>
                    <a:pt x="20" y="3"/>
                  </a:lnTo>
                  <a:lnTo>
                    <a:pt x="59" y="3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91500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856"/>
          <a:stretch/>
        </p:blipFill>
        <p:spPr>
          <a:xfrm>
            <a:off x="-1" y="0"/>
            <a:ext cx="9141620" cy="495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cap="none" dirty="0" smtClean="0">
                <a:solidFill>
                  <a:schemeClr val="bg1"/>
                </a:solidFill>
                <a:cs typeface="Arial" charset="0"/>
              </a:rPr>
              <a:t>GoldSim Technology Group LLC,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52400" y="6431211"/>
            <a:ext cx="925565" cy="381912"/>
            <a:chOff x="1277938" y="2073276"/>
            <a:chExt cx="6613525" cy="2728912"/>
          </a:xfrm>
        </p:grpSpPr>
        <p:sp>
          <p:nvSpPr>
            <p:cNvPr id="12" name="Freeform 6"/>
            <p:cNvSpPr>
              <a:spLocks noChangeAspect="1"/>
            </p:cNvSpPr>
            <p:nvPr/>
          </p:nvSpPr>
          <p:spPr bwMode="auto">
            <a:xfrm>
              <a:off x="5967413" y="2132013"/>
              <a:ext cx="1470025" cy="1473200"/>
            </a:xfrm>
            <a:custGeom>
              <a:avLst/>
              <a:gdLst>
                <a:gd name="T0" fmla="*/ 173 w 175"/>
                <a:gd name="T1" fmla="*/ 82 h 175"/>
                <a:gd name="T2" fmla="*/ 92 w 175"/>
                <a:gd name="T3" fmla="*/ 172 h 175"/>
                <a:gd name="T4" fmla="*/ 3 w 175"/>
                <a:gd name="T5" fmla="*/ 92 h 175"/>
                <a:gd name="T6" fmla="*/ 83 w 175"/>
                <a:gd name="T7" fmla="*/ 2 h 175"/>
                <a:gd name="T8" fmla="*/ 173 w 175"/>
                <a:gd name="T9" fmla="*/ 8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5">
                  <a:moveTo>
                    <a:pt x="173" y="82"/>
                  </a:moveTo>
                  <a:cubicBezTo>
                    <a:pt x="175" y="129"/>
                    <a:pt x="139" y="170"/>
                    <a:pt x="92" y="172"/>
                  </a:cubicBezTo>
                  <a:cubicBezTo>
                    <a:pt x="45" y="175"/>
                    <a:pt x="5" y="139"/>
                    <a:pt x="3" y="92"/>
                  </a:cubicBezTo>
                  <a:cubicBezTo>
                    <a:pt x="0" y="45"/>
                    <a:pt x="36" y="5"/>
                    <a:pt x="83" y="2"/>
                  </a:cubicBezTo>
                  <a:cubicBezTo>
                    <a:pt x="130" y="0"/>
                    <a:pt x="170" y="36"/>
                    <a:pt x="173" y="82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454775" y="2073276"/>
              <a:ext cx="949325" cy="1162050"/>
            </a:xfrm>
            <a:custGeom>
              <a:avLst/>
              <a:gdLst>
                <a:gd name="T0" fmla="*/ 88 w 113"/>
                <a:gd name="T1" fmla="*/ 11 h 138"/>
                <a:gd name="T2" fmla="*/ 28 w 113"/>
                <a:gd name="T3" fmla="*/ 69 h 138"/>
                <a:gd name="T4" fmla="*/ 58 w 113"/>
                <a:gd name="T5" fmla="*/ 87 h 138"/>
                <a:gd name="T6" fmla="*/ 0 w 113"/>
                <a:gd name="T7" fmla="*/ 138 h 138"/>
                <a:gd name="T8" fmla="*/ 94 w 113"/>
                <a:gd name="T9" fmla="*/ 87 h 138"/>
                <a:gd name="T10" fmla="*/ 57 w 113"/>
                <a:gd name="T11" fmla="*/ 65 h 138"/>
                <a:gd name="T12" fmla="*/ 113 w 113"/>
                <a:gd name="T13" fmla="*/ 21 h 138"/>
                <a:gd name="T14" fmla="*/ 97 w 113"/>
                <a:gd name="T15" fmla="*/ 0 h 138"/>
                <a:gd name="T16" fmla="*/ 88 w 113"/>
                <a:gd name="T17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8">
                  <a:moveTo>
                    <a:pt x="88" y="11"/>
                  </a:moveTo>
                  <a:lnTo>
                    <a:pt x="28" y="69"/>
                  </a:lnTo>
                  <a:lnTo>
                    <a:pt x="58" y="87"/>
                  </a:lnTo>
                  <a:lnTo>
                    <a:pt x="0" y="138"/>
                  </a:lnTo>
                  <a:lnTo>
                    <a:pt x="94" y="87"/>
                  </a:lnTo>
                  <a:lnTo>
                    <a:pt x="57" y="65"/>
                  </a:lnTo>
                  <a:lnTo>
                    <a:pt x="113" y="21"/>
                  </a:lnTo>
                  <a:lnTo>
                    <a:pt x="97" y="0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277938" y="3387726"/>
              <a:ext cx="1176338" cy="1312863"/>
            </a:xfrm>
            <a:custGeom>
              <a:avLst/>
              <a:gdLst>
                <a:gd name="T0" fmla="*/ 77 w 140"/>
                <a:gd name="T1" fmla="*/ 85 h 156"/>
                <a:gd name="T2" fmla="*/ 77 w 140"/>
                <a:gd name="T3" fmla="*/ 72 h 156"/>
                <a:gd name="T4" fmla="*/ 140 w 140"/>
                <a:gd name="T5" fmla="*/ 72 h 156"/>
                <a:gd name="T6" fmla="*/ 140 w 140"/>
                <a:gd name="T7" fmla="*/ 84 h 156"/>
                <a:gd name="T8" fmla="*/ 140 w 140"/>
                <a:gd name="T9" fmla="*/ 149 h 156"/>
                <a:gd name="T10" fmla="*/ 92 w 140"/>
                <a:gd name="T11" fmla="*/ 156 h 156"/>
                <a:gd name="T12" fmla="*/ 0 w 140"/>
                <a:gd name="T13" fmla="*/ 76 h 156"/>
                <a:gd name="T14" fmla="*/ 89 w 140"/>
                <a:gd name="T15" fmla="*/ 0 h 156"/>
                <a:gd name="T16" fmla="*/ 128 w 140"/>
                <a:gd name="T17" fmla="*/ 7 h 156"/>
                <a:gd name="T18" fmla="*/ 117 w 140"/>
                <a:gd name="T19" fmla="*/ 34 h 156"/>
                <a:gd name="T20" fmla="*/ 92 w 140"/>
                <a:gd name="T21" fmla="*/ 31 h 156"/>
                <a:gd name="T22" fmla="*/ 48 w 140"/>
                <a:gd name="T23" fmla="*/ 78 h 156"/>
                <a:gd name="T24" fmla="*/ 87 w 140"/>
                <a:gd name="T25" fmla="*/ 125 h 156"/>
                <a:gd name="T26" fmla="*/ 94 w 140"/>
                <a:gd name="T27" fmla="*/ 124 h 156"/>
                <a:gd name="T28" fmla="*/ 94 w 140"/>
                <a:gd name="T29" fmla="*/ 87 h 156"/>
                <a:gd name="T30" fmla="*/ 77 w 140"/>
                <a:gd name="T31" fmla="*/ 8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56">
                  <a:moveTo>
                    <a:pt x="77" y="85"/>
                  </a:moveTo>
                  <a:lnTo>
                    <a:pt x="77" y="72"/>
                  </a:lnTo>
                  <a:lnTo>
                    <a:pt x="140" y="72"/>
                  </a:lnTo>
                  <a:lnTo>
                    <a:pt x="140" y="84"/>
                  </a:lnTo>
                  <a:lnTo>
                    <a:pt x="140" y="149"/>
                  </a:lnTo>
                  <a:cubicBezTo>
                    <a:pt x="121" y="154"/>
                    <a:pt x="106" y="156"/>
                    <a:pt x="92" y="156"/>
                  </a:cubicBezTo>
                  <a:cubicBezTo>
                    <a:pt x="42" y="156"/>
                    <a:pt x="0" y="126"/>
                    <a:pt x="0" y="76"/>
                  </a:cubicBezTo>
                  <a:cubicBezTo>
                    <a:pt x="0" y="31"/>
                    <a:pt x="38" y="0"/>
                    <a:pt x="89" y="0"/>
                  </a:cubicBezTo>
                  <a:cubicBezTo>
                    <a:pt x="99" y="0"/>
                    <a:pt x="117" y="2"/>
                    <a:pt x="128" y="7"/>
                  </a:cubicBezTo>
                  <a:lnTo>
                    <a:pt x="117" y="34"/>
                  </a:lnTo>
                  <a:cubicBezTo>
                    <a:pt x="109" y="32"/>
                    <a:pt x="96" y="31"/>
                    <a:pt x="92" y="31"/>
                  </a:cubicBezTo>
                  <a:cubicBezTo>
                    <a:pt x="70" y="31"/>
                    <a:pt x="48" y="45"/>
                    <a:pt x="48" y="78"/>
                  </a:cubicBezTo>
                  <a:cubicBezTo>
                    <a:pt x="48" y="110"/>
                    <a:pt x="72" y="125"/>
                    <a:pt x="87" y="125"/>
                  </a:cubicBezTo>
                  <a:cubicBezTo>
                    <a:pt x="89" y="125"/>
                    <a:pt x="91" y="125"/>
                    <a:pt x="94" y="124"/>
                  </a:cubicBezTo>
                  <a:lnTo>
                    <a:pt x="94" y="87"/>
                  </a:lnTo>
                  <a:lnTo>
                    <a:pt x="77" y="85"/>
                  </a:ln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520950" y="3749676"/>
              <a:ext cx="1050925" cy="950913"/>
            </a:xfrm>
            <a:custGeom>
              <a:avLst/>
              <a:gdLst>
                <a:gd name="T0" fmla="*/ 62 w 125"/>
                <a:gd name="T1" fmla="*/ 113 h 113"/>
                <a:gd name="T2" fmla="*/ 125 w 125"/>
                <a:gd name="T3" fmla="*/ 55 h 113"/>
                <a:gd name="T4" fmla="*/ 62 w 125"/>
                <a:gd name="T5" fmla="*/ 0 h 113"/>
                <a:gd name="T6" fmla="*/ 0 w 125"/>
                <a:gd name="T7" fmla="*/ 55 h 113"/>
                <a:gd name="T8" fmla="*/ 62 w 125"/>
                <a:gd name="T9" fmla="*/ 113 h 113"/>
                <a:gd name="T10" fmla="*/ 62 w 125"/>
                <a:gd name="T11" fmla="*/ 19 h 113"/>
                <a:gd name="T12" fmla="*/ 81 w 125"/>
                <a:gd name="T13" fmla="*/ 55 h 113"/>
                <a:gd name="T14" fmla="*/ 62 w 125"/>
                <a:gd name="T15" fmla="*/ 94 h 113"/>
                <a:gd name="T16" fmla="*/ 44 w 125"/>
                <a:gd name="T17" fmla="*/ 55 h 113"/>
                <a:gd name="T18" fmla="*/ 62 w 125"/>
                <a:gd name="T19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3">
                  <a:moveTo>
                    <a:pt x="62" y="113"/>
                  </a:moveTo>
                  <a:cubicBezTo>
                    <a:pt x="100" y="113"/>
                    <a:pt x="125" y="89"/>
                    <a:pt x="125" y="55"/>
                  </a:cubicBezTo>
                  <a:cubicBezTo>
                    <a:pt x="125" y="20"/>
                    <a:pt x="94" y="0"/>
                    <a:pt x="62" y="0"/>
                  </a:cubicBezTo>
                  <a:cubicBezTo>
                    <a:pt x="30" y="0"/>
                    <a:pt x="0" y="20"/>
                    <a:pt x="0" y="55"/>
                  </a:cubicBezTo>
                  <a:cubicBezTo>
                    <a:pt x="0" y="89"/>
                    <a:pt x="25" y="113"/>
                    <a:pt x="62" y="113"/>
                  </a:cubicBezTo>
                  <a:close/>
                  <a:moveTo>
                    <a:pt x="62" y="19"/>
                  </a:moveTo>
                  <a:cubicBezTo>
                    <a:pt x="76" y="19"/>
                    <a:pt x="81" y="39"/>
                    <a:pt x="81" y="55"/>
                  </a:cubicBezTo>
                  <a:cubicBezTo>
                    <a:pt x="81" y="72"/>
                    <a:pt x="77" y="94"/>
                    <a:pt x="62" y="94"/>
                  </a:cubicBezTo>
                  <a:cubicBezTo>
                    <a:pt x="48" y="94"/>
                    <a:pt x="44" y="72"/>
                    <a:pt x="44" y="55"/>
                  </a:cubicBezTo>
                  <a:cubicBezTo>
                    <a:pt x="44" y="39"/>
                    <a:pt x="48" y="19"/>
                    <a:pt x="62" y="19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638550" y="3344863"/>
              <a:ext cx="361950" cy="1339850"/>
            </a:xfrm>
            <a:prstGeom prst="rect">
              <a:avLst/>
            </a:pr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4067175" y="3344863"/>
              <a:ext cx="1050925" cy="1355725"/>
            </a:xfrm>
            <a:custGeom>
              <a:avLst/>
              <a:gdLst>
                <a:gd name="T0" fmla="*/ 103 w 125"/>
                <a:gd name="T1" fmla="*/ 153 h 161"/>
                <a:gd name="T2" fmla="*/ 125 w 125"/>
                <a:gd name="T3" fmla="*/ 125 h 161"/>
                <a:gd name="T4" fmla="*/ 125 w 125"/>
                <a:gd name="T5" fmla="*/ 0 h 161"/>
                <a:gd name="T6" fmla="*/ 82 w 125"/>
                <a:gd name="T7" fmla="*/ 0 h 161"/>
                <a:gd name="T8" fmla="*/ 82 w 125"/>
                <a:gd name="T9" fmla="*/ 62 h 161"/>
                <a:gd name="T10" fmla="*/ 81 w 125"/>
                <a:gd name="T11" fmla="*/ 62 h 161"/>
                <a:gd name="T12" fmla="*/ 50 w 125"/>
                <a:gd name="T13" fmla="*/ 48 h 161"/>
                <a:gd name="T14" fmla="*/ 0 w 125"/>
                <a:gd name="T15" fmla="*/ 103 h 161"/>
                <a:gd name="T16" fmla="*/ 48 w 125"/>
                <a:gd name="T17" fmla="*/ 161 h 161"/>
                <a:gd name="T18" fmla="*/ 86 w 125"/>
                <a:gd name="T19" fmla="*/ 143 h 161"/>
                <a:gd name="T20" fmla="*/ 103 w 125"/>
                <a:gd name="T21" fmla="*/ 153 h 161"/>
                <a:gd name="T22" fmla="*/ 63 w 125"/>
                <a:gd name="T23" fmla="*/ 71 h 161"/>
                <a:gd name="T24" fmla="*/ 82 w 125"/>
                <a:gd name="T25" fmla="*/ 105 h 161"/>
                <a:gd name="T26" fmla="*/ 64 w 125"/>
                <a:gd name="T27" fmla="*/ 139 h 161"/>
                <a:gd name="T28" fmla="*/ 46 w 125"/>
                <a:gd name="T29" fmla="*/ 105 h 161"/>
                <a:gd name="T30" fmla="*/ 63 w 125"/>
                <a:gd name="T31" fmla="*/ 7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61">
                  <a:moveTo>
                    <a:pt x="103" y="153"/>
                  </a:moveTo>
                  <a:lnTo>
                    <a:pt x="125" y="125"/>
                  </a:lnTo>
                  <a:lnTo>
                    <a:pt x="125" y="0"/>
                  </a:lnTo>
                  <a:lnTo>
                    <a:pt x="82" y="0"/>
                  </a:lnTo>
                  <a:lnTo>
                    <a:pt x="82" y="62"/>
                  </a:lnTo>
                  <a:lnTo>
                    <a:pt x="81" y="62"/>
                  </a:lnTo>
                  <a:cubicBezTo>
                    <a:pt x="75" y="53"/>
                    <a:pt x="64" y="48"/>
                    <a:pt x="50" y="48"/>
                  </a:cubicBezTo>
                  <a:cubicBezTo>
                    <a:pt x="14" y="48"/>
                    <a:pt x="0" y="81"/>
                    <a:pt x="0" y="103"/>
                  </a:cubicBezTo>
                  <a:cubicBezTo>
                    <a:pt x="0" y="131"/>
                    <a:pt x="14" y="161"/>
                    <a:pt x="48" y="161"/>
                  </a:cubicBezTo>
                  <a:cubicBezTo>
                    <a:pt x="64" y="161"/>
                    <a:pt x="79" y="150"/>
                    <a:pt x="86" y="143"/>
                  </a:cubicBezTo>
                  <a:lnTo>
                    <a:pt x="103" y="153"/>
                  </a:lnTo>
                  <a:close/>
                  <a:moveTo>
                    <a:pt x="63" y="71"/>
                  </a:moveTo>
                  <a:cubicBezTo>
                    <a:pt x="76" y="71"/>
                    <a:pt x="82" y="85"/>
                    <a:pt x="82" y="105"/>
                  </a:cubicBezTo>
                  <a:cubicBezTo>
                    <a:pt x="82" y="123"/>
                    <a:pt x="76" y="139"/>
                    <a:pt x="64" y="139"/>
                  </a:cubicBezTo>
                  <a:cubicBezTo>
                    <a:pt x="53" y="139"/>
                    <a:pt x="46" y="125"/>
                    <a:pt x="46" y="105"/>
                  </a:cubicBezTo>
                  <a:cubicBezTo>
                    <a:pt x="46" y="83"/>
                    <a:pt x="53" y="71"/>
                    <a:pt x="63" y="71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5008563" y="3319463"/>
              <a:ext cx="1025525" cy="1482725"/>
            </a:xfrm>
            <a:custGeom>
              <a:avLst/>
              <a:gdLst>
                <a:gd name="T0" fmla="*/ 108 w 122"/>
                <a:gd name="T1" fmla="*/ 32 h 176"/>
                <a:gd name="T2" fmla="*/ 89 w 122"/>
                <a:gd name="T3" fmla="*/ 27 h 176"/>
                <a:gd name="T4" fmla="*/ 71 w 122"/>
                <a:gd name="T5" fmla="*/ 42 h 176"/>
                <a:gd name="T6" fmla="*/ 89 w 122"/>
                <a:gd name="T7" fmla="*/ 75 h 176"/>
                <a:gd name="T8" fmla="*/ 105 w 122"/>
                <a:gd name="T9" fmla="*/ 126 h 176"/>
                <a:gd name="T10" fmla="*/ 47 w 122"/>
                <a:gd name="T11" fmla="*/ 176 h 176"/>
                <a:gd name="T12" fmla="*/ 0 w 122"/>
                <a:gd name="T13" fmla="*/ 160 h 176"/>
                <a:gd name="T14" fmla="*/ 17 w 122"/>
                <a:gd name="T15" fmla="*/ 136 h 176"/>
                <a:gd name="T16" fmla="*/ 40 w 122"/>
                <a:gd name="T17" fmla="*/ 147 h 176"/>
                <a:gd name="T18" fmla="*/ 61 w 122"/>
                <a:gd name="T19" fmla="*/ 127 h 176"/>
                <a:gd name="T20" fmla="*/ 42 w 122"/>
                <a:gd name="T21" fmla="*/ 91 h 176"/>
                <a:gd name="T22" fmla="*/ 28 w 122"/>
                <a:gd name="T23" fmla="*/ 45 h 176"/>
                <a:gd name="T24" fmla="*/ 84 w 122"/>
                <a:gd name="T25" fmla="*/ 0 h 176"/>
                <a:gd name="T26" fmla="*/ 122 w 122"/>
                <a:gd name="T27" fmla="*/ 11 h 176"/>
                <a:gd name="T28" fmla="*/ 108 w 122"/>
                <a:gd name="T29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76">
                  <a:moveTo>
                    <a:pt x="108" y="32"/>
                  </a:moveTo>
                  <a:cubicBezTo>
                    <a:pt x="101" y="29"/>
                    <a:pt x="96" y="27"/>
                    <a:pt x="89" y="27"/>
                  </a:cubicBezTo>
                  <a:cubicBezTo>
                    <a:pt x="76" y="27"/>
                    <a:pt x="71" y="38"/>
                    <a:pt x="71" y="42"/>
                  </a:cubicBezTo>
                  <a:cubicBezTo>
                    <a:pt x="71" y="50"/>
                    <a:pt x="76" y="59"/>
                    <a:pt x="89" y="75"/>
                  </a:cubicBezTo>
                  <a:cubicBezTo>
                    <a:pt x="100" y="90"/>
                    <a:pt x="105" y="110"/>
                    <a:pt x="105" y="126"/>
                  </a:cubicBezTo>
                  <a:cubicBezTo>
                    <a:pt x="104" y="157"/>
                    <a:pt x="79" y="176"/>
                    <a:pt x="47" y="176"/>
                  </a:cubicBezTo>
                  <a:cubicBezTo>
                    <a:pt x="29" y="176"/>
                    <a:pt x="10" y="168"/>
                    <a:pt x="0" y="160"/>
                  </a:cubicBezTo>
                  <a:lnTo>
                    <a:pt x="17" y="136"/>
                  </a:lnTo>
                  <a:cubicBezTo>
                    <a:pt x="23" y="141"/>
                    <a:pt x="30" y="147"/>
                    <a:pt x="40" y="147"/>
                  </a:cubicBezTo>
                  <a:cubicBezTo>
                    <a:pt x="53" y="147"/>
                    <a:pt x="61" y="137"/>
                    <a:pt x="61" y="127"/>
                  </a:cubicBezTo>
                  <a:cubicBezTo>
                    <a:pt x="61" y="116"/>
                    <a:pt x="53" y="107"/>
                    <a:pt x="42" y="91"/>
                  </a:cubicBezTo>
                  <a:cubicBezTo>
                    <a:pt x="31" y="75"/>
                    <a:pt x="27" y="61"/>
                    <a:pt x="28" y="45"/>
                  </a:cubicBezTo>
                  <a:cubicBezTo>
                    <a:pt x="30" y="18"/>
                    <a:pt x="53" y="0"/>
                    <a:pt x="84" y="0"/>
                  </a:cubicBezTo>
                  <a:cubicBezTo>
                    <a:pt x="105" y="0"/>
                    <a:pt x="113" y="6"/>
                    <a:pt x="122" y="11"/>
                  </a:cubicBezTo>
                  <a:lnTo>
                    <a:pt x="10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5908675" y="3765551"/>
              <a:ext cx="503238" cy="919163"/>
            </a:xfrm>
            <a:custGeom>
              <a:avLst/>
              <a:gdLst>
                <a:gd name="T0" fmla="*/ 60 w 60"/>
                <a:gd name="T1" fmla="*/ 0 h 109"/>
                <a:gd name="T2" fmla="*/ 39 w 60"/>
                <a:gd name="T3" fmla="*/ 109 h 109"/>
                <a:gd name="T4" fmla="*/ 0 w 60"/>
                <a:gd name="T5" fmla="*/ 109 h 109"/>
                <a:gd name="T6" fmla="*/ 21 w 60"/>
                <a:gd name="T7" fmla="*/ 0 h 109"/>
                <a:gd name="T8" fmla="*/ 60 w 6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9">
                  <a:moveTo>
                    <a:pt x="60" y="0"/>
                  </a:moveTo>
                  <a:lnTo>
                    <a:pt x="39" y="109"/>
                  </a:lnTo>
                  <a:lnTo>
                    <a:pt x="0" y="109"/>
                  </a:lnTo>
                  <a:lnTo>
                    <a:pt x="2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337300" y="3740151"/>
              <a:ext cx="1554163" cy="944563"/>
            </a:xfrm>
            <a:custGeom>
              <a:avLst/>
              <a:gdLst>
                <a:gd name="T0" fmla="*/ 55 w 185"/>
                <a:gd name="T1" fmla="*/ 21 h 112"/>
                <a:gd name="T2" fmla="*/ 56 w 185"/>
                <a:gd name="T3" fmla="*/ 21 h 112"/>
                <a:gd name="T4" fmla="*/ 98 w 185"/>
                <a:gd name="T5" fmla="*/ 1 h 112"/>
                <a:gd name="T6" fmla="*/ 118 w 185"/>
                <a:gd name="T7" fmla="*/ 21 h 112"/>
                <a:gd name="T8" fmla="*/ 160 w 185"/>
                <a:gd name="T9" fmla="*/ 1 h 112"/>
                <a:gd name="T10" fmla="*/ 185 w 185"/>
                <a:gd name="T11" fmla="*/ 22 h 112"/>
                <a:gd name="T12" fmla="*/ 185 w 185"/>
                <a:gd name="T13" fmla="*/ 23 h 112"/>
                <a:gd name="T14" fmla="*/ 185 w 185"/>
                <a:gd name="T15" fmla="*/ 24 h 112"/>
                <a:gd name="T16" fmla="*/ 182 w 185"/>
                <a:gd name="T17" fmla="*/ 42 h 112"/>
                <a:gd name="T18" fmla="*/ 170 w 185"/>
                <a:gd name="T19" fmla="*/ 112 h 112"/>
                <a:gd name="T20" fmla="*/ 131 w 185"/>
                <a:gd name="T21" fmla="*/ 112 h 112"/>
                <a:gd name="T22" fmla="*/ 143 w 185"/>
                <a:gd name="T23" fmla="*/ 44 h 112"/>
                <a:gd name="T24" fmla="*/ 144 w 185"/>
                <a:gd name="T25" fmla="*/ 38 h 112"/>
                <a:gd name="T26" fmla="*/ 136 w 185"/>
                <a:gd name="T27" fmla="*/ 28 h 112"/>
                <a:gd name="T28" fmla="*/ 114 w 185"/>
                <a:gd name="T29" fmla="*/ 61 h 112"/>
                <a:gd name="T30" fmla="*/ 104 w 185"/>
                <a:gd name="T31" fmla="*/ 112 h 112"/>
                <a:gd name="T32" fmla="*/ 65 w 185"/>
                <a:gd name="T33" fmla="*/ 112 h 112"/>
                <a:gd name="T34" fmla="*/ 78 w 185"/>
                <a:gd name="T35" fmla="*/ 44 h 112"/>
                <a:gd name="T36" fmla="*/ 79 w 185"/>
                <a:gd name="T37" fmla="*/ 38 h 112"/>
                <a:gd name="T38" fmla="*/ 71 w 185"/>
                <a:gd name="T39" fmla="*/ 28 h 112"/>
                <a:gd name="T40" fmla="*/ 49 w 185"/>
                <a:gd name="T41" fmla="*/ 61 h 112"/>
                <a:gd name="T42" fmla="*/ 39 w 185"/>
                <a:gd name="T43" fmla="*/ 112 h 112"/>
                <a:gd name="T44" fmla="*/ 0 w 185"/>
                <a:gd name="T45" fmla="*/ 112 h 112"/>
                <a:gd name="T46" fmla="*/ 20 w 185"/>
                <a:gd name="T47" fmla="*/ 3 h 112"/>
                <a:gd name="T48" fmla="*/ 59 w 185"/>
                <a:gd name="T49" fmla="*/ 3 h 112"/>
                <a:gd name="T50" fmla="*/ 55 w 185"/>
                <a:gd name="T51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" h="112">
                  <a:moveTo>
                    <a:pt x="55" y="21"/>
                  </a:moveTo>
                  <a:lnTo>
                    <a:pt x="56" y="21"/>
                  </a:lnTo>
                  <a:cubicBezTo>
                    <a:pt x="66" y="10"/>
                    <a:pt x="80" y="1"/>
                    <a:pt x="98" y="1"/>
                  </a:cubicBezTo>
                  <a:cubicBezTo>
                    <a:pt x="106" y="1"/>
                    <a:pt x="118" y="7"/>
                    <a:pt x="118" y="21"/>
                  </a:cubicBezTo>
                  <a:cubicBezTo>
                    <a:pt x="129" y="9"/>
                    <a:pt x="147" y="1"/>
                    <a:pt x="160" y="1"/>
                  </a:cubicBezTo>
                  <a:cubicBezTo>
                    <a:pt x="177" y="0"/>
                    <a:pt x="185" y="9"/>
                    <a:pt x="185" y="22"/>
                  </a:cubicBezTo>
                  <a:lnTo>
                    <a:pt x="185" y="23"/>
                  </a:lnTo>
                  <a:lnTo>
                    <a:pt x="185" y="24"/>
                  </a:lnTo>
                  <a:cubicBezTo>
                    <a:pt x="185" y="29"/>
                    <a:pt x="184" y="35"/>
                    <a:pt x="182" y="42"/>
                  </a:cubicBezTo>
                  <a:lnTo>
                    <a:pt x="170" y="112"/>
                  </a:lnTo>
                  <a:lnTo>
                    <a:pt x="131" y="112"/>
                  </a:lnTo>
                  <a:lnTo>
                    <a:pt x="143" y="44"/>
                  </a:lnTo>
                  <a:cubicBezTo>
                    <a:pt x="144" y="42"/>
                    <a:pt x="144" y="40"/>
                    <a:pt x="144" y="38"/>
                  </a:cubicBezTo>
                  <a:cubicBezTo>
                    <a:pt x="144" y="29"/>
                    <a:pt x="140" y="28"/>
                    <a:pt x="136" y="28"/>
                  </a:cubicBezTo>
                  <a:cubicBezTo>
                    <a:pt x="126" y="28"/>
                    <a:pt x="117" y="42"/>
                    <a:pt x="114" y="61"/>
                  </a:cubicBezTo>
                  <a:lnTo>
                    <a:pt x="104" y="112"/>
                  </a:lnTo>
                  <a:lnTo>
                    <a:pt x="65" y="112"/>
                  </a:lnTo>
                  <a:lnTo>
                    <a:pt x="78" y="44"/>
                  </a:lnTo>
                  <a:cubicBezTo>
                    <a:pt x="79" y="42"/>
                    <a:pt x="79" y="40"/>
                    <a:pt x="79" y="38"/>
                  </a:cubicBezTo>
                  <a:cubicBezTo>
                    <a:pt x="79" y="29"/>
                    <a:pt x="75" y="28"/>
                    <a:pt x="71" y="28"/>
                  </a:cubicBezTo>
                  <a:cubicBezTo>
                    <a:pt x="61" y="28"/>
                    <a:pt x="52" y="42"/>
                    <a:pt x="49" y="61"/>
                  </a:cubicBezTo>
                  <a:lnTo>
                    <a:pt x="39" y="112"/>
                  </a:lnTo>
                  <a:lnTo>
                    <a:pt x="0" y="112"/>
                  </a:lnTo>
                  <a:lnTo>
                    <a:pt x="20" y="3"/>
                  </a:lnTo>
                  <a:lnTo>
                    <a:pt x="59" y="3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21360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cap="none" dirty="0" smtClean="0">
                <a:solidFill>
                  <a:schemeClr val="bg1"/>
                </a:solidFill>
                <a:cs typeface="Arial" charset="0"/>
              </a:rPr>
              <a:t>GoldSim Technology Group LLC,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780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4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23998"/>
            <a:ext cx="3703320" cy="434509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24000"/>
            <a:ext cx="3703320" cy="43450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cap="none" dirty="0" smtClean="0">
                <a:solidFill>
                  <a:schemeClr val="bg1"/>
                </a:solidFill>
                <a:cs typeface="Arial" charset="0"/>
              </a:rPr>
              <a:t>GoldSim Technology Group LLC,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118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cap="none" dirty="0" smtClean="0">
                <a:solidFill>
                  <a:schemeClr val="bg1"/>
                </a:solidFill>
                <a:cs typeface="Arial" charset="0"/>
              </a:rPr>
              <a:t>GoldSim Technology Group LLC,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2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96"/>
            <a:ext cx="9144000" cy="60944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rgbClr val="2D3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2382" y="4918771"/>
            <a:ext cx="9144001" cy="65999"/>
          </a:xfrm>
          <a:prstGeom prst="rect">
            <a:avLst/>
          </a:prstGeom>
          <a:solidFill>
            <a:srgbClr val="667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52400" y="6431211"/>
            <a:ext cx="925565" cy="381912"/>
            <a:chOff x="1277938" y="2073276"/>
            <a:chExt cx="6613525" cy="2728912"/>
          </a:xfrm>
        </p:grpSpPr>
        <p:sp>
          <p:nvSpPr>
            <p:cNvPr id="14" name="Freeform 6"/>
            <p:cNvSpPr>
              <a:spLocks noChangeAspect="1"/>
            </p:cNvSpPr>
            <p:nvPr/>
          </p:nvSpPr>
          <p:spPr bwMode="auto">
            <a:xfrm>
              <a:off x="5967413" y="2132013"/>
              <a:ext cx="1470025" cy="1473200"/>
            </a:xfrm>
            <a:custGeom>
              <a:avLst/>
              <a:gdLst>
                <a:gd name="T0" fmla="*/ 173 w 175"/>
                <a:gd name="T1" fmla="*/ 82 h 175"/>
                <a:gd name="T2" fmla="*/ 92 w 175"/>
                <a:gd name="T3" fmla="*/ 172 h 175"/>
                <a:gd name="T4" fmla="*/ 3 w 175"/>
                <a:gd name="T5" fmla="*/ 92 h 175"/>
                <a:gd name="T6" fmla="*/ 83 w 175"/>
                <a:gd name="T7" fmla="*/ 2 h 175"/>
                <a:gd name="T8" fmla="*/ 173 w 175"/>
                <a:gd name="T9" fmla="*/ 8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5">
                  <a:moveTo>
                    <a:pt x="173" y="82"/>
                  </a:moveTo>
                  <a:cubicBezTo>
                    <a:pt x="175" y="129"/>
                    <a:pt x="139" y="170"/>
                    <a:pt x="92" y="172"/>
                  </a:cubicBezTo>
                  <a:cubicBezTo>
                    <a:pt x="45" y="175"/>
                    <a:pt x="5" y="139"/>
                    <a:pt x="3" y="92"/>
                  </a:cubicBezTo>
                  <a:cubicBezTo>
                    <a:pt x="0" y="45"/>
                    <a:pt x="36" y="5"/>
                    <a:pt x="83" y="2"/>
                  </a:cubicBezTo>
                  <a:cubicBezTo>
                    <a:pt x="130" y="0"/>
                    <a:pt x="170" y="36"/>
                    <a:pt x="173" y="82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6454775" y="2073276"/>
              <a:ext cx="949325" cy="1162050"/>
            </a:xfrm>
            <a:custGeom>
              <a:avLst/>
              <a:gdLst>
                <a:gd name="T0" fmla="*/ 88 w 113"/>
                <a:gd name="T1" fmla="*/ 11 h 138"/>
                <a:gd name="T2" fmla="*/ 28 w 113"/>
                <a:gd name="T3" fmla="*/ 69 h 138"/>
                <a:gd name="T4" fmla="*/ 58 w 113"/>
                <a:gd name="T5" fmla="*/ 87 h 138"/>
                <a:gd name="T6" fmla="*/ 0 w 113"/>
                <a:gd name="T7" fmla="*/ 138 h 138"/>
                <a:gd name="T8" fmla="*/ 94 w 113"/>
                <a:gd name="T9" fmla="*/ 87 h 138"/>
                <a:gd name="T10" fmla="*/ 57 w 113"/>
                <a:gd name="T11" fmla="*/ 65 h 138"/>
                <a:gd name="T12" fmla="*/ 113 w 113"/>
                <a:gd name="T13" fmla="*/ 21 h 138"/>
                <a:gd name="T14" fmla="*/ 97 w 113"/>
                <a:gd name="T15" fmla="*/ 0 h 138"/>
                <a:gd name="T16" fmla="*/ 88 w 113"/>
                <a:gd name="T17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8">
                  <a:moveTo>
                    <a:pt x="88" y="11"/>
                  </a:moveTo>
                  <a:lnTo>
                    <a:pt x="28" y="69"/>
                  </a:lnTo>
                  <a:lnTo>
                    <a:pt x="58" y="87"/>
                  </a:lnTo>
                  <a:lnTo>
                    <a:pt x="0" y="138"/>
                  </a:lnTo>
                  <a:lnTo>
                    <a:pt x="94" y="87"/>
                  </a:lnTo>
                  <a:lnTo>
                    <a:pt x="57" y="65"/>
                  </a:lnTo>
                  <a:lnTo>
                    <a:pt x="113" y="21"/>
                  </a:lnTo>
                  <a:lnTo>
                    <a:pt x="97" y="0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1277938" y="3387726"/>
              <a:ext cx="1176338" cy="1312863"/>
            </a:xfrm>
            <a:custGeom>
              <a:avLst/>
              <a:gdLst>
                <a:gd name="T0" fmla="*/ 77 w 140"/>
                <a:gd name="T1" fmla="*/ 85 h 156"/>
                <a:gd name="T2" fmla="*/ 77 w 140"/>
                <a:gd name="T3" fmla="*/ 72 h 156"/>
                <a:gd name="T4" fmla="*/ 140 w 140"/>
                <a:gd name="T5" fmla="*/ 72 h 156"/>
                <a:gd name="T6" fmla="*/ 140 w 140"/>
                <a:gd name="T7" fmla="*/ 84 h 156"/>
                <a:gd name="T8" fmla="*/ 140 w 140"/>
                <a:gd name="T9" fmla="*/ 149 h 156"/>
                <a:gd name="T10" fmla="*/ 92 w 140"/>
                <a:gd name="T11" fmla="*/ 156 h 156"/>
                <a:gd name="T12" fmla="*/ 0 w 140"/>
                <a:gd name="T13" fmla="*/ 76 h 156"/>
                <a:gd name="T14" fmla="*/ 89 w 140"/>
                <a:gd name="T15" fmla="*/ 0 h 156"/>
                <a:gd name="T16" fmla="*/ 128 w 140"/>
                <a:gd name="T17" fmla="*/ 7 h 156"/>
                <a:gd name="T18" fmla="*/ 117 w 140"/>
                <a:gd name="T19" fmla="*/ 34 h 156"/>
                <a:gd name="T20" fmla="*/ 92 w 140"/>
                <a:gd name="T21" fmla="*/ 31 h 156"/>
                <a:gd name="T22" fmla="*/ 48 w 140"/>
                <a:gd name="T23" fmla="*/ 78 h 156"/>
                <a:gd name="T24" fmla="*/ 87 w 140"/>
                <a:gd name="T25" fmla="*/ 125 h 156"/>
                <a:gd name="T26" fmla="*/ 94 w 140"/>
                <a:gd name="T27" fmla="*/ 124 h 156"/>
                <a:gd name="T28" fmla="*/ 94 w 140"/>
                <a:gd name="T29" fmla="*/ 87 h 156"/>
                <a:gd name="T30" fmla="*/ 77 w 140"/>
                <a:gd name="T31" fmla="*/ 8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56">
                  <a:moveTo>
                    <a:pt x="77" y="85"/>
                  </a:moveTo>
                  <a:lnTo>
                    <a:pt x="77" y="72"/>
                  </a:lnTo>
                  <a:lnTo>
                    <a:pt x="140" y="72"/>
                  </a:lnTo>
                  <a:lnTo>
                    <a:pt x="140" y="84"/>
                  </a:lnTo>
                  <a:lnTo>
                    <a:pt x="140" y="149"/>
                  </a:lnTo>
                  <a:cubicBezTo>
                    <a:pt x="121" y="154"/>
                    <a:pt x="106" y="156"/>
                    <a:pt x="92" y="156"/>
                  </a:cubicBezTo>
                  <a:cubicBezTo>
                    <a:pt x="42" y="156"/>
                    <a:pt x="0" y="126"/>
                    <a:pt x="0" y="76"/>
                  </a:cubicBezTo>
                  <a:cubicBezTo>
                    <a:pt x="0" y="31"/>
                    <a:pt x="38" y="0"/>
                    <a:pt x="89" y="0"/>
                  </a:cubicBezTo>
                  <a:cubicBezTo>
                    <a:pt x="99" y="0"/>
                    <a:pt x="117" y="2"/>
                    <a:pt x="128" y="7"/>
                  </a:cubicBezTo>
                  <a:lnTo>
                    <a:pt x="117" y="34"/>
                  </a:lnTo>
                  <a:cubicBezTo>
                    <a:pt x="109" y="32"/>
                    <a:pt x="96" y="31"/>
                    <a:pt x="92" y="31"/>
                  </a:cubicBezTo>
                  <a:cubicBezTo>
                    <a:pt x="70" y="31"/>
                    <a:pt x="48" y="45"/>
                    <a:pt x="48" y="78"/>
                  </a:cubicBezTo>
                  <a:cubicBezTo>
                    <a:pt x="48" y="110"/>
                    <a:pt x="72" y="125"/>
                    <a:pt x="87" y="125"/>
                  </a:cubicBezTo>
                  <a:cubicBezTo>
                    <a:pt x="89" y="125"/>
                    <a:pt x="91" y="125"/>
                    <a:pt x="94" y="124"/>
                  </a:cubicBezTo>
                  <a:lnTo>
                    <a:pt x="94" y="87"/>
                  </a:lnTo>
                  <a:lnTo>
                    <a:pt x="77" y="85"/>
                  </a:ln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2520950" y="3749676"/>
              <a:ext cx="1050925" cy="950913"/>
            </a:xfrm>
            <a:custGeom>
              <a:avLst/>
              <a:gdLst>
                <a:gd name="T0" fmla="*/ 62 w 125"/>
                <a:gd name="T1" fmla="*/ 113 h 113"/>
                <a:gd name="T2" fmla="*/ 125 w 125"/>
                <a:gd name="T3" fmla="*/ 55 h 113"/>
                <a:gd name="T4" fmla="*/ 62 w 125"/>
                <a:gd name="T5" fmla="*/ 0 h 113"/>
                <a:gd name="T6" fmla="*/ 0 w 125"/>
                <a:gd name="T7" fmla="*/ 55 h 113"/>
                <a:gd name="T8" fmla="*/ 62 w 125"/>
                <a:gd name="T9" fmla="*/ 113 h 113"/>
                <a:gd name="T10" fmla="*/ 62 w 125"/>
                <a:gd name="T11" fmla="*/ 19 h 113"/>
                <a:gd name="T12" fmla="*/ 81 w 125"/>
                <a:gd name="T13" fmla="*/ 55 h 113"/>
                <a:gd name="T14" fmla="*/ 62 w 125"/>
                <a:gd name="T15" fmla="*/ 94 h 113"/>
                <a:gd name="T16" fmla="*/ 44 w 125"/>
                <a:gd name="T17" fmla="*/ 55 h 113"/>
                <a:gd name="T18" fmla="*/ 62 w 125"/>
                <a:gd name="T19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3">
                  <a:moveTo>
                    <a:pt x="62" y="113"/>
                  </a:moveTo>
                  <a:cubicBezTo>
                    <a:pt x="100" y="113"/>
                    <a:pt x="125" y="89"/>
                    <a:pt x="125" y="55"/>
                  </a:cubicBezTo>
                  <a:cubicBezTo>
                    <a:pt x="125" y="20"/>
                    <a:pt x="94" y="0"/>
                    <a:pt x="62" y="0"/>
                  </a:cubicBezTo>
                  <a:cubicBezTo>
                    <a:pt x="30" y="0"/>
                    <a:pt x="0" y="20"/>
                    <a:pt x="0" y="55"/>
                  </a:cubicBezTo>
                  <a:cubicBezTo>
                    <a:pt x="0" y="89"/>
                    <a:pt x="25" y="113"/>
                    <a:pt x="62" y="113"/>
                  </a:cubicBezTo>
                  <a:close/>
                  <a:moveTo>
                    <a:pt x="62" y="19"/>
                  </a:moveTo>
                  <a:cubicBezTo>
                    <a:pt x="76" y="19"/>
                    <a:pt x="81" y="39"/>
                    <a:pt x="81" y="55"/>
                  </a:cubicBezTo>
                  <a:cubicBezTo>
                    <a:pt x="81" y="72"/>
                    <a:pt x="77" y="94"/>
                    <a:pt x="62" y="94"/>
                  </a:cubicBezTo>
                  <a:cubicBezTo>
                    <a:pt x="48" y="94"/>
                    <a:pt x="44" y="72"/>
                    <a:pt x="44" y="55"/>
                  </a:cubicBezTo>
                  <a:cubicBezTo>
                    <a:pt x="44" y="39"/>
                    <a:pt x="48" y="19"/>
                    <a:pt x="62" y="19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3638550" y="3344863"/>
              <a:ext cx="361950" cy="1339850"/>
            </a:xfrm>
            <a:prstGeom prst="rect">
              <a:avLst/>
            </a:pr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4067175" y="3344863"/>
              <a:ext cx="1050925" cy="1355725"/>
            </a:xfrm>
            <a:custGeom>
              <a:avLst/>
              <a:gdLst>
                <a:gd name="T0" fmla="*/ 103 w 125"/>
                <a:gd name="T1" fmla="*/ 153 h 161"/>
                <a:gd name="T2" fmla="*/ 125 w 125"/>
                <a:gd name="T3" fmla="*/ 125 h 161"/>
                <a:gd name="T4" fmla="*/ 125 w 125"/>
                <a:gd name="T5" fmla="*/ 0 h 161"/>
                <a:gd name="T6" fmla="*/ 82 w 125"/>
                <a:gd name="T7" fmla="*/ 0 h 161"/>
                <a:gd name="T8" fmla="*/ 82 w 125"/>
                <a:gd name="T9" fmla="*/ 62 h 161"/>
                <a:gd name="T10" fmla="*/ 81 w 125"/>
                <a:gd name="T11" fmla="*/ 62 h 161"/>
                <a:gd name="T12" fmla="*/ 50 w 125"/>
                <a:gd name="T13" fmla="*/ 48 h 161"/>
                <a:gd name="T14" fmla="*/ 0 w 125"/>
                <a:gd name="T15" fmla="*/ 103 h 161"/>
                <a:gd name="T16" fmla="*/ 48 w 125"/>
                <a:gd name="T17" fmla="*/ 161 h 161"/>
                <a:gd name="T18" fmla="*/ 86 w 125"/>
                <a:gd name="T19" fmla="*/ 143 h 161"/>
                <a:gd name="T20" fmla="*/ 103 w 125"/>
                <a:gd name="T21" fmla="*/ 153 h 161"/>
                <a:gd name="T22" fmla="*/ 63 w 125"/>
                <a:gd name="T23" fmla="*/ 71 h 161"/>
                <a:gd name="T24" fmla="*/ 82 w 125"/>
                <a:gd name="T25" fmla="*/ 105 h 161"/>
                <a:gd name="T26" fmla="*/ 64 w 125"/>
                <a:gd name="T27" fmla="*/ 139 h 161"/>
                <a:gd name="T28" fmla="*/ 46 w 125"/>
                <a:gd name="T29" fmla="*/ 105 h 161"/>
                <a:gd name="T30" fmla="*/ 63 w 125"/>
                <a:gd name="T31" fmla="*/ 7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61">
                  <a:moveTo>
                    <a:pt x="103" y="153"/>
                  </a:moveTo>
                  <a:lnTo>
                    <a:pt x="125" y="125"/>
                  </a:lnTo>
                  <a:lnTo>
                    <a:pt x="125" y="0"/>
                  </a:lnTo>
                  <a:lnTo>
                    <a:pt x="82" y="0"/>
                  </a:lnTo>
                  <a:lnTo>
                    <a:pt x="82" y="62"/>
                  </a:lnTo>
                  <a:lnTo>
                    <a:pt x="81" y="62"/>
                  </a:lnTo>
                  <a:cubicBezTo>
                    <a:pt x="75" y="53"/>
                    <a:pt x="64" y="48"/>
                    <a:pt x="50" y="48"/>
                  </a:cubicBezTo>
                  <a:cubicBezTo>
                    <a:pt x="14" y="48"/>
                    <a:pt x="0" y="81"/>
                    <a:pt x="0" y="103"/>
                  </a:cubicBezTo>
                  <a:cubicBezTo>
                    <a:pt x="0" y="131"/>
                    <a:pt x="14" y="161"/>
                    <a:pt x="48" y="161"/>
                  </a:cubicBezTo>
                  <a:cubicBezTo>
                    <a:pt x="64" y="161"/>
                    <a:pt x="79" y="150"/>
                    <a:pt x="86" y="143"/>
                  </a:cubicBezTo>
                  <a:lnTo>
                    <a:pt x="103" y="153"/>
                  </a:lnTo>
                  <a:close/>
                  <a:moveTo>
                    <a:pt x="63" y="71"/>
                  </a:moveTo>
                  <a:cubicBezTo>
                    <a:pt x="76" y="71"/>
                    <a:pt x="82" y="85"/>
                    <a:pt x="82" y="105"/>
                  </a:cubicBezTo>
                  <a:cubicBezTo>
                    <a:pt x="82" y="123"/>
                    <a:pt x="76" y="139"/>
                    <a:pt x="64" y="139"/>
                  </a:cubicBezTo>
                  <a:cubicBezTo>
                    <a:pt x="53" y="139"/>
                    <a:pt x="46" y="125"/>
                    <a:pt x="46" y="105"/>
                  </a:cubicBezTo>
                  <a:cubicBezTo>
                    <a:pt x="46" y="83"/>
                    <a:pt x="53" y="71"/>
                    <a:pt x="63" y="71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5008563" y="3319463"/>
              <a:ext cx="1025525" cy="1482725"/>
            </a:xfrm>
            <a:custGeom>
              <a:avLst/>
              <a:gdLst>
                <a:gd name="T0" fmla="*/ 108 w 122"/>
                <a:gd name="T1" fmla="*/ 32 h 176"/>
                <a:gd name="T2" fmla="*/ 89 w 122"/>
                <a:gd name="T3" fmla="*/ 27 h 176"/>
                <a:gd name="T4" fmla="*/ 71 w 122"/>
                <a:gd name="T5" fmla="*/ 42 h 176"/>
                <a:gd name="T6" fmla="*/ 89 w 122"/>
                <a:gd name="T7" fmla="*/ 75 h 176"/>
                <a:gd name="T8" fmla="*/ 105 w 122"/>
                <a:gd name="T9" fmla="*/ 126 h 176"/>
                <a:gd name="T10" fmla="*/ 47 w 122"/>
                <a:gd name="T11" fmla="*/ 176 h 176"/>
                <a:gd name="T12" fmla="*/ 0 w 122"/>
                <a:gd name="T13" fmla="*/ 160 h 176"/>
                <a:gd name="T14" fmla="*/ 17 w 122"/>
                <a:gd name="T15" fmla="*/ 136 h 176"/>
                <a:gd name="T16" fmla="*/ 40 w 122"/>
                <a:gd name="T17" fmla="*/ 147 h 176"/>
                <a:gd name="T18" fmla="*/ 61 w 122"/>
                <a:gd name="T19" fmla="*/ 127 h 176"/>
                <a:gd name="T20" fmla="*/ 42 w 122"/>
                <a:gd name="T21" fmla="*/ 91 h 176"/>
                <a:gd name="T22" fmla="*/ 28 w 122"/>
                <a:gd name="T23" fmla="*/ 45 h 176"/>
                <a:gd name="T24" fmla="*/ 84 w 122"/>
                <a:gd name="T25" fmla="*/ 0 h 176"/>
                <a:gd name="T26" fmla="*/ 122 w 122"/>
                <a:gd name="T27" fmla="*/ 11 h 176"/>
                <a:gd name="T28" fmla="*/ 108 w 122"/>
                <a:gd name="T29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76">
                  <a:moveTo>
                    <a:pt x="108" y="32"/>
                  </a:moveTo>
                  <a:cubicBezTo>
                    <a:pt x="101" y="29"/>
                    <a:pt x="96" y="27"/>
                    <a:pt x="89" y="27"/>
                  </a:cubicBezTo>
                  <a:cubicBezTo>
                    <a:pt x="76" y="27"/>
                    <a:pt x="71" y="38"/>
                    <a:pt x="71" y="42"/>
                  </a:cubicBezTo>
                  <a:cubicBezTo>
                    <a:pt x="71" y="50"/>
                    <a:pt x="76" y="59"/>
                    <a:pt x="89" y="75"/>
                  </a:cubicBezTo>
                  <a:cubicBezTo>
                    <a:pt x="100" y="90"/>
                    <a:pt x="105" y="110"/>
                    <a:pt x="105" y="126"/>
                  </a:cubicBezTo>
                  <a:cubicBezTo>
                    <a:pt x="104" y="157"/>
                    <a:pt x="79" y="176"/>
                    <a:pt x="47" y="176"/>
                  </a:cubicBezTo>
                  <a:cubicBezTo>
                    <a:pt x="29" y="176"/>
                    <a:pt x="10" y="168"/>
                    <a:pt x="0" y="160"/>
                  </a:cubicBezTo>
                  <a:lnTo>
                    <a:pt x="17" y="136"/>
                  </a:lnTo>
                  <a:cubicBezTo>
                    <a:pt x="23" y="141"/>
                    <a:pt x="30" y="147"/>
                    <a:pt x="40" y="147"/>
                  </a:cubicBezTo>
                  <a:cubicBezTo>
                    <a:pt x="53" y="147"/>
                    <a:pt x="61" y="137"/>
                    <a:pt x="61" y="127"/>
                  </a:cubicBezTo>
                  <a:cubicBezTo>
                    <a:pt x="61" y="116"/>
                    <a:pt x="53" y="107"/>
                    <a:pt x="42" y="91"/>
                  </a:cubicBezTo>
                  <a:cubicBezTo>
                    <a:pt x="31" y="75"/>
                    <a:pt x="27" y="61"/>
                    <a:pt x="28" y="45"/>
                  </a:cubicBezTo>
                  <a:cubicBezTo>
                    <a:pt x="30" y="18"/>
                    <a:pt x="53" y="0"/>
                    <a:pt x="84" y="0"/>
                  </a:cubicBezTo>
                  <a:cubicBezTo>
                    <a:pt x="105" y="0"/>
                    <a:pt x="113" y="6"/>
                    <a:pt x="122" y="11"/>
                  </a:cubicBezTo>
                  <a:lnTo>
                    <a:pt x="10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5908675" y="3765551"/>
              <a:ext cx="503238" cy="919163"/>
            </a:xfrm>
            <a:custGeom>
              <a:avLst/>
              <a:gdLst>
                <a:gd name="T0" fmla="*/ 60 w 60"/>
                <a:gd name="T1" fmla="*/ 0 h 109"/>
                <a:gd name="T2" fmla="*/ 39 w 60"/>
                <a:gd name="T3" fmla="*/ 109 h 109"/>
                <a:gd name="T4" fmla="*/ 0 w 60"/>
                <a:gd name="T5" fmla="*/ 109 h 109"/>
                <a:gd name="T6" fmla="*/ 21 w 60"/>
                <a:gd name="T7" fmla="*/ 0 h 109"/>
                <a:gd name="T8" fmla="*/ 60 w 6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9">
                  <a:moveTo>
                    <a:pt x="60" y="0"/>
                  </a:moveTo>
                  <a:lnTo>
                    <a:pt x="39" y="109"/>
                  </a:lnTo>
                  <a:lnTo>
                    <a:pt x="0" y="109"/>
                  </a:lnTo>
                  <a:lnTo>
                    <a:pt x="2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6337300" y="3740151"/>
              <a:ext cx="1554163" cy="944563"/>
            </a:xfrm>
            <a:custGeom>
              <a:avLst/>
              <a:gdLst>
                <a:gd name="T0" fmla="*/ 55 w 185"/>
                <a:gd name="T1" fmla="*/ 21 h 112"/>
                <a:gd name="T2" fmla="*/ 56 w 185"/>
                <a:gd name="T3" fmla="*/ 21 h 112"/>
                <a:gd name="T4" fmla="*/ 98 w 185"/>
                <a:gd name="T5" fmla="*/ 1 h 112"/>
                <a:gd name="T6" fmla="*/ 118 w 185"/>
                <a:gd name="T7" fmla="*/ 21 h 112"/>
                <a:gd name="T8" fmla="*/ 160 w 185"/>
                <a:gd name="T9" fmla="*/ 1 h 112"/>
                <a:gd name="T10" fmla="*/ 185 w 185"/>
                <a:gd name="T11" fmla="*/ 22 h 112"/>
                <a:gd name="T12" fmla="*/ 185 w 185"/>
                <a:gd name="T13" fmla="*/ 23 h 112"/>
                <a:gd name="T14" fmla="*/ 185 w 185"/>
                <a:gd name="T15" fmla="*/ 24 h 112"/>
                <a:gd name="T16" fmla="*/ 182 w 185"/>
                <a:gd name="T17" fmla="*/ 42 h 112"/>
                <a:gd name="T18" fmla="*/ 170 w 185"/>
                <a:gd name="T19" fmla="*/ 112 h 112"/>
                <a:gd name="T20" fmla="*/ 131 w 185"/>
                <a:gd name="T21" fmla="*/ 112 h 112"/>
                <a:gd name="T22" fmla="*/ 143 w 185"/>
                <a:gd name="T23" fmla="*/ 44 h 112"/>
                <a:gd name="T24" fmla="*/ 144 w 185"/>
                <a:gd name="T25" fmla="*/ 38 h 112"/>
                <a:gd name="T26" fmla="*/ 136 w 185"/>
                <a:gd name="T27" fmla="*/ 28 h 112"/>
                <a:gd name="T28" fmla="*/ 114 w 185"/>
                <a:gd name="T29" fmla="*/ 61 h 112"/>
                <a:gd name="T30" fmla="*/ 104 w 185"/>
                <a:gd name="T31" fmla="*/ 112 h 112"/>
                <a:gd name="T32" fmla="*/ 65 w 185"/>
                <a:gd name="T33" fmla="*/ 112 h 112"/>
                <a:gd name="T34" fmla="*/ 78 w 185"/>
                <a:gd name="T35" fmla="*/ 44 h 112"/>
                <a:gd name="T36" fmla="*/ 79 w 185"/>
                <a:gd name="T37" fmla="*/ 38 h 112"/>
                <a:gd name="T38" fmla="*/ 71 w 185"/>
                <a:gd name="T39" fmla="*/ 28 h 112"/>
                <a:gd name="T40" fmla="*/ 49 w 185"/>
                <a:gd name="T41" fmla="*/ 61 h 112"/>
                <a:gd name="T42" fmla="*/ 39 w 185"/>
                <a:gd name="T43" fmla="*/ 112 h 112"/>
                <a:gd name="T44" fmla="*/ 0 w 185"/>
                <a:gd name="T45" fmla="*/ 112 h 112"/>
                <a:gd name="T46" fmla="*/ 20 w 185"/>
                <a:gd name="T47" fmla="*/ 3 h 112"/>
                <a:gd name="T48" fmla="*/ 59 w 185"/>
                <a:gd name="T49" fmla="*/ 3 h 112"/>
                <a:gd name="T50" fmla="*/ 55 w 185"/>
                <a:gd name="T51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" h="112">
                  <a:moveTo>
                    <a:pt x="55" y="21"/>
                  </a:moveTo>
                  <a:lnTo>
                    <a:pt x="56" y="21"/>
                  </a:lnTo>
                  <a:cubicBezTo>
                    <a:pt x="66" y="10"/>
                    <a:pt x="80" y="1"/>
                    <a:pt x="98" y="1"/>
                  </a:cubicBezTo>
                  <a:cubicBezTo>
                    <a:pt x="106" y="1"/>
                    <a:pt x="118" y="7"/>
                    <a:pt x="118" y="21"/>
                  </a:cubicBezTo>
                  <a:cubicBezTo>
                    <a:pt x="129" y="9"/>
                    <a:pt x="147" y="1"/>
                    <a:pt x="160" y="1"/>
                  </a:cubicBezTo>
                  <a:cubicBezTo>
                    <a:pt x="177" y="0"/>
                    <a:pt x="185" y="9"/>
                    <a:pt x="185" y="22"/>
                  </a:cubicBezTo>
                  <a:lnTo>
                    <a:pt x="185" y="23"/>
                  </a:lnTo>
                  <a:lnTo>
                    <a:pt x="185" y="24"/>
                  </a:lnTo>
                  <a:cubicBezTo>
                    <a:pt x="185" y="29"/>
                    <a:pt x="184" y="35"/>
                    <a:pt x="182" y="42"/>
                  </a:cubicBezTo>
                  <a:lnTo>
                    <a:pt x="170" y="112"/>
                  </a:lnTo>
                  <a:lnTo>
                    <a:pt x="131" y="112"/>
                  </a:lnTo>
                  <a:lnTo>
                    <a:pt x="143" y="44"/>
                  </a:lnTo>
                  <a:cubicBezTo>
                    <a:pt x="144" y="42"/>
                    <a:pt x="144" y="40"/>
                    <a:pt x="144" y="38"/>
                  </a:cubicBezTo>
                  <a:cubicBezTo>
                    <a:pt x="144" y="29"/>
                    <a:pt x="140" y="28"/>
                    <a:pt x="136" y="28"/>
                  </a:cubicBezTo>
                  <a:cubicBezTo>
                    <a:pt x="126" y="28"/>
                    <a:pt x="117" y="42"/>
                    <a:pt x="114" y="61"/>
                  </a:cubicBezTo>
                  <a:lnTo>
                    <a:pt x="104" y="112"/>
                  </a:lnTo>
                  <a:lnTo>
                    <a:pt x="65" y="112"/>
                  </a:lnTo>
                  <a:lnTo>
                    <a:pt x="78" y="44"/>
                  </a:lnTo>
                  <a:cubicBezTo>
                    <a:pt x="79" y="42"/>
                    <a:pt x="79" y="40"/>
                    <a:pt x="79" y="38"/>
                  </a:cubicBezTo>
                  <a:cubicBezTo>
                    <a:pt x="79" y="29"/>
                    <a:pt x="75" y="28"/>
                    <a:pt x="71" y="28"/>
                  </a:cubicBezTo>
                  <a:cubicBezTo>
                    <a:pt x="61" y="28"/>
                    <a:pt x="52" y="42"/>
                    <a:pt x="49" y="61"/>
                  </a:cubicBezTo>
                  <a:lnTo>
                    <a:pt x="39" y="112"/>
                  </a:lnTo>
                  <a:lnTo>
                    <a:pt x="0" y="112"/>
                  </a:lnTo>
                  <a:lnTo>
                    <a:pt x="20" y="3"/>
                  </a:lnTo>
                  <a:lnTo>
                    <a:pt x="59" y="3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01716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9976"/>
          <a:stretch/>
        </p:blipFill>
        <p:spPr>
          <a:xfrm>
            <a:off x="0" y="0"/>
            <a:ext cx="9141619" cy="4909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rgbClr val="2D3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2382" y="4918771"/>
            <a:ext cx="9144001" cy="65999"/>
          </a:xfrm>
          <a:prstGeom prst="rect">
            <a:avLst/>
          </a:prstGeom>
          <a:solidFill>
            <a:srgbClr val="667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52400" y="6431211"/>
            <a:ext cx="925565" cy="381912"/>
            <a:chOff x="1277938" y="2073276"/>
            <a:chExt cx="6613525" cy="2728912"/>
          </a:xfrm>
        </p:grpSpPr>
        <p:sp>
          <p:nvSpPr>
            <p:cNvPr id="13" name="Freeform 6"/>
            <p:cNvSpPr>
              <a:spLocks noChangeAspect="1"/>
            </p:cNvSpPr>
            <p:nvPr/>
          </p:nvSpPr>
          <p:spPr bwMode="auto">
            <a:xfrm>
              <a:off x="5967413" y="2132013"/>
              <a:ext cx="1470025" cy="1473200"/>
            </a:xfrm>
            <a:custGeom>
              <a:avLst/>
              <a:gdLst>
                <a:gd name="T0" fmla="*/ 173 w 175"/>
                <a:gd name="T1" fmla="*/ 82 h 175"/>
                <a:gd name="T2" fmla="*/ 92 w 175"/>
                <a:gd name="T3" fmla="*/ 172 h 175"/>
                <a:gd name="T4" fmla="*/ 3 w 175"/>
                <a:gd name="T5" fmla="*/ 92 h 175"/>
                <a:gd name="T6" fmla="*/ 83 w 175"/>
                <a:gd name="T7" fmla="*/ 2 h 175"/>
                <a:gd name="T8" fmla="*/ 173 w 175"/>
                <a:gd name="T9" fmla="*/ 8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5">
                  <a:moveTo>
                    <a:pt x="173" y="82"/>
                  </a:moveTo>
                  <a:cubicBezTo>
                    <a:pt x="175" y="129"/>
                    <a:pt x="139" y="170"/>
                    <a:pt x="92" y="172"/>
                  </a:cubicBezTo>
                  <a:cubicBezTo>
                    <a:pt x="45" y="175"/>
                    <a:pt x="5" y="139"/>
                    <a:pt x="3" y="92"/>
                  </a:cubicBezTo>
                  <a:cubicBezTo>
                    <a:pt x="0" y="45"/>
                    <a:pt x="36" y="5"/>
                    <a:pt x="83" y="2"/>
                  </a:cubicBezTo>
                  <a:cubicBezTo>
                    <a:pt x="130" y="0"/>
                    <a:pt x="170" y="36"/>
                    <a:pt x="173" y="82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6454775" y="2073276"/>
              <a:ext cx="949325" cy="1162050"/>
            </a:xfrm>
            <a:custGeom>
              <a:avLst/>
              <a:gdLst>
                <a:gd name="T0" fmla="*/ 88 w 113"/>
                <a:gd name="T1" fmla="*/ 11 h 138"/>
                <a:gd name="T2" fmla="*/ 28 w 113"/>
                <a:gd name="T3" fmla="*/ 69 h 138"/>
                <a:gd name="T4" fmla="*/ 58 w 113"/>
                <a:gd name="T5" fmla="*/ 87 h 138"/>
                <a:gd name="T6" fmla="*/ 0 w 113"/>
                <a:gd name="T7" fmla="*/ 138 h 138"/>
                <a:gd name="T8" fmla="*/ 94 w 113"/>
                <a:gd name="T9" fmla="*/ 87 h 138"/>
                <a:gd name="T10" fmla="*/ 57 w 113"/>
                <a:gd name="T11" fmla="*/ 65 h 138"/>
                <a:gd name="T12" fmla="*/ 113 w 113"/>
                <a:gd name="T13" fmla="*/ 21 h 138"/>
                <a:gd name="T14" fmla="*/ 97 w 113"/>
                <a:gd name="T15" fmla="*/ 0 h 138"/>
                <a:gd name="T16" fmla="*/ 88 w 113"/>
                <a:gd name="T17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8">
                  <a:moveTo>
                    <a:pt x="88" y="11"/>
                  </a:moveTo>
                  <a:lnTo>
                    <a:pt x="28" y="69"/>
                  </a:lnTo>
                  <a:lnTo>
                    <a:pt x="58" y="87"/>
                  </a:lnTo>
                  <a:lnTo>
                    <a:pt x="0" y="138"/>
                  </a:lnTo>
                  <a:lnTo>
                    <a:pt x="94" y="87"/>
                  </a:lnTo>
                  <a:lnTo>
                    <a:pt x="57" y="65"/>
                  </a:lnTo>
                  <a:lnTo>
                    <a:pt x="113" y="21"/>
                  </a:lnTo>
                  <a:lnTo>
                    <a:pt x="97" y="0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277938" y="3387726"/>
              <a:ext cx="1176338" cy="1312863"/>
            </a:xfrm>
            <a:custGeom>
              <a:avLst/>
              <a:gdLst>
                <a:gd name="T0" fmla="*/ 77 w 140"/>
                <a:gd name="T1" fmla="*/ 85 h 156"/>
                <a:gd name="T2" fmla="*/ 77 w 140"/>
                <a:gd name="T3" fmla="*/ 72 h 156"/>
                <a:gd name="T4" fmla="*/ 140 w 140"/>
                <a:gd name="T5" fmla="*/ 72 h 156"/>
                <a:gd name="T6" fmla="*/ 140 w 140"/>
                <a:gd name="T7" fmla="*/ 84 h 156"/>
                <a:gd name="T8" fmla="*/ 140 w 140"/>
                <a:gd name="T9" fmla="*/ 149 h 156"/>
                <a:gd name="T10" fmla="*/ 92 w 140"/>
                <a:gd name="T11" fmla="*/ 156 h 156"/>
                <a:gd name="T12" fmla="*/ 0 w 140"/>
                <a:gd name="T13" fmla="*/ 76 h 156"/>
                <a:gd name="T14" fmla="*/ 89 w 140"/>
                <a:gd name="T15" fmla="*/ 0 h 156"/>
                <a:gd name="T16" fmla="*/ 128 w 140"/>
                <a:gd name="T17" fmla="*/ 7 h 156"/>
                <a:gd name="T18" fmla="*/ 117 w 140"/>
                <a:gd name="T19" fmla="*/ 34 h 156"/>
                <a:gd name="T20" fmla="*/ 92 w 140"/>
                <a:gd name="T21" fmla="*/ 31 h 156"/>
                <a:gd name="T22" fmla="*/ 48 w 140"/>
                <a:gd name="T23" fmla="*/ 78 h 156"/>
                <a:gd name="T24" fmla="*/ 87 w 140"/>
                <a:gd name="T25" fmla="*/ 125 h 156"/>
                <a:gd name="T26" fmla="*/ 94 w 140"/>
                <a:gd name="T27" fmla="*/ 124 h 156"/>
                <a:gd name="T28" fmla="*/ 94 w 140"/>
                <a:gd name="T29" fmla="*/ 87 h 156"/>
                <a:gd name="T30" fmla="*/ 77 w 140"/>
                <a:gd name="T31" fmla="*/ 8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56">
                  <a:moveTo>
                    <a:pt x="77" y="85"/>
                  </a:moveTo>
                  <a:lnTo>
                    <a:pt x="77" y="72"/>
                  </a:lnTo>
                  <a:lnTo>
                    <a:pt x="140" y="72"/>
                  </a:lnTo>
                  <a:lnTo>
                    <a:pt x="140" y="84"/>
                  </a:lnTo>
                  <a:lnTo>
                    <a:pt x="140" y="149"/>
                  </a:lnTo>
                  <a:cubicBezTo>
                    <a:pt x="121" y="154"/>
                    <a:pt x="106" y="156"/>
                    <a:pt x="92" y="156"/>
                  </a:cubicBezTo>
                  <a:cubicBezTo>
                    <a:pt x="42" y="156"/>
                    <a:pt x="0" y="126"/>
                    <a:pt x="0" y="76"/>
                  </a:cubicBezTo>
                  <a:cubicBezTo>
                    <a:pt x="0" y="31"/>
                    <a:pt x="38" y="0"/>
                    <a:pt x="89" y="0"/>
                  </a:cubicBezTo>
                  <a:cubicBezTo>
                    <a:pt x="99" y="0"/>
                    <a:pt x="117" y="2"/>
                    <a:pt x="128" y="7"/>
                  </a:cubicBezTo>
                  <a:lnTo>
                    <a:pt x="117" y="34"/>
                  </a:lnTo>
                  <a:cubicBezTo>
                    <a:pt x="109" y="32"/>
                    <a:pt x="96" y="31"/>
                    <a:pt x="92" y="31"/>
                  </a:cubicBezTo>
                  <a:cubicBezTo>
                    <a:pt x="70" y="31"/>
                    <a:pt x="48" y="45"/>
                    <a:pt x="48" y="78"/>
                  </a:cubicBezTo>
                  <a:cubicBezTo>
                    <a:pt x="48" y="110"/>
                    <a:pt x="72" y="125"/>
                    <a:pt x="87" y="125"/>
                  </a:cubicBezTo>
                  <a:cubicBezTo>
                    <a:pt x="89" y="125"/>
                    <a:pt x="91" y="125"/>
                    <a:pt x="94" y="124"/>
                  </a:cubicBezTo>
                  <a:lnTo>
                    <a:pt x="94" y="87"/>
                  </a:lnTo>
                  <a:lnTo>
                    <a:pt x="77" y="85"/>
                  </a:ln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2520950" y="3749676"/>
              <a:ext cx="1050925" cy="950913"/>
            </a:xfrm>
            <a:custGeom>
              <a:avLst/>
              <a:gdLst>
                <a:gd name="T0" fmla="*/ 62 w 125"/>
                <a:gd name="T1" fmla="*/ 113 h 113"/>
                <a:gd name="T2" fmla="*/ 125 w 125"/>
                <a:gd name="T3" fmla="*/ 55 h 113"/>
                <a:gd name="T4" fmla="*/ 62 w 125"/>
                <a:gd name="T5" fmla="*/ 0 h 113"/>
                <a:gd name="T6" fmla="*/ 0 w 125"/>
                <a:gd name="T7" fmla="*/ 55 h 113"/>
                <a:gd name="T8" fmla="*/ 62 w 125"/>
                <a:gd name="T9" fmla="*/ 113 h 113"/>
                <a:gd name="T10" fmla="*/ 62 w 125"/>
                <a:gd name="T11" fmla="*/ 19 h 113"/>
                <a:gd name="T12" fmla="*/ 81 w 125"/>
                <a:gd name="T13" fmla="*/ 55 h 113"/>
                <a:gd name="T14" fmla="*/ 62 w 125"/>
                <a:gd name="T15" fmla="*/ 94 h 113"/>
                <a:gd name="T16" fmla="*/ 44 w 125"/>
                <a:gd name="T17" fmla="*/ 55 h 113"/>
                <a:gd name="T18" fmla="*/ 62 w 125"/>
                <a:gd name="T19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3">
                  <a:moveTo>
                    <a:pt x="62" y="113"/>
                  </a:moveTo>
                  <a:cubicBezTo>
                    <a:pt x="100" y="113"/>
                    <a:pt x="125" y="89"/>
                    <a:pt x="125" y="55"/>
                  </a:cubicBezTo>
                  <a:cubicBezTo>
                    <a:pt x="125" y="20"/>
                    <a:pt x="94" y="0"/>
                    <a:pt x="62" y="0"/>
                  </a:cubicBezTo>
                  <a:cubicBezTo>
                    <a:pt x="30" y="0"/>
                    <a:pt x="0" y="20"/>
                    <a:pt x="0" y="55"/>
                  </a:cubicBezTo>
                  <a:cubicBezTo>
                    <a:pt x="0" y="89"/>
                    <a:pt x="25" y="113"/>
                    <a:pt x="62" y="113"/>
                  </a:cubicBezTo>
                  <a:close/>
                  <a:moveTo>
                    <a:pt x="62" y="19"/>
                  </a:moveTo>
                  <a:cubicBezTo>
                    <a:pt x="76" y="19"/>
                    <a:pt x="81" y="39"/>
                    <a:pt x="81" y="55"/>
                  </a:cubicBezTo>
                  <a:cubicBezTo>
                    <a:pt x="81" y="72"/>
                    <a:pt x="77" y="94"/>
                    <a:pt x="62" y="94"/>
                  </a:cubicBezTo>
                  <a:cubicBezTo>
                    <a:pt x="48" y="94"/>
                    <a:pt x="44" y="72"/>
                    <a:pt x="44" y="55"/>
                  </a:cubicBezTo>
                  <a:cubicBezTo>
                    <a:pt x="44" y="39"/>
                    <a:pt x="48" y="19"/>
                    <a:pt x="62" y="19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3638550" y="3344863"/>
              <a:ext cx="361950" cy="1339850"/>
            </a:xfrm>
            <a:prstGeom prst="rect">
              <a:avLst/>
            </a:pr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4067175" y="3344863"/>
              <a:ext cx="1050925" cy="1355725"/>
            </a:xfrm>
            <a:custGeom>
              <a:avLst/>
              <a:gdLst>
                <a:gd name="T0" fmla="*/ 103 w 125"/>
                <a:gd name="T1" fmla="*/ 153 h 161"/>
                <a:gd name="T2" fmla="*/ 125 w 125"/>
                <a:gd name="T3" fmla="*/ 125 h 161"/>
                <a:gd name="T4" fmla="*/ 125 w 125"/>
                <a:gd name="T5" fmla="*/ 0 h 161"/>
                <a:gd name="T6" fmla="*/ 82 w 125"/>
                <a:gd name="T7" fmla="*/ 0 h 161"/>
                <a:gd name="T8" fmla="*/ 82 w 125"/>
                <a:gd name="T9" fmla="*/ 62 h 161"/>
                <a:gd name="T10" fmla="*/ 81 w 125"/>
                <a:gd name="T11" fmla="*/ 62 h 161"/>
                <a:gd name="T12" fmla="*/ 50 w 125"/>
                <a:gd name="T13" fmla="*/ 48 h 161"/>
                <a:gd name="T14" fmla="*/ 0 w 125"/>
                <a:gd name="T15" fmla="*/ 103 h 161"/>
                <a:gd name="T16" fmla="*/ 48 w 125"/>
                <a:gd name="T17" fmla="*/ 161 h 161"/>
                <a:gd name="T18" fmla="*/ 86 w 125"/>
                <a:gd name="T19" fmla="*/ 143 h 161"/>
                <a:gd name="T20" fmla="*/ 103 w 125"/>
                <a:gd name="T21" fmla="*/ 153 h 161"/>
                <a:gd name="T22" fmla="*/ 63 w 125"/>
                <a:gd name="T23" fmla="*/ 71 h 161"/>
                <a:gd name="T24" fmla="*/ 82 w 125"/>
                <a:gd name="T25" fmla="*/ 105 h 161"/>
                <a:gd name="T26" fmla="*/ 64 w 125"/>
                <a:gd name="T27" fmla="*/ 139 h 161"/>
                <a:gd name="T28" fmla="*/ 46 w 125"/>
                <a:gd name="T29" fmla="*/ 105 h 161"/>
                <a:gd name="T30" fmla="*/ 63 w 125"/>
                <a:gd name="T31" fmla="*/ 7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61">
                  <a:moveTo>
                    <a:pt x="103" y="153"/>
                  </a:moveTo>
                  <a:lnTo>
                    <a:pt x="125" y="125"/>
                  </a:lnTo>
                  <a:lnTo>
                    <a:pt x="125" y="0"/>
                  </a:lnTo>
                  <a:lnTo>
                    <a:pt x="82" y="0"/>
                  </a:lnTo>
                  <a:lnTo>
                    <a:pt x="82" y="62"/>
                  </a:lnTo>
                  <a:lnTo>
                    <a:pt x="81" y="62"/>
                  </a:lnTo>
                  <a:cubicBezTo>
                    <a:pt x="75" y="53"/>
                    <a:pt x="64" y="48"/>
                    <a:pt x="50" y="48"/>
                  </a:cubicBezTo>
                  <a:cubicBezTo>
                    <a:pt x="14" y="48"/>
                    <a:pt x="0" y="81"/>
                    <a:pt x="0" y="103"/>
                  </a:cubicBezTo>
                  <a:cubicBezTo>
                    <a:pt x="0" y="131"/>
                    <a:pt x="14" y="161"/>
                    <a:pt x="48" y="161"/>
                  </a:cubicBezTo>
                  <a:cubicBezTo>
                    <a:pt x="64" y="161"/>
                    <a:pt x="79" y="150"/>
                    <a:pt x="86" y="143"/>
                  </a:cubicBezTo>
                  <a:lnTo>
                    <a:pt x="103" y="153"/>
                  </a:lnTo>
                  <a:close/>
                  <a:moveTo>
                    <a:pt x="63" y="71"/>
                  </a:moveTo>
                  <a:cubicBezTo>
                    <a:pt x="76" y="71"/>
                    <a:pt x="82" y="85"/>
                    <a:pt x="82" y="105"/>
                  </a:cubicBezTo>
                  <a:cubicBezTo>
                    <a:pt x="82" y="123"/>
                    <a:pt x="76" y="139"/>
                    <a:pt x="64" y="139"/>
                  </a:cubicBezTo>
                  <a:cubicBezTo>
                    <a:pt x="53" y="139"/>
                    <a:pt x="46" y="125"/>
                    <a:pt x="46" y="105"/>
                  </a:cubicBezTo>
                  <a:cubicBezTo>
                    <a:pt x="46" y="83"/>
                    <a:pt x="53" y="71"/>
                    <a:pt x="63" y="71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5008563" y="3319463"/>
              <a:ext cx="1025525" cy="1482725"/>
            </a:xfrm>
            <a:custGeom>
              <a:avLst/>
              <a:gdLst>
                <a:gd name="T0" fmla="*/ 108 w 122"/>
                <a:gd name="T1" fmla="*/ 32 h 176"/>
                <a:gd name="T2" fmla="*/ 89 w 122"/>
                <a:gd name="T3" fmla="*/ 27 h 176"/>
                <a:gd name="T4" fmla="*/ 71 w 122"/>
                <a:gd name="T5" fmla="*/ 42 h 176"/>
                <a:gd name="T6" fmla="*/ 89 w 122"/>
                <a:gd name="T7" fmla="*/ 75 h 176"/>
                <a:gd name="T8" fmla="*/ 105 w 122"/>
                <a:gd name="T9" fmla="*/ 126 h 176"/>
                <a:gd name="T10" fmla="*/ 47 w 122"/>
                <a:gd name="T11" fmla="*/ 176 h 176"/>
                <a:gd name="T12" fmla="*/ 0 w 122"/>
                <a:gd name="T13" fmla="*/ 160 h 176"/>
                <a:gd name="T14" fmla="*/ 17 w 122"/>
                <a:gd name="T15" fmla="*/ 136 h 176"/>
                <a:gd name="T16" fmla="*/ 40 w 122"/>
                <a:gd name="T17" fmla="*/ 147 h 176"/>
                <a:gd name="T18" fmla="*/ 61 w 122"/>
                <a:gd name="T19" fmla="*/ 127 h 176"/>
                <a:gd name="T20" fmla="*/ 42 w 122"/>
                <a:gd name="T21" fmla="*/ 91 h 176"/>
                <a:gd name="T22" fmla="*/ 28 w 122"/>
                <a:gd name="T23" fmla="*/ 45 h 176"/>
                <a:gd name="T24" fmla="*/ 84 w 122"/>
                <a:gd name="T25" fmla="*/ 0 h 176"/>
                <a:gd name="T26" fmla="*/ 122 w 122"/>
                <a:gd name="T27" fmla="*/ 11 h 176"/>
                <a:gd name="T28" fmla="*/ 108 w 122"/>
                <a:gd name="T29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76">
                  <a:moveTo>
                    <a:pt x="108" y="32"/>
                  </a:moveTo>
                  <a:cubicBezTo>
                    <a:pt x="101" y="29"/>
                    <a:pt x="96" y="27"/>
                    <a:pt x="89" y="27"/>
                  </a:cubicBezTo>
                  <a:cubicBezTo>
                    <a:pt x="76" y="27"/>
                    <a:pt x="71" y="38"/>
                    <a:pt x="71" y="42"/>
                  </a:cubicBezTo>
                  <a:cubicBezTo>
                    <a:pt x="71" y="50"/>
                    <a:pt x="76" y="59"/>
                    <a:pt x="89" y="75"/>
                  </a:cubicBezTo>
                  <a:cubicBezTo>
                    <a:pt x="100" y="90"/>
                    <a:pt x="105" y="110"/>
                    <a:pt x="105" y="126"/>
                  </a:cubicBezTo>
                  <a:cubicBezTo>
                    <a:pt x="104" y="157"/>
                    <a:pt x="79" y="176"/>
                    <a:pt x="47" y="176"/>
                  </a:cubicBezTo>
                  <a:cubicBezTo>
                    <a:pt x="29" y="176"/>
                    <a:pt x="10" y="168"/>
                    <a:pt x="0" y="160"/>
                  </a:cubicBezTo>
                  <a:lnTo>
                    <a:pt x="17" y="136"/>
                  </a:lnTo>
                  <a:cubicBezTo>
                    <a:pt x="23" y="141"/>
                    <a:pt x="30" y="147"/>
                    <a:pt x="40" y="147"/>
                  </a:cubicBezTo>
                  <a:cubicBezTo>
                    <a:pt x="53" y="147"/>
                    <a:pt x="61" y="137"/>
                    <a:pt x="61" y="127"/>
                  </a:cubicBezTo>
                  <a:cubicBezTo>
                    <a:pt x="61" y="116"/>
                    <a:pt x="53" y="107"/>
                    <a:pt x="42" y="91"/>
                  </a:cubicBezTo>
                  <a:cubicBezTo>
                    <a:pt x="31" y="75"/>
                    <a:pt x="27" y="61"/>
                    <a:pt x="28" y="45"/>
                  </a:cubicBezTo>
                  <a:cubicBezTo>
                    <a:pt x="30" y="18"/>
                    <a:pt x="53" y="0"/>
                    <a:pt x="84" y="0"/>
                  </a:cubicBezTo>
                  <a:cubicBezTo>
                    <a:pt x="105" y="0"/>
                    <a:pt x="113" y="6"/>
                    <a:pt x="122" y="11"/>
                  </a:cubicBezTo>
                  <a:lnTo>
                    <a:pt x="10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5908675" y="3765551"/>
              <a:ext cx="503238" cy="919163"/>
            </a:xfrm>
            <a:custGeom>
              <a:avLst/>
              <a:gdLst>
                <a:gd name="T0" fmla="*/ 60 w 60"/>
                <a:gd name="T1" fmla="*/ 0 h 109"/>
                <a:gd name="T2" fmla="*/ 39 w 60"/>
                <a:gd name="T3" fmla="*/ 109 h 109"/>
                <a:gd name="T4" fmla="*/ 0 w 60"/>
                <a:gd name="T5" fmla="*/ 109 h 109"/>
                <a:gd name="T6" fmla="*/ 21 w 60"/>
                <a:gd name="T7" fmla="*/ 0 h 109"/>
                <a:gd name="T8" fmla="*/ 60 w 6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9">
                  <a:moveTo>
                    <a:pt x="60" y="0"/>
                  </a:moveTo>
                  <a:lnTo>
                    <a:pt x="39" y="109"/>
                  </a:lnTo>
                  <a:lnTo>
                    <a:pt x="0" y="109"/>
                  </a:lnTo>
                  <a:lnTo>
                    <a:pt x="2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337300" y="3740151"/>
              <a:ext cx="1554163" cy="944563"/>
            </a:xfrm>
            <a:custGeom>
              <a:avLst/>
              <a:gdLst>
                <a:gd name="T0" fmla="*/ 55 w 185"/>
                <a:gd name="T1" fmla="*/ 21 h 112"/>
                <a:gd name="T2" fmla="*/ 56 w 185"/>
                <a:gd name="T3" fmla="*/ 21 h 112"/>
                <a:gd name="T4" fmla="*/ 98 w 185"/>
                <a:gd name="T5" fmla="*/ 1 h 112"/>
                <a:gd name="T6" fmla="*/ 118 w 185"/>
                <a:gd name="T7" fmla="*/ 21 h 112"/>
                <a:gd name="T8" fmla="*/ 160 w 185"/>
                <a:gd name="T9" fmla="*/ 1 h 112"/>
                <a:gd name="T10" fmla="*/ 185 w 185"/>
                <a:gd name="T11" fmla="*/ 22 h 112"/>
                <a:gd name="T12" fmla="*/ 185 w 185"/>
                <a:gd name="T13" fmla="*/ 23 h 112"/>
                <a:gd name="T14" fmla="*/ 185 w 185"/>
                <a:gd name="T15" fmla="*/ 24 h 112"/>
                <a:gd name="T16" fmla="*/ 182 w 185"/>
                <a:gd name="T17" fmla="*/ 42 h 112"/>
                <a:gd name="T18" fmla="*/ 170 w 185"/>
                <a:gd name="T19" fmla="*/ 112 h 112"/>
                <a:gd name="T20" fmla="*/ 131 w 185"/>
                <a:gd name="T21" fmla="*/ 112 h 112"/>
                <a:gd name="T22" fmla="*/ 143 w 185"/>
                <a:gd name="T23" fmla="*/ 44 h 112"/>
                <a:gd name="T24" fmla="*/ 144 w 185"/>
                <a:gd name="T25" fmla="*/ 38 h 112"/>
                <a:gd name="T26" fmla="*/ 136 w 185"/>
                <a:gd name="T27" fmla="*/ 28 h 112"/>
                <a:gd name="T28" fmla="*/ 114 w 185"/>
                <a:gd name="T29" fmla="*/ 61 h 112"/>
                <a:gd name="T30" fmla="*/ 104 w 185"/>
                <a:gd name="T31" fmla="*/ 112 h 112"/>
                <a:gd name="T32" fmla="*/ 65 w 185"/>
                <a:gd name="T33" fmla="*/ 112 h 112"/>
                <a:gd name="T34" fmla="*/ 78 w 185"/>
                <a:gd name="T35" fmla="*/ 44 h 112"/>
                <a:gd name="T36" fmla="*/ 79 w 185"/>
                <a:gd name="T37" fmla="*/ 38 h 112"/>
                <a:gd name="T38" fmla="*/ 71 w 185"/>
                <a:gd name="T39" fmla="*/ 28 h 112"/>
                <a:gd name="T40" fmla="*/ 49 w 185"/>
                <a:gd name="T41" fmla="*/ 61 h 112"/>
                <a:gd name="T42" fmla="*/ 39 w 185"/>
                <a:gd name="T43" fmla="*/ 112 h 112"/>
                <a:gd name="T44" fmla="*/ 0 w 185"/>
                <a:gd name="T45" fmla="*/ 112 h 112"/>
                <a:gd name="T46" fmla="*/ 20 w 185"/>
                <a:gd name="T47" fmla="*/ 3 h 112"/>
                <a:gd name="T48" fmla="*/ 59 w 185"/>
                <a:gd name="T49" fmla="*/ 3 h 112"/>
                <a:gd name="T50" fmla="*/ 55 w 185"/>
                <a:gd name="T51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" h="112">
                  <a:moveTo>
                    <a:pt x="55" y="21"/>
                  </a:moveTo>
                  <a:lnTo>
                    <a:pt x="56" y="21"/>
                  </a:lnTo>
                  <a:cubicBezTo>
                    <a:pt x="66" y="10"/>
                    <a:pt x="80" y="1"/>
                    <a:pt x="98" y="1"/>
                  </a:cubicBezTo>
                  <a:cubicBezTo>
                    <a:pt x="106" y="1"/>
                    <a:pt x="118" y="7"/>
                    <a:pt x="118" y="21"/>
                  </a:cubicBezTo>
                  <a:cubicBezTo>
                    <a:pt x="129" y="9"/>
                    <a:pt x="147" y="1"/>
                    <a:pt x="160" y="1"/>
                  </a:cubicBezTo>
                  <a:cubicBezTo>
                    <a:pt x="177" y="0"/>
                    <a:pt x="185" y="9"/>
                    <a:pt x="185" y="22"/>
                  </a:cubicBezTo>
                  <a:lnTo>
                    <a:pt x="185" y="23"/>
                  </a:lnTo>
                  <a:lnTo>
                    <a:pt x="185" y="24"/>
                  </a:lnTo>
                  <a:cubicBezTo>
                    <a:pt x="185" y="29"/>
                    <a:pt x="184" y="35"/>
                    <a:pt x="182" y="42"/>
                  </a:cubicBezTo>
                  <a:lnTo>
                    <a:pt x="170" y="112"/>
                  </a:lnTo>
                  <a:lnTo>
                    <a:pt x="131" y="112"/>
                  </a:lnTo>
                  <a:lnTo>
                    <a:pt x="143" y="44"/>
                  </a:lnTo>
                  <a:cubicBezTo>
                    <a:pt x="144" y="42"/>
                    <a:pt x="144" y="40"/>
                    <a:pt x="144" y="38"/>
                  </a:cubicBezTo>
                  <a:cubicBezTo>
                    <a:pt x="144" y="29"/>
                    <a:pt x="140" y="28"/>
                    <a:pt x="136" y="28"/>
                  </a:cubicBezTo>
                  <a:cubicBezTo>
                    <a:pt x="126" y="28"/>
                    <a:pt x="117" y="42"/>
                    <a:pt x="114" y="61"/>
                  </a:cubicBezTo>
                  <a:lnTo>
                    <a:pt x="104" y="112"/>
                  </a:lnTo>
                  <a:lnTo>
                    <a:pt x="65" y="112"/>
                  </a:lnTo>
                  <a:lnTo>
                    <a:pt x="78" y="44"/>
                  </a:lnTo>
                  <a:cubicBezTo>
                    <a:pt x="79" y="42"/>
                    <a:pt x="79" y="40"/>
                    <a:pt x="79" y="38"/>
                  </a:cubicBezTo>
                  <a:cubicBezTo>
                    <a:pt x="79" y="29"/>
                    <a:pt x="75" y="28"/>
                    <a:pt x="71" y="28"/>
                  </a:cubicBezTo>
                  <a:cubicBezTo>
                    <a:pt x="61" y="28"/>
                    <a:pt x="52" y="42"/>
                    <a:pt x="49" y="61"/>
                  </a:cubicBezTo>
                  <a:lnTo>
                    <a:pt x="39" y="112"/>
                  </a:lnTo>
                  <a:lnTo>
                    <a:pt x="0" y="112"/>
                  </a:lnTo>
                  <a:lnTo>
                    <a:pt x="20" y="3"/>
                  </a:lnTo>
                  <a:lnTo>
                    <a:pt x="59" y="3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6819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2"/>
          <a:stretch/>
        </p:blipFill>
        <p:spPr>
          <a:xfrm>
            <a:off x="0" y="0"/>
            <a:ext cx="9141619" cy="50524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rgbClr val="9B7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2382" y="4918771"/>
            <a:ext cx="9144001" cy="65999"/>
          </a:xfrm>
          <a:prstGeom prst="rect">
            <a:avLst/>
          </a:prstGeom>
          <a:solidFill>
            <a:srgbClr val="C79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152400" y="6446284"/>
            <a:ext cx="931188" cy="378627"/>
            <a:chOff x="3001963" y="1117600"/>
            <a:chExt cx="2643188" cy="1074738"/>
          </a:xfrm>
        </p:grpSpPr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3001963" y="1627188"/>
              <a:ext cx="469900" cy="527050"/>
            </a:xfrm>
            <a:custGeom>
              <a:avLst/>
              <a:gdLst>
                <a:gd name="T0" fmla="*/ 771 w 1396"/>
                <a:gd name="T1" fmla="*/ 854 h 1568"/>
                <a:gd name="T2" fmla="*/ 771 w 1396"/>
                <a:gd name="T3" fmla="*/ 721 h 1568"/>
                <a:gd name="T4" fmla="*/ 1396 w 1396"/>
                <a:gd name="T5" fmla="*/ 721 h 1568"/>
                <a:gd name="T6" fmla="*/ 1396 w 1396"/>
                <a:gd name="T7" fmla="*/ 849 h 1568"/>
                <a:gd name="T8" fmla="*/ 1396 w 1396"/>
                <a:gd name="T9" fmla="*/ 1490 h 1568"/>
                <a:gd name="T10" fmla="*/ 920 w 1396"/>
                <a:gd name="T11" fmla="*/ 1568 h 1568"/>
                <a:gd name="T12" fmla="*/ 0 w 1396"/>
                <a:gd name="T13" fmla="*/ 769 h 1568"/>
                <a:gd name="T14" fmla="*/ 892 w 1396"/>
                <a:gd name="T15" fmla="*/ 0 h 1568"/>
                <a:gd name="T16" fmla="*/ 1279 w 1396"/>
                <a:gd name="T17" fmla="*/ 76 h 1568"/>
                <a:gd name="T18" fmla="*/ 1167 w 1396"/>
                <a:gd name="T19" fmla="*/ 345 h 1568"/>
                <a:gd name="T20" fmla="*/ 916 w 1396"/>
                <a:gd name="T21" fmla="*/ 317 h 1568"/>
                <a:gd name="T22" fmla="*/ 476 w 1396"/>
                <a:gd name="T23" fmla="*/ 786 h 1568"/>
                <a:gd name="T24" fmla="*/ 872 w 1396"/>
                <a:gd name="T25" fmla="*/ 1252 h 1568"/>
                <a:gd name="T26" fmla="*/ 940 w 1396"/>
                <a:gd name="T27" fmla="*/ 1241 h 1568"/>
                <a:gd name="T28" fmla="*/ 940 w 1396"/>
                <a:gd name="T29" fmla="*/ 875 h 1568"/>
                <a:gd name="T30" fmla="*/ 771 w 1396"/>
                <a:gd name="T31" fmla="*/ 854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6" h="1568">
                  <a:moveTo>
                    <a:pt x="771" y="854"/>
                  </a:moveTo>
                  <a:lnTo>
                    <a:pt x="771" y="721"/>
                  </a:lnTo>
                  <a:lnTo>
                    <a:pt x="1396" y="721"/>
                  </a:lnTo>
                  <a:lnTo>
                    <a:pt x="1396" y="849"/>
                  </a:lnTo>
                  <a:lnTo>
                    <a:pt x="1396" y="1490"/>
                  </a:lnTo>
                  <a:cubicBezTo>
                    <a:pt x="1212" y="1544"/>
                    <a:pt x="1059" y="1568"/>
                    <a:pt x="920" y="1568"/>
                  </a:cubicBezTo>
                  <a:cubicBezTo>
                    <a:pt x="416" y="1568"/>
                    <a:pt x="0" y="1265"/>
                    <a:pt x="0" y="769"/>
                  </a:cubicBezTo>
                  <a:cubicBezTo>
                    <a:pt x="0" y="310"/>
                    <a:pt x="379" y="0"/>
                    <a:pt x="892" y="0"/>
                  </a:cubicBezTo>
                  <a:cubicBezTo>
                    <a:pt x="992" y="0"/>
                    <a:pt x="1171" y="29"/>
                    <a:pt x="1279" y="76"/>
                  </a:cubicBezTo>
                  <a:lnTo>
                    <a:pt x="1167" y="345"/>
                  </a:lnTo>
                  <a:cubicBezTo>
                    <a:pt x="1093" y="323"/>
                    <a:pt x="959" y="317"/>
                    <a:pt x="916" y="317"/>
                  </a:cubicBezTo>
                  <a:cubicBezTo>
                    <a:pt x="699" y="317"/>
                    <a:pt x="476" y="457"/>
                    <a:pt x="476" y="786"/>
                  </a:cubicBezTo>
                  <a:cubicBezTo>
                    <a:pt x="476" y="1109"/>
                    <a:pt x="717" y="1252"/>
                    <a:pt x="872" y="1252"/>
                  </a:cubicBezTo>
                  <a:cubicBezTo>
                    <a:pt x="888" y="1252"/>
                    <a:pt x="911" y="1250"/>
                    <a:pt x="940" y="1241"/>
                  </a:cubicBezTo>
                  <a:lnTo>
                    <a:pt x="940" y="875"/>
                  </a:lnTo>
                  <a:lnTo>
                    <a:pt x="771" y="854"/>
                  </a:ln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3500438" y="1773238"/>
              <a:ext cx="417513" cy="381000"/>
            </a:xfrm>
            <a:custGeom>
              <a:avLst/>
              <a:gdLst>
                <a:gd name="T0" fmla="*/ 621 w 1245"/>
                <a:gd name="T1" fmla="*/ 1134 h 1134"/>
                <a:gd name="T2" fmla="*/ 1245 w 1245"/>
                <a:gd name="T3" fmla="*/ 554 h 1134"/>
                <a:gd name="T4" fmla="*/ 621 w 1245"/>
                <a:gd name="T5" fmla="*/ 0 h 1134"/>
                <a:gd name="T6" fmla="*/ 0 w 1245"/>
                <a:gd name="T7" fmla="*/ 554 h 1134"/>
                <a:gd name="T8" fmla="*/ 621 w 1245"/>
                <a:gd name="T9" fmla="*/ 1134 h 1134"/>
                <a:gd name="T10" fmla="*/ 621 w 1245"/>
                <a:gd name="T11" fmla="*/ 192 h 1134"/>
                <a:gd name="T12" fmla="*/ 805 w 1245"/>
                <a:gd name="T13" fmla="*/ 554 h 1134"/>
                <a:gd name="T14" fmla="*/ 621 w 1245"/>
                <a:gd name="T15" fmla="*/ 941 h 1134"/>
                <a:gd name="T16" fmla="*/ 439 w 1245"/>
                <a:gd name="T17" fmla="*/ 554 h 1134"/>
                <a:gd name="T18" fmla="*/ 621 w 1245"/>
                <a:gd name="T19" fmla="*/ 19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5" h="1134">
                  <a:moveTo>
                    <a:pt x="621" y="1134"/>
                  </a:moveTo>
                  <a:cubicBezTo>
                    <a:pt x="993" y="1134"/>
                    <a:pt x="1245" y="889"/>
                    <a:pt x="1245" y="554"/>
                  </a:cubicBezTo>
                  <a:cubicBezTo>
                    <a:pt x="1245" y="203"/>
                    <a:pt x="939" y="0"/>
                    <a:pt x="621" y="0"/>
                  </a:cubicBezTo>
                  <a:cubicBezTo>
                    <a:pt x="303" y="0"/>
                    <a:pt x="0" y="203"/>
                    <a:pt x="0" y="554"/>
                  </a:cubicBezTo>
                  <a:cubicBezTo>
                    <a:pt x="0" y="889"/>
                    <a:pt x="251" y="1134"/>
                    <a:pt x="621" y="1134"/>
                  </a:cubicBezTo>
                  <a:close/>
                  <a:moveTo>
                    <a:pt x="621" y="192"/>
                  </a:moveTo>
                  <a:cubicBezTo>
                    <a:pt x="762" y="192"/>
                    <a:pt x="805" y="391"/>
                    <a:pt x="805" y="554"/>
                  </a:cubicBezTo>
                  <a:cubicBezTo>
                    <a:pt x="805" y="725"/>
                    <a:pt x="766" y="941"/>
                    <a:pt x="621" y="941"/>
                  </a:cubicBezTo>
                  <a:cubicBezTo>
                    <a:pt x="476" y="941"/>
                    <a:pt x="439" y="725"/>
                    <a:pt x="439" y="554"/>
                  </a:cubicBezTo>
                  <a:cubicBezTo>
                    <a:pt x="439" y="391"/>
                    <a:pt x="480" y="192"/>
                    <a:pt x="621" y="192"/>
                  </a:cubicBez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7"/>
            <p:cNvSpPr>
              <a:spLocks noChangeArrowheads="1"/>
            </p:cNvSpPr>
            <p:nvPr/>
          </p:nvSpPr>
          <p:spPr bwMode="auto">
            <a:xfrm>
              <a:off x="3944938" y="1611313"/>
              <a:ext cx="146050" cy="533400"/>
            </a:xfrm>
            <a:prstGeom prst="rect">
              <a:avLst/>
            </a:prstGeom>
            <a:solidFill>
              <a:srgbClr val="1B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8"/>
            <p:cNvSpPr>
              <a:spLocks noEditPoints="1"/>
            </p:cNvSpPr>
            <p:nvPr/>
          </p:nvSpPr>
          <p:spPr bwMode="auto">
            <a:xfrm>
              <a:off x="4117976" y="1611313"/>
              <a:ext cx="419100" cy="542925"/>
            </a:xfrm>
            <a:custGeom>
              <a:avLst/>
              <a:gdLst>
                <a:gd name="T0" fmla="*/ 1030 w 1247"/>
                <a:gd name="T1" fmla="*/ 1533 h 1617"/>
                <a:gd name="T2" fmla="*/ 1247 w 1247"/>
                <a:gd name="T3" fmla="*/ 1257 h 1617"/>
                <a:gd name="T4" fmla="*/ 1247 w 1247"/>
                <a:gd name="T5" fmla="*/ 0 h 1617"/>
                <a:gd name="T6" fmla="*/ 814 w 1247"/>
                <a:gd name="T7" fmla="*/ 0 h 1617"/>
                <a:gd name="T8" fmla="*/ 814 w 1247"/>
                <a:gd name="T9" fmla="*/ 619 h 1617"/>
                <a:gd name="T10" fmla="*/ 809 w 1247"/>
                <a:gd name="T11" fmla="*/ 619 h 1617"/>
                <a:gd name="T12" fmla="*/ 498 w 1247"/>
                <a:gd name="T13" fmla="*/ 483 h 1617"/>
                <a:gd name="T14" fmla="*/ 0 w 1247"/>
                <a:gd name="T15" fmla="*/ 1037 h 1617"/>
                <a:gd name="T16" fmla="*/ 483 w 1247"/>
                <a:gd name="T17" fmla="*/ 1617 h 1617"/>
                <a:gd name="T18" fmla="*/ 855 w 1247"/>
                <a:gd name="T19" fmla="*/ 1437 h 1617"/>
                <a:gd name="T20" fmla="*/ 1030 w 1247"/>
                <a:gd name="T21" fmla="*/ 1533 h 1617"/>
                <a:gd name="T22" fmla="*/ 632 w 1247"/>
                <a:gd name="T23" fmla="*/ 714 h 1617"/>
                <a:gd name="T24" fmla="*/ 814 w 1247"/>
                <a:gd name="T25" fmla="*/ 1056 h 1617"/>
                <a:gd name="T26" fmla="*/ 641 w 1247"/>
                <a:gd name="T27" fmla="*/ 1398 h 1617"/>
                <a:gd name="T28" fmla="*/ 457 w 1247"/>
                <a:gd name="T29" fmla="*/ 1050 h 1617"/>
                <a:gd name="T30" fmla="*/ 632 w 1247"/>
                <a:gd name="T31" fmla="*/ 714 h 1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7" h="1617">
                  <a:moveTo>
                    <a:pt x="1030" y="1533"/>
                  </a:moveTo>
                  <a:lnTo>
                    <a:pt x="1247" y="1257"/>
                  </a:lnTo>
                  <a:lnTo>
                    <a:pt x="1247" y="0"/>
                  </a:lnTo>
                  <a:lnTo>
                    <a:pt x="814" y="0"/>
                  </a:lnTo>
                  <a:lnTo>
                    <a:pt x="814" y="619"/>
                  </a:lnTo>
                  <a:lnTo>
                    <a:pt x="809" y="619"/>
                  </a:lnTo>
                  <a:cubicBezTo>
                    <a:pt x="749" y="537"/>
                    <a:pt x="634" y="483"/>
                    <a:pt x="498" y="483"/>
                  </a:cubicBezTo>
                  <a:cubicBezTo>
                    <a:pt x="134" y="483"/>
                    <a:pt x="0" y="816"/>
                    <a:pt x="0" y="1037"/>
                  </a:cubicBezTo>
                  <a:cubicBezTo>
                    <a:pt x="0" y="1318"/>
                    <a:pt x="142" y="1617"/>
                    <a:pt x="483" y="1617"/>
                  </a:cubicBezTo>
                  <a:cubicBezTo>
                    <a:pt x="641" y="1617"/>
                    <a:pt x="785" y="1502"/>
                    <a:pt x="855" y="1437"/>
                  </a:cubicBezTo>
                  <a:lnTo>
                    <a:pt x="1030" y="1533"/>
                  </a:lnTo>
                  <a:close/>
                  <a:moveTo>
                    <a:pt x="632" y="714"/>
                  </a:moveTo>
                  <a:cubicBezTo>
                    <a:pt x="753" y="714"/>
                    <a:pt x="814" y="855"/>
                    <a:pt x="814" y="1056"/>
                  </a:cubicBezTo>
                  <a:cubicBezTo>
                    <a:pt x="814" y="1234"/>
                    <a:pt x="757" y="1398"/>
                    <a:pt x="641" y="1398"/>
                  </a:cubicBezTo>
                  <a:cubicBezTo>
                    <a:pt x="530" y="1398"/>
                    <a:pt x="457" y="1258"/>
                    <a:pt x="457" y="1050"/>
                  </a:cubicBezTo>
                  <a:cubicBezTo>
                    <a:pt x="457" y="838"/>
                    <a:pt x="528" y="714"/>
                    <a:pt x="632" y="714"/>
                  </a:cubicBezTo>
                  <a:close/>
                </a:path>
              </a:pathLst>
            </a:custGeom>
            <a:solidFill>
              <a:srgbClr val="1B1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9"/>
            <p:cNvSpPr>
              <a:spLocks/>
            </p:cNvSpPr>
            <p:nvPr/>
          </p:nvSpPr>
          <p:spPr bwMode="auto">
            <a:xfrm>
              <a:off x="4491038" y="1601788"/>
              <a:ext cx="412750" cy="590550"/>
            </a:xfrm>
            <a:custGeom>
              <a:avLst/>
              <a:gdLst>
                <a:gd name="T0" fmla="*/ 1085 w 1227"/>
                <a:gd name="T1" fmla="*/ 320 h 1756"/>
                <a:gd name="T2" fmla="*/ 893 w 1227"/>
                <a:gd name="T3" fmla="*/ 272 h 1756"/>
                <a:gd name="T4" fmla="*/ 719 w 1227"/>
                <a:gd name="T5" fmla="*/ 425 h 1756"/>
                <a:gd name="T6" fmla="*/ 893 w 1227"/>
                <a:gd name="T7" fmla="*/ 750 h 1756"/>
                <a:gd name="T8" fmla="*/ 1051 w 1227"/>
                <a:gd name="T9" fmla="*/ 1263 h 1756"/>
                <a:gd name="T10" fmla="*/ 471 w 1227"/>
                <a:gd name="T11" fmla="*/ 1756 h 1756"/>
                <a:gd name="T12" fmla="*/ 0 w 1227"/>
                <a:gd name="T13" fmla="*/ 1601 h 1756"/>
                <a:gd name="T14" fmla="*/ 179 w 1227"/>
                <a:gd name="T15" fmla="*/ 1357 h 1756"/>
                <a:gd name="T16" fmla="*/ 407 w 1227"/>
                <a:gd name="T17" fmla="*/ 1473 h 1756"/>
                <a:gd name="T18" fmla="*/ 617 w 1227"/>
                <a:gd name="T19" fmla="*/ 1267 h 1756"/>
                <a:gd name="T20" fmla="*/ 425 w 1227"/>
                <a:gd name="T21" fmla="*/ 916 h 1756"/>
                <a:gd name="T22" fmla="*/ 286 w 1227"/>
                <a:gd name="T23" fmla="*/ 448 h 1756"/>
                <a:gd name="T24" fmla="*/ 847 w 1227"/>
                <a:gd name="T25" fmla="*/ 0 h 1756"/>
                <a:gd name="T26" fmla="*/ 1227 w 1227"/>
                <a:gd name="T27" fmla="*/ 114 h 1756"/>
                <a:gd name="T28" fmla="*/ 1085 w 1227"/>
                <a:gd name="T29" fmla="*/ 320 h 1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7" h="1756">
                  <a:moveTo>
                    <a:pt x="1085" y="320"/>
                  </a:moveTo>
                  <a:cubicBezTo>
                    <a:pt x="1016" y="288"/>
                    <a:pt x="962" y="272"/>
                    <a:pt x="893" y="272"/>
                  </a:cubicBezTo>
                  <a:cubicBezTo>
                    <a:pt x="768" y="272"/>
                    <a:pt x="719" y="380"/>
                    <a:pt x="719" y="425"/>
                  </a:cubicBezTo>
                  <a:cubicBezTo>
                    <a:pt x="719" y="501"/>
                    <a:pt x="768" y="587"/>
                    <a:pt x="893" y="750"/>
                  </a:cubicBezTo>
                  <a:cubicBezTo>
                    <a:pt x="1010" y="898"/>
                    <a:pt x="1056" y="1100"/>
                    <a:pt x="1051" y="1263"/>
                  </a:cubicBezTo>
                  <a:cubicBezTo>
                    <a:pt x="1041" y="1573"/>
                    <a:pt x="795" y="1756"/>
                    <a:pt x="471" y="1756"/>
                  </a:cubicBezTo>
                  <a:cubicBezTo>
                    <a:pt x="293" y="1756"/>
                    <a:pt x="103" y="1680"/>
                    <a:pt x="0" y="1601"/>
                  </a:cubicBezTo>
                  <a:lnTo>
                    <a:pt x="179" y="1357"/>
                  </a:lnTo>
                  <a:cubicBezTo>
                    <a:pt x="235" y="1413"/>
                    <a:pt x="301" y="1473"/>
                    <a:pt x="407" y="1473"/>
                  </a:cubicBezTo>
                  <a:cubicBezTo>
                    <a:pt x="532" y="1473"/>
                    <a:pt x="617" y="1368"/>
                    <a:pt x="617" y="1267"/>
                  </a:cubicBezTo>
                  <a:cubicBezTo>
                    <a:pt x="617" y="1162"/>
                    <a:pt x="535" y="1066"/>
                    <a:pt x="425" y="916"/>
                  </a:cubicBezTo>
                  <a:cubicBezTo>
                    <a:pt x="311" y="756"/>
                    <a:pt x="275" y="609"/>
                    <a:pt x="286" y="448"/>
                  </a:cubicBezTo>
                  <a:cubicBezTo>
                    <a:pt x="304" y="179"/>
                    <a:pt x="537" y="0"/>
                    <a:pt x="847" y="0"/>
                  </a:cubicBezTo>
                  <a:cubicBezTo>
                    <a:pt x="1053" y="0"/>
                    <a:pt x="1131" y="60"/>
                    <a:pt x="1227" y="114"/>
                  </a:cubicBezTo>
                  <a:lnTo>
                    <a:pt x="1085" y="3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0"/>
            <p:cNvSpPr>
              <a:spLocks/>
            </p:cNvSpPr>
            <p:nvPr/>
          </p:nvSpPr>
          <p:spPr bwMode="auto">
            <a:xfrm>
              <a:off x="4854576" y="1781175"/>
              <a:ext cx="198438" cy="363538"/>
            </a:xfrm>
            <a:custGeom>
              <a:avLst/>
              <a:gdLst>
                <a:gd name="T0" fmla="*/ 125 w 125"/>
                <a:gd name="T1" fmla="*/ 0 h 229"/>
                <a:gd name="T2" fmla="*/ 82 w 125"/>
                <a:gd name="T3" fmla="*/ 229 h 229"/>
                <a:gd name="T4" fmla="*/ 0 w 125"/>
                <a:gd name="T5" fmla="*/ 229 h 229"/>
                <a:gd name="T6" fmla="*/ 43 w 125"/>
                <a:gd name="T7" fmla="*/ 0 h 229"/>
                <a:gd name="T8" fmla="*/ 125 w 125"/>
                <a:gd name="T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29">
                  <a:moveTo>
                    <a:pt x="125" y="0"/>
                  </a:moveTo>
                  <a:lnTo>
                    <a:pt x="82" y="229"/>
                  </a:lnTo>
                  <a:lnTo>
                    <a:pt x="0" y="229"/>
                  </a:lnTo>
                  <a:lnTo>
                    <a:pt x="43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1"/>
            <p:cNvSpPr>
              <a:spLocks/>
            </p:cNvSpPr>
            <p:nvPr/>
          </p:nvSpPr>
          <p:spPr bwMode="auto">
            <a:xfrm>
              <a:off x="5022851" y="1771650"/>
              <a:ext cx="622300" cy="373063"/>
            </a:xfrm>
            <a:custGeom>
              <a:avLst/>
              <a:gdLst>
                <a:gd name="T0" fmla="*/ 554 w 1850"/>
                <a:gd name="T1" fmla="*/ 204 h 1113"/>
                <a:gd name="T2" fmla="*/ 559 w 1850"/>
                <a:gd name="T3" fmla="*/ 208 h 1113"/>
                <a:gd name="T4" fmla="*/ 983 w 1850"/>
                <a:gd name="T5" fmla="*/ 5 h 1113"/>
                <a:gd name="T6" fmla="*/ 1178 w 1850"/>
                <a:gd name="T7" fmla="*/ 208 h 1113"/>
                <a:gd name="T8" fmla="*/ 1598 w 1850"/>
                <a:gd name="T9" fmla="*/ 5 h 1113"/>
                <a:gd name="T10" fmla="*/ 1850 w 1850"/>
                <a:gd name="T11" fmla="*/ 212 h 1113"/>
                <a:gd name="T12" fmla="*/ 1850 w 1850"/>
                <a:gd name="T13" fmla="*/ 224 h 1113"/>
                <a:gd name="T14" fmla="*/ 1849 w 1850"/>
                <a:gd name="T15" fmla="*/ 234 h 1113"/>
                <a:gd name="T16" fmla="*/ 1825 w 1850"/>
                <a:gd name="T17" fmla="*/ 418 h 1113"/>
                <a:gd name="T18" fmla="*/ 1698 w 1850"/>
                <a:gd name="T19" fmla="*/ 1113 h 1113"/>
                <a:gd name="T20" fmla="*/ 1308 w 1850"/>
                <a:gd name="T21" fmla="*/ 1113 h 1113"/>
                <a:gd name="T22" fmla="*/ 1436 w 1850"/>
                <a:gd name="T23" fmla="*/ 431 h 1113"/>
                <a:gd name="T24" fmla="*/ 1442 w 1850"/>
                <a:gd name="T25" fmla="*/ 377 h 1113"/>
                <a:gd name="T26" fmla="*/ 1364 w 1850"/>
                <a:gd name="T27" fmla="*/ 273 h 1113"/>
                <a:gd name="T28" fmla="*/ 1141 w 1850"/>
                <a:gd name="T29" fmla="*/ 606 h 1113"/>
                <a:gd name="T30" fmla="*/ 1044 w 1850"/>
                <a:gd name="T31" fmla="*/ 1113 h 1113"/>
                <a:gd name="T32" fmla="*/ 654 w 1850"/>
                <a:gd name="T33" fmla="*/ 1113 h 1113"/>
                <a:gd name="T34" fmla="*/ 782 w 1850"/>
                <a:gd name="T35" fmla="*/ 431 h 1113"/>
                <a:gd name="T36" fmla="*/ 788 w 1850"/>
                <a:gd name="T37" fmla="*/ 377 h 1113"/>
                <a:gd name="T38" fmla="*/ 710 w 1850"/>
                <a:gd name="T39" fmla="*/ 273 h 1113"/>
                <a:gd name="T40" fmla="*/ 487 w 1850"/>
                <a:gd name="T41" fmla="*/ 606 h 1113"/>
                <a:gd name="T42" fmla="*/ 390 w 1850"/>
                <a:gd name="T43" fmla="*/ 1113 h 1113"/>
                <a:gd name="T44" fmla="*/ 0 w 1850"/>
                <a:gd name="T45" fmla="*/ 1113 h 1113"/>
                <a:gd name="T46" fmla="*/ 204 w 1850"/>
                <a:gd name="T47" fmla="*/ 30 h 1113"/>
                <a:gd name="T48" fmla="*/ 589 w 1850"/>
                <a:gd name="T49" fmla="*/ 30 h 1113"/>
                <a:gd name="T50" fmla="*/ 554 w 1850"/>
                <a:gd name="T51" fmla="*/ 204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0" h="1113">
                  <a:moveTo>
                    <a:pt x="554" y="204"/>
                  </a:moveTo>
                  <a:lnTo>
                    <a:pt x="559" y="208"/>
                  </a:lnTo>
                  <a:cubicBezTo>
                    <a:pt x="658" y="100"/>
                    <a:pt x="806" y="5"/>
                    <a:pt x="983" y="5"/>
                  </a:cubicBezTo>
                  <a:cubicBezTo>
                    <a:pt x="1065" y="5"/>
                    <a:pt x="1178" y="70"/>
                    <a:pt x="1178" y="208"/>
                  </a:cubicBezTo>
                  <a:cubicBezTo>
                    <a:pt x="1291" y="87"/>
                    <a:pt x="1468" y="7"/>
                    <a:pt x="1598" y="5"/>
                  </a:cubicBezTo>
                  <a:cubicBezTo>
                    <a:pt x="1766" y="0"/>
                    <a:pt x="1847" y="82"/>
                    <a:pt x="1850" y="212"/>
                  </a:cubicBezTo>
                  <a:lnTo>
                    <a:pt x="1850" y="224"/>
                  </a:lnTo>
                  <a:lnTo>
                    <a:pt x="1849" y="234"/>
                  </a:lnTo>
                  <a:cubicBezTo>
                    <a:pt x="1849" y="286"/>
                    <a:pt x="1841" y="347"/>
                    <a:pt x="1825" y="418"/>
                  </a:cubicBezTo>
                  <a:lnTo>
                    <a:pt x="1698" y="1113"/>
                  </a:lnTo>
                  <a:lnTo>
                    <a:pt x="1308" y="1113"/>
                  </a:lnTo>
                  <a:lnTo>
                    <a:pt x="1436" y="431"/>
                  </a:lnTo>
                  <a:cubicBezTo>
                    <a:pt x="1440" y="414"/>
                    <a:pt x="1442" y="394"/>
                    <a:pt x="1442" y="377"/>
                  </a:cubicBezTo>
                  <a:cubicBezTo>
                    <a:pt x="1442" y="290"/>
                    <a:pt x="1401" y="273"/>
                    <a:pt x="1364" y="273"/>
                  </a:cubicBezTo>
                  <a:cubicBezTo>
                    <a:pt x="1260" y="273"/>
                    <a:pt x="1176" y="420"/>
                    <a:pt x="1141" y="606"/>
                  </a:cubicBezTo>
                  <a:lnTo>
                    <a:pt x="1044" y="1113"/>
                  </a:lnTo>
                  <a:lnTo>
                    <a:pt x="654" y="1113"/>
                  </a:lnTo>
                  <a:lnTo>
                    <a:pt x="782" y="431"/>
                  </a:lnTo>
                  <a:cubicBezTo>
                    <a:pt x="786" y="414"/>
                    <a:pt x="788" y="394"/>
                    <a:pt x="788" y="377"/>
                  </a:cubicBezTo>
                  <a:cubicBezTo>
                    <a:pt x="788" y="290"/>
                    <a:pt x="747" y="273"/>
                    <a:pt x="710" y="273"/>
                  </a:cubicBezTo>
                  <a:cubicBezTo>
                    <a:pt x="606" y="273"/>
                    <a:pt x="522" y="420"/>
                    <a:pt x="487" y="606"/>
                  </a:cubicBezTo>
                  <a:lnTo>
                    <a:pt x="390" y="1113"/>
                  </a:lnTo>
                  <a:lnTo>
                    <a:pt x="0" y="1113"/>
                  </a:lnTo>
                  <a:lnTo>
                    <a:pt x="204" y="30"/>
                  </a:lnTo>
                  <a:lnTo>
                    <a:pt x="589" y="30"/>
                  </a:lnTo>
                  <a:lnTo>
                    <a:pt x="554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2"/>
            <p:cNvSpPr>
              <a:spLocks/>
            </p:cNvSpPr>
            <p:nvPr/>
          </p:nvSpPr>
          <p:spPr bwMode="auto">
            <a:xfrm>
              <a:off x="4873626" y="1138238"/>
              <a:ext cx="587375" cy="587375"/>
            </a:xfrm>
            <a:custGeom>
              <a:avLst/>
              <a:gdLst>
                <a:gd name="T0" fmla="*/ 1725 w 1751"/>
                <a:gd name="T1" fmla="*/ 828 h 1752"/>
                <a:gd name="T2" fmla="*/ 923 w 1751"/>
                <a:gd name="T3" fmla="*/ 1725 h 1752"/>
                <a:gd name="T4" fmla="*/ 26 w 1751"/>
                <a:gd name="T5" fmla="*/ 923 h 1752"/>
                <a:gd name="T6" fmla="*/ 828 w 1751"/>
                <a:gd name="T7" fmla="*/ 26 h 1752"/>
                <a:gd name="T8" fmla="*/ 1725 w 1751"/>
                <a:gd name="T9" fmla="*/ 828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1" h="1752">
                  <a:moveTo>
                    <a:pt x="1725" y="828"/>
                  </a:moveTo>
                  <a:cubicBezTo>
                    <a:pt x="1751" y="1298"/>
                    <a:pt x="1392" y="1699"/>
                    <a:pt x="923" y="1725"/>
                  </a:cubicBezTo>
                  <a:cubicBezTo>
                    <a:pt x="453" y="1752"/>
                    <a:pt x="52" y="1392"/>
                    <a:pt x="26" y="923"/>
                  </a:cubicBezTo>
                  <a:cubicBezTo>
                    <a:pt x="0" y="453"/>
                    <a:pt x="359" y="52"/>
                    <a:pt x="828" y="26"/>
                  </a:cubicBezTo>
                  <a:cubicBezTo>
                    <a:pt x="1298" y="0"/>
                    <a:pt x="1699" y="359"/>
                    <a:pt x="1725" y="828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3"/>
            <p:cNvSpPr>
              <a:spLocks/>
            </p:cNvSpPr>
            <p:nvPr/>
          </p:nvSpPr>
          <p:spPr bwMode="auto">
            <a:xfrm>
              <a:off x="5067301" y="1117600"/>
              <a:ext cx="384175" cy="461963"/>
            </a:xfrm>
            <a:custGeom>
              <a:avLst/>
              <a:gdLst>
                <a:gd name="T0" fmla="*/ 280 w 1145"/>
                <a:gd name="T1" fmla="*/ 679 h 1374"/>
                <a:gd name="T2" fmla="*/ 576 w 1145"/>
                <a:gd name="T3" fmla="*/ 860 h 1374"/>
                <a:gd name="T4" fmla="*/ 0 w 1145"/>
                <a:gd name="T5" fmla="*/ 1374 h 1374"/>
                <a:gd name="T6" fmla="*/ 940 w 1145"/>
                <a:gd name="T7" fmla="*/ 858 h 1374"/>
                <a:gd name="T8" fmla="*/ 574 w 1145"/>
                <a:gd name="T9" fmla="*/ 638 h 1374"/>
                <a:gd name="T10" fmla="*/ 1145 w 1145"/>
                <a:gd name="T11" fmla="*/ 194 h 1374"/>
                <a:gd name="T12" fmla="*/ 948 w 1145"/>
                <a:gd name="T13" fmla="*/ 0 h 1374"/>
                <a:gd name="T14" fmla="*/ 280 w 1145"/>
                <a:gd name="T15" fmla="*/ 679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5" h="1374">
                  <a:moveTo>
                    <a:pt x="280" y="679"/>
                  </a:moveTo>
                  <a:lnTo>
                    <a:pt x="576" y="860"/>
                  </a:lnTo>
                  <a:lnTo>
                    <a:pt x="0" y="1374"/>
                  </a:lnTo>
                  <a:lnTo>
                    <a:pt x="940" y="858"/>
                  </a:lnTo>
                  <a:lnTo>
                    <a:pt x="574" y="638"/>
                  </a:lnTo>
                  <a:lnTo>
                    <a:pt x="1145" y="194"/>
                  </a:lnTo>
                  <a:lnTo>
                    <a:pt x="948" y="0"/>
                  </a:lnTo>
                  <a:lnTo>
                    <a:pt x="280" y="6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18102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43800" cy="121919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524000"/>
            <a:ext cx="7543801" cy="4345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cap="none" dirty="0" smtClean="0">
                <a:solidFill>
                  <a:schemeClr val="bg1"/>
                </a:solidFill>
                <a:cs typeface="Arial" charset="0"/>
              </a:rPr>
              <a:t>GoldSim Technology Group LLC,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845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8499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24000"/>
            <a:ext cx="3703320" cy="43450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24002"/>
            <a:ext cx="3703320" cy="4345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cap="none" dirty="0" smtClean="0">
                <a:solidFill>
                  <a:schemeClr val="bg1"/>
                </a:solidFill>
                <a:cs typeface="Arial" charset="0"/>
              </a:rPr>
              <a:t>GoldSim Technology Group LLC,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919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2D3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667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43800" cy="1219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524000"/>
            <a:ext cx="7543801" cy="4345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cap="none" dirty="0" smtClean="0">
                <a:solidFill>
                  <a:schemeClr val="bg1"/>
                </a:solidFill>
                <a:cs typeface="Arial" charset="0"/>
              </a:rPr>
              <a:t>GoldSim Technology Group LLC,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00473" y="1371599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52400" y="6431211"/>
            <a:ext cx="925565" cy="381912"/>
            <a:chOff x="1277938" y="2073276"/>
            <a:chExt cx="6613525" cy="2728912"/>
          </a:xfrm>
        </p:grpSpPr>
        <p:sp>
          <p:nvSpPr>
            <p:cNvPr id="15" name="Freeform 6"/>
            <p:cNvSpPr>
              <a:spLocks noChangeAspect="1"/>
            </p:cNvSpPr>
            <p:nvPr/>
          </p:nvSpPr>
          <p:spPr bwMode="auto">
            <a:xfrm>
              <a:off x="5967413" y="2132013"/>
              <a:ext cx="1470025" cy="1473200"/>
            </a:xfrm>
            <a:custGeom>
              <a:avLst/>
              <a:gdLst>
                <a:gd name="T0" fmla="*/ 173 w 175"/>
                <a:gd name="T1" fmla="*/ 82 h 175"/>
                <a:gd name="T2" fmla="*/ 92 w 175"/>
                <a:gd name="T3" fmla="*/ 172 h 175"/>
                <a:gd name="T4" fmla="*/ 3 w 175"/>
                <a:gd name="T5" fmla="*/ 92 h 175"/>
                <a:gd name="T6" fmla="*/ 83 w 175"/>
                <a:gd name="T7" fmla="*/ 2 h 175"/>
                <a:gd name="T8" fmla="*/ 173 w 175"/>
                <a:gd name="T9" fmla="*/ 8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5">
                  <a:moveTo>
                    <a:pt x="173" y="82"/>
                  </a:moveTo>
                  <a:cubicBezTo>
                    <a:pt x="175" y="129"/>
                    <a:pt x="139" y="170"/>
                    <a:pt x="92" y="172"/>
                  </a:cubicBezTo>
                  <a:cubicBezTo>
                    <a:pt x="45" y="175"/>
                    <a:pt x="5" y="139"/>
                    <a:pt x="3" y="92"/>
                  </a:cubicBezTo>
                  <a:cubicBezTo>
                    <a:pt x="0" y="45"/>
                    <a:pt x="36" y="5"/>
                    <a:pt x="83" y="2"/>
                  </a:cubicBezTo>
                  <a:cubicBezTo>
                    <a:pt x="130" y="0"/>
                    <a:pt x="170" y="36"/>
                    <a:pt x="173" y="82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6454775" y="2073276"/>
              <a:ext cx="949325" cy="1162050"/>
            </a:xfrm>
            <a:custGeom>
              <a:avLst/>
              <a:gdLst>
                <a:gd name="T0" fmla="*/ 88 w 113"/>
                <a:gd name="T1" fmla="*/ 11 h 138"/>
                <a:gd name="T2" fmla="*/ 28 w 113"/>
                <a:gd name="T3" fmla="*/ 69 h 138"/>
                <a:gd name="T4" fmla="*/ 58 w 113"/>
                <a:gd name="T5" fmla="*/ 87 h 138"/>
                <a:gd name="T6" fmla="*/ 0 w 113"/>
                <a:gd name="T7" fmla="*/ 138 h 138"/>
                <a:gd name="T8" fmla="*/ 94 w 113"/>
                <a:gd name="T9" fmla="*/ 87 h 138"/>
                <a:gd name="T10" fmla="*/ 57 w 113"/>
                <a:gd name="T11" fmla="*/ 65 h 138"/>
                <a:gd name="T12" fmla="*/ 113 w 113"/>
                <a:gd name="T13" fmla="*/ 21 h 138"/>
                <a:gd name="T14" fmla="*/ 97 w 113"/>
                <a:gd name="T15" fmla="*/ 0 h 138"/>
                <a:gd name="T16" fmla="*/ 88 w 113"/>
                <a:gd name="T17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8">
                  <a:moveTo>
                    <a:pt x="88" y="11"/>
                  </a:moveTo>
                  <a:lnTo>
                    <a:pt x="28" y="69"/>
                  </a:lnTo>
                  <a:lnTo>
                    <a:pt x="58" y="87"/>
                  </a:lnTo>
                  <a:lnTo>
                    <a:pt x="0" y="138"/>
                  </a:lnTo>
                  <a:lnTo>
                    <a:pt x="94" y="87"/>
                  </a:lnTo>
                  <a:lnTo>
                    <a:pt x="57" y="65"/>
                  </a:lnTo>
                  <a:lnTo>
                    <a:pt x="113" y="21"/>
                  </a:lnTo>
                  <a:lnTo>
                    <a:pt x="97" y="0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277938" y="3387726"/>
              <a:ext cx="1176338" cy="1312863"/>
            </a:xfrm>
            <a:custGeom>
              <a:avLst/>
              <a:gdLst>
                <a:gd name="T0" fmla="*/ 77 w 140"/>
                <a:gd name="T1" fmla="*/ 85 h 156"/>
                <a:gd name="T2" fmla="*/ 77 w 140"/>
                <a:gd name="T3" fmla="*/ 72 h 156"/>
                <a:gd name="T4" fmla="*/ 140 w 140"/>
                <a:gd name="T5" fmla="*/ 72 h 156"/>
                <a:gd name="T6" fmla="*/ 140 w 140"/>
                <a:gd name="T7" fmla="*/ 84 h 156"/>
                <a:gd name="T8" fmla="*/ 140 w 140"/>
                <a:gd name="T9" fmla="*/ 149 h 156"/>
                <a:gd name="T10" fmla="*/ 92 w 140"/>
                <a:gd name="T11" fmla="*/ 156 h 156"/>
                <a:gd name="T12" fmla="*/ 0 w 140"/>
                <a:gd name="T13" fmla="*/ 76 h 156"/>
                <a:gd name="T14" fmla="*/ 89 w 140"/>
                <a:gd name="T15" fmla="*/ 0 h 156"/>
                <a:gd name="T16" fmla="*/ 128 w 140"/>
                <a:gd name="T17" fmla="*/ 7 h 156"/>
                <a:gd name="T18" fmla="*/ 117 w 140"/>
                <a:gd name="T19" fmla="*/ 34 h 156"/>
                <a:gd name="T20" fmla="*/ 92 w 140"/>
                <a:gd name="T21" fmla="*/ 31 h 156"/>
                <a:gd name="T22" fmla="*/ 48 w 140"/>
                <a:gd name="T23" fmla="*/ 78 h 156"/>
                <a:gd name="T24" fmla="*/ 87 w 140"/>
                <a:gd name="T25" fmla="*/ 125 h 156"/>
                <a:gd name="T26" fmla="*/ 94 w 140"/>
                <a:gd name="T27" fmla="*/ 124 h 156"/>
                <a:gd name="T28" fmla="*/ 94 w 140"/>
                <a:gd name="T29" fmla="*/ 87 h 156"/>
                <a:gd name="T30" fmla="*/ 77 w 140"/>
                <a:gd name="T31" fmla="*/ 8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56">
                  <a:moveTo>
                    <a:pt x="77" y="85"/>
                  </a:moveTo>
                  <a:lnTo>
                    <a:pt x="77" y="72"/>
                  </a:lnTo>
                  <a:lnTo>
                    <a:pt x="140" y="72"/>
                  </a:lnTo>
                  <a:lnTo>
                    <a:pt x="140" y="84"/>
                  </a:lnTo>
                  <a:lnTo>
                    <a:pt x="140" y="149"/>
                  </a:lnTo>
                  <a:cubicBezTo>
                    <a:pt x="121" y="154"/>
                    <a:pt x="106" y="156"/>
                    <a:pt x="92" y="156"/>
                  </a:cubicBezTo>
                  <a:cubicBezTo>
                    <a:pt x="42" y="156"/>
                    <a:pt x="0" y="126"/>
                    <a:pt x="0" y="76"/>
                  </a:cubicBezTo>
                  <a:cubicBezTo>
                    <a:pt x="0" y="31"/>
                    <a:pt x="38" y="0"/>
                    <a:pt x="89" y="0"/>
                  </a:cubicBezTo>
                  <a:cubicBezTo>
                    <a:pt x="99" y="0"/>
                    <a:pt x="117" y="2"/>
                    <a:pt x="128" y="7"/>
                  </a:cubicBezTo>
                  <a:lnTo>
                    <a:pt x="117" y="34"/>
                  </a:lnTo>
                  <a:cubicBezTo>
                    <a:pt x="109" y="32"/>
                    <a:pt x="96" y="31"/>
                    <a:pt x="92" y="31"/>
                  </a:cubicBezTo>
                  <a:cubicBezTo>
                    <a:pt x="70" y="31"/>
                    <a:pt x="48" y="45"/>
                    <a:pt x="48" y="78"/>
                  </a:cubicBezTo>
                  <a:cubicBezTo>
                    <a:pt x="48" y="110"/>
                    <a:pt x="72" y="125"/>
                    <a:pt x="87" y="125"/>
                  </a:cubicBezTo>
                  <a:cubicBezTo>
                    <a:pt x="89" y="125"/>
                    <a:pt x="91" y="125"/>
                    <a:pt x="94" y="124"/>
                  </a:cubicBezTo>
                  <a:lnTo>
                    <a:pt x="94" y="87"/>
                  </a:lnTo>
                  <a:lnTo>
                    <a:pt x="77" y="85"/>
                  </a:ln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2520950" y="3749676"/>
              <a:ext cx="1050925" cy="950913"/>
            </a:xfrm>
            <a:custGeom>
              <a:avLst/>
              <a:gdLst>
                <a:gd name="T0" fmla="*/ 62 w 125"/>
                <a:gd name="T1" fmla="*/ 113 h 113"/>
                <a:gd name="T2" fmla="*/ 125 w 125"/>
                <a:gd name="T3" fmla="*/ 55 h 113"/>
                <a:gd name="T4" fmla="*/ 62 w 125"/>
                <a:gd name="T5" fmla="*/ 0 h 113"/>
                <a:gd name="T6" fmla="*/ 0 w 125"/>
                <a:gd name="T7" fmla="*/ 55 h 113"/>
                <a:gd name="T8" fmla="*/ 62 w 125"/>
                <a:gd name="T9" fmla="*/ 113 h 113"/>
                <a:gd name="T10" fmla="*/ 62 w 125"/>
                <a:gd name="T11" fmla="*/ 19 h 113"/>
                <a:gd name="T12" fmla="*/ 81 w 125"/>
                <a:gd name="T13" fmla="*/ 55 h 113"/>
                <a:gd name="T14" fmla="*/ 62 w 125"/>
                <a:gd name="T15" fmla="*/ 94 h 113"/>
                <a:gd name="T16" fmla="*/ 44 w 125"/>
                <a:gd name="T17" fmla="*/ 55 h 113"/>
                <a:gd name="T18" fmla="*/ 62 w 125"/>
                <a:gd name="T19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3">
                  <a:moveTo>
                    <a:pt x="62" y="113"/>
                  </a:moveTo>
                  <a:cubicBezTo>
                    <a:pt x="100" y="113"/>
                    <a:pt x="125" y="89"/>
                    <a:pt x="125" y="55"/>
                  </a:cubicBezTo>
                  <a:cubicBezTo>
                    <a:pt x="125" y="20"/>
                    <a:pt x="94" y="0"/>
                    <a:pt x="62" y="0"/>
                  </a:cubicBezTo>
                  <a:cubicBezTo>
                    <a:pt x="30" y="0"/>
                    <a:pt x="0" y="20"/>
                    <a:pt x="0" y="55"/>
                  </a:cubicBezTo>
                  <a:cubicBezTo>
                    <a:pt x="0" y="89"/>
                    <a:pt x="25" y="113"/>
                    <a:pt x="62" y="113"/>
                  </a:cubicBezTo>
                  <a:close/>
                  <a:moveTo>
                    <a:pt x="62" y="19"/>
                  </a:moveTo>
                  <a:cubicBezTo>
                    <a:pt x="76" y="19"/>
                    <a:pt x="81" y="39"/>
                    <a:pt x="81" y="55"/>
                  </a:cubicBezTo>
                  <a:cubicBezTo>
                    <a:pt x="81" y="72"/>
                    <a:pt x="77" y="94"/>
                    <a:pt x="62" y="94"/>
                  </a:cubicBezTo>
                  <a:cubicBezTo>
                    <a:pt x="48" y="94"/>
                    <a:pt x="44" y="72"/>
                    <a:pt x="44" y="55"/>
                  </a:cubicBezTo>
                  <a:cubicBezTo>
                    <a:pt x="44" y="39"/>
                    <a:pt x="48" y="19"/>
                    <a:pt x="62" y="19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638550" y="3344863"/>
              <a:ext cx="361950" cy="1339850"/>
            </a:xfrm>
            <a:prstGeom prst="rect">
              <a:avLst/>
            </a:pr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4067175" y="3344863"/>
              <a:ext cx="1050925" cy="1355725"/>
            </a:xfrm>
            <a:custGeom>
              <a:avLst/>
              <a:gdLst>
                <a:gd name="T0" fmla="*/ 103 w 125"/>
                <a:gd name="T1" fmla="*/ 153 h 161"/>
                <a:gd name="T2" fmla="*/ 125 w 125"/>
                <a:gd name="T3" fmla="*/ 125 h 161"/>
                <a:gd name="T4" fmla="*/ 125 w 125"/>
                <a:gd name="T5" fmla="*/ 0 h 161"/>
                <a:gd name="T6" fmla="*/ 82 w 125"/>
                <a:gd name="T7" fmla="*/ 0 h 161"/>
                <a:gd name="T8" fmla="*/ 82 w 125"/>
                <a:gd name="T9" fmla="*/ 62 h 161"/>
                <a:gd name="T10" fmla="*/ 81 w 125"/>
                <a:gd name="T11" fmla="*/ 62 h 161"/>
                <a:gd name="T12" fmla="*/ 50 w 125"/>
                <a:gd name="T13" fmla="*/ 48 h 161"/>
                <a:gd name="T14" fmla="*/ 0 w 125"/>
                <a:gd name="T15" fmla="*/ 103 h 161"/>
                <a:gd name="T16" fmla="*/ 48 w 125"/>
                <a:gd name="T17" fmla="*/ 161 h 161"/>
                <a:gd name="T18" fmla="*/ 86 w 125"/>
                <a:gd name="T19" fmla="*/ 143 h 161"/>
                <a:gd name="T20" fmla="*/ 103 w 125"/>
                <a:gd name="T21" fmla="*/ 153 h 161"/>
                <a:gd name="T22" fmla="*/ 63 w 125"/>
                <a:gd name="T23" fmla="*/ 71 h 161"/>
                <a:gd name="T24" fmla="*/ 82 w 125"/>
                <a:gd name="T25" fmla="*/ 105 h 161"/>
                <a:gd name="T26" fmla="*/ 64 w 125"/>
                <a:gd name="T27" fmla="*/ 139 h 161"/>
                <a:gd name="T28" fmla="*/ 46 w 125"/>
                <a:gd name="T29" fmla="*/ 105 h 161"/>
                <a:gd name="T30" fmla="*/ 63 w 125"/>
                <a:gd name="T31" fmla="*/ 7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61">
                  <a:moveTo>
                    <a:pt x="103" y="153"/>
                  </a:moveTo>
                  <a:lnTo>
                    <a:pt x="125" y="125"/>
                  </a:lnTo>
                  <a:lnTo>
                    <a:pt x="125" y="0"/>
                  </a:lnTo>
                  <a:lnTo>
                    <a:pt x="82" y="0"/>
                  </a:lnTo>
                  <a:lnTo>
                    <a:pt x="82" y="62"/>
                  </a:lnTo>
                  <a:lnTo>
                    <a:pt x="81" y="62"/>
                  </a:lnTo>
                  <a:cubicBezTo>
                    <a:pt x="75" y="53"/>
                    <a:pt x="64" y="48"/>
                    <a:pt x="50" y="48"/>
                  </a:cubicBezTo>
                  <a:cubicBezTo>
                    <a:pt x="14" y="48"/>
                    <a:pt x="0" y="81"/>
                    <a:pt x="0" y="103"/>
                  </a:cubicBezTo>
                  <a:cubicBezTo>
                    <a:pt x="0" y="131"/>
                    <a:pt x="14" y="161"/>
                    <a:pt x="48" y="161"/>
                  </a:cubicBezTo>
                  <a:cubicBezTo>
                    <a:pt x="64" y="161"/>
                    <a:pt x="79" y="150"/>
                    <a:pt x="86" y="143"/>
                  </a:cubicBezTo>
                  <a:lnTo>
                    <a:pt x="103" y="153"/>
                  </a:lnTo>
                  <a:close/>
                  <a:moveTo>
                    <a:pt x="63" y="71"/>
                  </a:moveTo>
                  <a:cubicBezTo>
                    <a:pt x="76" y="71"/>
                    <a:pt x="82" y="85"/>
                    <a:pt x="82" y="105"/>
                  </a:cubicBezTo>
                  <a:cubicBezTo>
                    <a:pt x="82" y="123"/>
                    <a:pt x="76" y="139"/>
                    <a:pt x="64" y="139"/>
                  </a:cubicBezTo>
                  <a:cubicBezTo>
                    <a:pt x="53" y="139"/>
                    <a:pt x="46" y="125"/>
                    <a:pt x="46" y="105"/>
                  </a:cubicBezTo>
                  <a:cubicBezTo>
                    <a:pt x="46" y="83"/>
                    <a:pt x="53" y="71"/>
                    <a:pt x="63" y="71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5008563" y="3319463"/>
              <a:ext cx="1025525" cy="1482725"/>
            </a:xfrm>
            <a:custGeom>
              <a:avLst/>
              <a:gdLst>
                <a:gd name="T0" fmla="*/ 108 w 122"/>
                <a:gd name="T1" fmla="*/ 32 h 176"/>
                <a:gd name="T2" fmla="*/ 89 w 122"/>
                <a:gd name="T3" fmla="*/ 27 h 176"/>
                <a:gd name="T4" fmla="*/ 71 w 122"/>
                <a:gd name="T5" fmla="*/ 42 h 176"/>
                <a:gd name="T6" fmla="*/ 89 w 122"/>
                <a:gd name="T7" fmla="*/ 75 h 176"/>
                <a:gd name="T8" fmla="*/ 105 w 122"/>
                <a:gd name="T9" fmla="*/ 126 h 176"/>
                <a:gd name="T10" fmla="*/ 47 w 122"/>
                <a:gd name="T11" fmla="*/ 176 h 176"/>
                <a:gd name="T12" fmla="*/ 0 w 122"/>
                <a:gd name="T13" fmla="*/ 160 h 176"/>
                <a:gd name="T14" fmla="*/ 17 w 122"/>
                <a:gd name="T15" fmla="*/ 136 h 176"/>
                <a:gd name="T16" fmla="*/ 40 w 122"/>
                <a:gd name="T17" fmla="*/ 147 h 176"/>
                <a:gd name="T18" fmla="*/ 61 w 122"/>
                <a:gd name="T19" fmla="*/ 127 h 176"/>
                <a:gd name="T20" fmla="*/ 42 w 122"/>
                <a:gd name="T21" fmla="*/ 91 h 176"/>
                <a:gd name="T22" fmla="*/ 28 w 122"/>
                <a:gd name="T23" fmla="*/ 45 h 176"/>
                <a:gd name="T24" fmla="*/ 84 w 122"/>
                <a:gd name="T25" fmla="*/ 0 h 176"/>
                <a:gd name="T26" fmla="*/ 122 w 122"/>
                <a:gd name="T27" fmla="*/ 11 h 176"/>
                <a:gd name="T28" fmla="*/ 108 w 122"/>
                <a:gd name="T29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76">
                  <a:moveTo>
                    <a:pt x="108" y="32"/>
                  </a:moveTo>
                  <a:cubicBezTo>
                    <a:pt x="101" y="29"/>
                    <a:pt x="96" y="27"/>
                    <a:pt x="89" y="27"/>
                  </a:cubicBezTo>
                  <a:cubicBezTo>
                    <a:pt x="76" y="27"/>
                    <a:pt x="71" y="38"/>
                    <a:pt x="71" y="42"/>
                  </a:cubicBezTo>
                  <a:cubicBezTo>
                    <a:pt x="71" y="50"/>
                    <a:pt x="76" y="59"/>
                    <a:pt x="89" y="75"/>
                  </a:cubicBezTo>
                  <a:cubicBezTo>
                    <a:pt x="100" y="90"/>
                    <a:pt x="105" y="110"/>
                    <a:pt x="105" y="126"/>
                  </a:cubicBezTo>
                  <a:cubicBezTo>
                    <a:pt x="104" y="157"/>
                    <a:pt x="79" y="176"/>
                    <a:pt x="47" y="176"/>
                  </a:cubicBezTo>
                  <a:cubicBezTo>
                    <a:pt x="29" y="176"/>
                    <a:pt x="10" y="168"/>
                    <a:pt x="0" y="160"/>
                  </a:cubicBezTo>
                  <a:lnTo>
                    <a:pt x="17" y="136"/>
                  </a:lnTo>
                  <a:cubicBezTo>
                    <a:pt x="23" y="141"/>
                    <a:pt x="30" y="147"/>
                    <a:pt x="40" y="147"/>
                  </a:cubicBezTo>
                  <a:cubicBezTo>
                    <a:pt x="53" y="147"/>
                    <a:pt x="61" y="137"/>
                    <a:pt x="61" y="127"/>
                  </a:cubicBezTo>
                  <a:cubicBezTo>
                    <a:pt x="61" y="116"/>
                    <a:pt x="53" y="107"/>
                    <a:pt x="42" y="91"/>
                  </a:cubicBezTo>
                  <a:cubicBezTo>
                    <a:pt x="31" y="75"/>
                    <a:pt x="27" y="61"/>
                    <a:pt x="28" y="45"/>
                  </a:cubicBezTo>
                  <a:cubicBezTo>
                    <a:pt x="30" y="18"/>
                    <a:pt x="53" y="0"/>
                    <a:pt x="84" y="0"/>
                  </a:cubicBezTo>
                  <a:cubicBezTo>
                    <a:pt x="105" y="0"/>
                    <a:pt x="113" y="6"/>
                    <a:pt x="122" y="11"/>
                  </a:cubicBezTo>
                  <a:lnTo>
                    <a:pt x="10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5908675" y="3765551"/>
              <a:ext cx="503238" cy="919163"/>
            </a:xfrm>
            <a:custGeom>
              <a:avLst/>
              <a:gdLst>
                <a:gd name="T0" fmla="*/ 60 w 60"/>
                <a:gd name="T1" fmla="*/ 0 h 109"/>
                <a:gd name="T2" fmla="*/ 39 w 60"/>
                <a:gd name="T3" fmla="*/ 109 h 109"/>
                <a:gd name="T4" fmla="*/ 0 w 60"/>
                <a:gd name="T5" fmla="*/ 109 h 109"/>
                <a:gd name="T6" fmla="*/ 21 w 60"/>
                <a:gd name="T7" fmla="*/ 0 h 109"/>
                <a:gd name="T8" fmla="*/ 60 w 6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9">
                  <a:moveTo>
                    <a:pt x="60" y="0"/>
                  </a:moveTo>
                  <a:lnTo>
                    <a:pt x="39" y="109"/>
                  </a:lnTo>
                  <a:lnTo>
                    <a:pt x="0" y="109"/>
                  </a:lnTo>
                  <a:lnTo>
                    <a:pt x="2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337300" y="3740151"/>
              <a:ext cx="1554163" cy="944563"/>
            </a:xfrm>
            <a:custGeom>
              <a:avLst/>
              <a:gdLst>
                <a:gd name="T0" fmla="*/ 55 w 185"/>
                <a:gd name="T1" fmla="*/ 21 h 112"/>
                <a:gd name="T2" fmla="*/ 56 w 185"/>
                <a:gd name="T3" fmla="*/ 21 h 112"/>
                <a:gd name="T4" fmla="*/ 98 w 185"/>
                <a:gd name="T5" fmla="*/ 1 h 112"/>
                <a:gd name="T6" fmla="*/ 118 w 185"/>
                <a:gd name="T7" fmla="*/ 21 h 112"/>
                <a:gd name="T8" fmla="*/ 160 w 185"/>
                <a:gd name="T9" fmla="*/ 1 h 112"/>
                <a:gd name="T10" fmla="*/ 185 w 185"/>
                <a:gd name="T11" fmla="*/ 22 h 112"/>
                <a:gd name="T12" fmla="*/ 185 w 185"/>
                <a:gd name="T13" fmla="*/ 23 h 112"/>
                <a:gd name="T14" fmla="*/ 185 w 185"/>
                <a:gd name="T15" fmla="*/ 24 h 112"/>
                <a:gd name="T16" fmla="*/ 182 w 185"/>
                <a:gd name="T17" fmla="*/ 42 h 112"/>
                <a:gd name="T18" fmla="*/ 170 w 185"/>
                <a:gd name="T19" fmla="*/ 112 h 112"/>
                <a:gd name="T20" fmla="*/ 131 w 185"/>
                <a:gd name="T21" fmla="*/ 112 h 112"/>
                <a:gd name="T22" fmla="*/ 143 w 185"/>
                <a:gd name="T23" fmla="*/ 44 h 112"/>
                <a:gd name="T24" fmla="*/ 144 w 185"/>
                <a:gd name="T25" fmla="*/ 38 h 112"/>
                <a:gd name="T26" fmla="*/ 136 w 185"/>
                <a:gd name="T27" fmla="*/ 28 h 112"/>
                <a:gd name="T28" fmla="*/ 114 w 185"/>
                <a:gd name="T29" fmla="*/ 61 h 112"/>
                <a:gd name="T30" fmla="*/ 104 w 185"/>
                <a:gd name="T31" fmla="*/ 112 h 112"/>
                <a:gd name="T32" fmla="*/ 65 w 185"/>
                <a:gd name="T33" fmla="*/ 112 h 112"/>
                <a:gd name="T34" fmla="*/ 78 w 185"/>
                <a:gd name="T35" fmla="*/ 44 h 112"/>
                <a:gd name="T36" fmla="*/ 79 w 185"/>
                <a:gd name="T37" fmla="*/ 38 h 112"/>
                <a:gd name="T38" fmla="*/ 71 w 185"/>
                <a:gd name="T39" fmla="*/ 28 h 112"/>
                <a:gd name="T40" fmla="*/ 49 w 185"/>
                <a:gd name="T41" fmla="*/ 61 h 112"/>
                <a:gd name="T42" fmla="*/ 39 w 185"/>
                <a:gd name="T43" fmla="*/ 112 h 112"/>
                <a:gd name="T44" fmla="*/ 0 w 185"/>
                <a:gd name="T45" fmla="*/ 112 h 112"/>
                <a:gd name="T46" fmla="*/ 20 w 185"/>
                <a:gd name="T47" fmla="*/ 3 h 112"/>
                <a:gd name="T48" fmla="*/ 59 w 185"/>
                <a:gd name="T49" fmla="*/ 3 h 112"/>
                <a:gd name="T50" fmla="*/ 55 w 185"/>
                <a:gd name="T51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" h="112">
                  <a:moveTo>
                    <a:pt x="55" y="21"/>
                  </a:moveTo>
                  <a:lnTo>
                    <a:pt x="56" y="21"/>
                  </a:lnTo>
                  <a:cubicBezTo>
                    <a:pt x="66" y="10"/>
                    <a:pt x="80" y="1"/>
                    <a:pt x="98" y="1"/>
                  </a:cubicBezTo>
                  <a:cubicBezTo>
                    <a:pt x="106" y="1"/>
                    <a:pt x="118" y="7"/>
                    <a:pt x="118" y="21"/>
                  </a:cubicBezTo>
                  <a:cubicBezTo>
                    <a:pt x="129" y="9"/>
                    <a:pt x="147" y="1"/>
                    <a:pt x="160" y="1"/>
                  </a:cubicBezTo>
                  <a:cubicBezTo>
                    <a:pt x="177" y="0"/>
                    <a:pt x="185" y="9"/>
                    <a:pt x="185" y="22"/>
                  </a:cubicBezTo>
                  <a:lnTo>
                    <a:pt x="185" y="23"/>
                  </a:lnTo>
                  <a:lnTo>
                    <a:pt x="185" y="24"/>
                  </a:lnTo>
                  <a:cubicBezTo>
                    <a:pt x="185" y="29"/>
                    <a:pt x="184" y="35"/>
                    <a:pt x="182" y="42"/>
                  </a:cubicBezTo>
                  <a:lnTo>
                    <a:pt x="170" y="112"/>
                  </a:lnTo>
                  <a:lnTo>
                    <a:pt x="131" y="112"/>
                  </a:lnTo>
                  <a:lnTo>
                    <a:pt x="143" y="44"/>
                  </a:lnTo>
                  <a:cubicBezTo>
                    <a:pt x="144" y="42"/>
                    <a:pt x="144" y="40"/>
                    <a:pt x="144" y="38"/>
                  </a:cubicBezTo>
                  <a:cubicBezTo>
                    <a:pt x="144" y="29"/>
                    <a:pt x="140" y="28"/>
                    <a:pt x="136" y="28"/>
                  </a:cubicBezTo>
                  <a:cubicBezTo>
                    <a:pt x="126" y="28"/>
                    <a:pt x="117" y="42"/>
                    <a:pt x="114" y="61"/>
                  </a:cubicBezTo>
                  <a:lnTo>
                    <a:pt x="104" y="112"/>
                  </a:lnTo>
                  <a:lnTo>
                    <a:pt x="65" y="112"/>
                  </a:lnTo>
                  <a:lnTo>
                    <a:pt x="78" y="44"/>
                  </a:lnTo>
                  <a:cubicBezTo>
                    <a:pt x="79" y="42"/>
                    <a:pt x="79" y="40"/>
                    <a:pt x="79" y="38"/>
                  </a:cubicBezTo>
                  <a:cubicBezTo>
                    <a:pt x="79" y="29"/>
                    <a:pt x="75" y="28"/>
                    <a:pt x="71" y="28"/>
                  </a:cubicBezTo>
                  <a:cubicBezTo>
                    <a:pt x="61" y="28"/>
                    <a:pt x="52" y="42"/>
                    <a:pt x="49" y="61"/>
                  </a:cubicBezTo>
                  <a:lnTo>
                    <a:pt x="39" y="112"/>
                  </a:lnTo>
                  <a:lnTo>
                    <a:pt x="0" y="112"/>
                  </a:lnTo>
                  <a:lnTo>
                    <a:pt x="20" y="3"/>
                  </a:lnTo>
                  <a:lnTo>
                    <a:pt x="59" y="3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419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© </a:t>
            </a:r>
            <a:r>
              <a:rPr lang="en-US" cap="none" dirty="0" smtClean="0">
                <a:solidFill>
                  <a:schemeClr val="bg1"/>
                </a:solidFill>
                <a:cs typeface="Arial" charset="0"/>
              </a:rPr>
              <a:t>GoldSim Technology Group LLC,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152400" y="6431211"/>
            <a:ext cx="925565" cy="381912"/>
            <a:chOff x="1277938" y="2073276"/>
            <a:chExt cx="6613525" cy="2728912"/>
          </a:xfrm>
        </p:grpSpPr>
        <p:sp>
          <p:nvSpPr>
            <p:cNvPr id="15" name="Freeform 6"/>
            <p:cNvSpPr>
              <a:spLocks noChangeAspect="1"/>
            </p:cNvSpPr>
            <p:nvPr/>
          </p:nvSpPr>
          <p:spPr bwMode="auto">
            <a:xfrm>
              <a:off x="5967413" y="2132013"/>
              <a:ext cx="1470025" cy="1473200"/>
            </a:xfrm>
            <a:custGeom>
              <a:avLst/>
              <a:gdLst>
                <a:gd name="T0" fmla="*/ 173 w 175"/>
                <a:gd name="T1" fmla="*/ 82 h 175"/>
                <a:gd name="T2" fmla="*/ 92 w 175"/>
                <a:gd name="T3" fmla="*/ 172 h 175"/>
                <a:gd name="T4" fmla="*/ 3 w 175"/>
                <a:gd name="T5" fmla="*/ 92 h 175"/>
                <a:gd name="T6" fmla="*/ 83 w 175"/>
                <a:gd name="T7" fmla="*/ 2 h 175"/>
                <a:gd name="T8" fmla="*/ 173 w 175"/>
                <a:gd name="T9" fmla="*/ 8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5">
                  <a:moveTo>
                    <a:pt x="173" y="82"/>
                  </a:moveTo>
                  <a:cubicBezTo>
                    <a:pt x="175" y="129"/>
                    <a:pt x="139" y="170"/>
                    <a:pt x="92" y="172"/>
                  </a:cubicBezTo>
                  <a:cubicBezTo>
                    <a:pt x="45" y="175"/>
                    <a:pt x="5" y="139"/>
                    <a:pt x="3" y="92"/>
                  </a:cubicBezTo>
                  <a:cubicBezTo>
                    <a:pt x="0" y="45"/>
                    <a:pt x="36" y="5"/>
                    <a:pt x="83" y="2"/>
                  </a:cubicBezTo>
                  <a:cubicBezTo>
                    <a:pt x="130" y="0"/>
                    <a:pt x="170" y="36"/>
                    <a:pt x="173" y="82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6454775" y="2073276"/>
              <a:ext cx="949325" cy="1162050"/>
            </a:xfrm>
            <a:custGeom>
              <a:avLst/>
              <a:gdLst>
                <a:gd name="T0" fmla="*/ 88 w 113"/>
                <a:gd name="T1" fmla="*/ 11 h 138"/>
                <a:gd name="T2" fmla="*/ 28 w 113"/>
                <a:gd name="T3" fmla="*/ 69 h 138"/>
                <a:gd name="T4" fmla="*/ 58 w 113"/>
                <a:gd name="T5" fmla="*/ 87 h 138"/>
                <a:gd name="T6" fmla="*/ 0 w 113"/>
                <a:gd name="T7" fmla="*/ 138 h 138"/>
                <a:gd name="T8" fmla="*/ 94 w 113"/>
                <a:gd name="T9" fmla="*/ 87 h 138"/>
                <a:gd name="T10" fmla="*/ 57 w 113"/>
                <a:gd name="T11" fmla="*/ 65 h 138"/>
                <a:gd name="T12" fmla="*/ 113 w 113"/>
                <a:gd name="T13" fmla="*/ 21 h 138"/>
                <a:gd name="T14" fmla="*/ 97 w 113"/>
                <a:gd name="T15" fmla="*/ 0 h 138"/>
                <a:gd name="T16" fmla="*/ 88 w 113"/>
                <a:gd name="T17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8">
                  <a:moveTo>
                    <a:pt x="88" y="11"/>
                  </a:moveTo>
                  <a:lnTo>
                    <a:pt x="28" y="69"/>
                  </a:lnTo>
                  <a:lnTo>
                    <a:pt x="58" y="87"/>
                  </a:lnTo>
                  <a:lnTo>
                    <a:pt x="0" y="138"/>
                  </a:lnTo>
                  <a:lnTo>
                    <a:pt x="94" y="87"/>
                  </a:lnTo>
                  <a:lnTo>
                    <a:pt x="57" y="65"/>
                  </a:lnTo>
                  <a:lnTo>
                    <a:pt x="113" y="21"/>
                  </a:lnTo>
                  <a:lnTo>
                    <a:pt x="97" y="0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277938" y="3387726"/>
              <a:ext cx="1176338" cy="1312863"/>
            </a:xfrm>
            <a:custGeom>
              <a:avLst/>
              <a:gdLst>
                <a:gd name="T0" fmla="*/ 77 w 140"/>
                <a:gd name="T1" fmla="*/ 85 h 156"/>
                <a:gd name="T2" fmla="*/ 77 w 140"/>
                <a:gd name="T3" fmla="*/ 72 h 156"/>
                <a:gd name="T4" fmla="*/ 140 w 140"/>
                <a:gd name="T5" fmla="*/ 72 h 156"/>
                <a:gd name="T6" fmla="*/ 140 w 140"/>
                <a:gd name="T7" fmla="*/ 84 h 156"/>
                <a:gd name="T8" fmla="*/ 140 w 140"/>
                <a:gd name="T9" fmla="*/ 149 h 156"/>
                <a:gd name="T10" fmla="*/ 92 w 140"/>
                <a:gd name="T11" fmla="*/ 156 h 156"/>
                <a:gd name="T12" fmla="*/ 0 w 140"/>
                <a:gd name="T13" fmla="*/ 76 h 156"/>
                <a:gd name="T14" fmla="*/ 89 w 140"/>
                <a:gd name="T15" fmla="*/ 0 h 156"/>
                <a:gd name="T16" fmla="*/ 128 w 140"/>
                <a:gd name="T17" fmla="*/ 7 h 156"/>
                <a:gd name="T18" fmla="*/ 117 w 140"/>
                <a:gd name="T19" fmla="*/ 34 h 156"/>
                <a:gd name="T20" fmla="*/ 92 w 140"/>
                <a:gd name="T21" fmla="*/ 31 h 156"/>
                <a:gd name="T22" fmla="*/ 48 w 140"/>
                <a:gd name="T23" fmla="*/ 78 h 156"/>
                <a:gd name="T24" fmla="*/ 87 w 140"/>
                <a:gd name="T25" fmla="*/ 125 h 156"/>
                <a:gd name="T26" fmla="*/ 94 w 140"/>
                <a:gd name="T27" fmla="*/ 124 h 156"/>
                <a:gd name="T28" fmla="*/ 94 w 140"/>
                <a:gd name="T29" fmla="*/ 87 h 156"/>
                <a:gd name="T30" fmla="*/ 77 w 140"/>
                <a:gd name="T31" fmla="*/ 8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0" h="156">
                  <a:moveTo>
                    <a:pt x="77" y="85"/>
                  </a:moveTo>
                  <a:lnTo>
                    <a:pt x="77" y="72"/>
                  </a:lnTo>
                  <a:lnTo>
                    <a:pt x="140" y="72"/>
                  </a:lnTo>
                  <a:lnTo>
                    <a:pt x="140" y="84"/>
                  </a:lnTo>
                  <a:lnTo>
                    <a:pt x="140" y="149"/>
                  </a:lnTo>
                  <a:cubicBezTo>
                    <a:pt x="121" y="154"/>
                    <a:pt x="106" y="156"/>
                    <a:pt x="92" y="156"/>
                  </a:cubicBezTo>
                  <a:cubicBezTo>
                    <a:pt x="42" y="156"/>
                    <a:pt x="0" y="126"/>
                    <a:pt x="0" y="76"/>
                  </a:cubicBezTo>
                  <a:cubicBezTo>
                    <a:pt x="0" y="31"/>
                    <a:pt x="38" y="0"/>
                    <a:pt x="89" y="0"/>
                  </a:cubicBezTo>
                  <a:cubicBezTo>
                    <a:pt x="99" y="0"/>
                    <a:pt x="117" y="2"/>
                    <a:pt x="128" y="7"/>
                  </a:cubicBezTo>
                  <a:lnTo>
                    <a:pt x="117" y="34"/>
                  </a:lnTo>
                  <a:cubicBezTo>
                    <a:pt x="109" y="32"/>
                    <a:pt x="96" y="31"/>
                    <a:pt x="92" y="31"/>
                  </a:cubicBezTo>
                  <a:cubicBezTo>
                    <a:pt x="70" y="31"/>
                    <a:pt x="48" y="45"/>
                    <a:pt x="48" y="78"/>
                  </a:cubicBezTo>
                  <a:cubicBezTo>
                    <a:pt x="48" y="110"/>
                    <a:pt x="72" y="125"/>
                    <a:pt x="87" y="125"/>
                  </a:cubicBezTo>
                  <a:cubicBezTo>
                    <a:pt x="89" y="125"/>
                    <a:pt x="91" y="125"/>
                    <a:pt x="94" y="124"/>
                  </a:cubicBezTo>
                  <a:lnTo>
                    <a:pt x="94" y="87"/>
                  </a:lnTo>
                  <a:lnTo>
                    <a:pt x="77" y="85"/>
                  </a:ln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2520950" y="3749676"/>
              <a:ext cx="1050925" cy="950913"/>
            </a:xfrm>
            <a:custGeom>
              <a:avLst/>
              <a:gdLst>
                <a:gd name="T0" fmla="*/ 62 w 125"/>
                <a:gd name="T1" fmla="*/ 113 h 113"/>
                <a:gd name="T2" fmla="*/ 125 w 125"/>
                <a:gd name="T3" fmla="*/ 55 h 113"/>
                <a:gd name="T4" fmla="*/ 62 w 125"/>
                <a:gd name="T5" fmla="*/ 0 h 113"/>
                <a:gd name="T6" fmla="*/ 0 w 125"/>
                <a:gd name="T7" fmla="*/ 55 h 113"/>
                <a:gd name="T8" fmla="*/ 62 w 125"/>
                <a:gd name="T9" fmla="*/ 113 h 113"/>
                <a:gd name="T10" fmla="*/ 62 w 125"/>
                <a:gd name="T11" fmla="*/ 19 h 113"/>
                <a:gd name="T12" fmla="*/ 81 w 125"/>
                <a:gd name="T13" fmla="*/ 55 h 113"/>
                <a:gd name="T14" fmla="*/ 62 w 125"/>
                <a:gd name="T15" fmla="*/ 94 h 113"/>
                <a:gd name="T16" fmla="*/ 44 w 125"/>
                <a:gd name="T17" fmla="*/ 55 h 113"/>
                <a:gd name="T18" fmla="*/ 62 w 125"/>
                <a:gd name="T19" fmla="*/ 1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3">
                  <a:moveTo>
                    <a:pt x="62" y="113"/>
                  </a:moveTo>
                  <a:cubicBezTo>
                    <a:pt x="100" y="113"/>
                    <a:pt x="125" y="89"/>
                    <a:pt x="125" y="55"/>
                  </a:cubicBezTo>
                  <a:cubicBezTo>
                    <a:pt x="125" y="20"/>
                    <a:pt x="94" y="0"/>
                    <a:pt x="62" y="0"/>
                  </a:cubicBezTo>
                  <a:cubicBezTo>
                    <a:pt x="30" y="0"/>
                    <a:pt x="0" y="20"/>
                    <a:pt x="0" y="55"/>
                  </a:cubicBezTo>
                  <a:cubicBezTo>
                    <a:pt x="0" y="89"/>
                    <a:pt x="25" y="113"/>
                    <a:pt x="62" y="113"/>
                  </a:cubicBezTo>
                  <a:close/>
                  <a:moveTo>
                    <a:pt x="62" y="19"/>
                  </a:moveTo>
                  <a:cubicBezTo>
                    <a:pt x="76" y="19"/>
                    <a:pt x="81" y="39"/>
                    <a:pt x="81" y="55"/>
                  </a:cubicBezTo>
                  <a:cubicBezTo>
                    <a:pt x="81" y="72"/>
                    <a:pt x="77" y="94"/>
                    <a:pt x="62" y="94"/>
                  </a:cubicBezTo>
                  <a:cubicBezTo>
                    <a:pt x="48" y="94"/>
                    <a:pt x="44" y="72"/>
                    <a:pt x="44" y="55"/>
                  </a:cubicBezTo>
                  <a:cubicBezTo>
                    <a:pt x="44" y="39"/>
                    <a:pt x="48" y="19"/>
                    <a:pt x="62" y="19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638550" y="3344863"/>
              <a:ext cx="361950" cy="1339850"/>
            </a:xfrm>
            <a:prstGeom prst="rect">
              <a:avLst/>
            </a:pr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4067175" y="3344863"/>
              <a:ext cx="1050925" cy="1355725"/>
            </a:xfrm>
            <a:custGeom>
              <a:avLst/>
              <a:gdLst>
                <a:gd name="T0" fmla="*/ 103 w 125"/>
                <a:gd name="T1" fmla="*/ 153 h 161"/>
                <a:gd name="T2" fmla="*/ 125 w 125"/>
                <a:gd name="T3" fmla="*/ 125 h 161"/>
                <a:gd name="T4" fmla="*/ 125 w 125"/>
                <a:gd name="T5" fmla="*/ 0 h 161"/>
                <a:gd name="T6" fmla="*/ 82 w 125"/>
                <a:gd name="T7" fmla="*/ 0 h 161"/>
                <a:gd name="T8" fmla="*/ 82 w 125"/>
                <a:gd name="T9" fmla="*/ 62 h 161"/>
                <a:gd name="T10" fmla="*/ 81 w 125"/>
                <a:gd name="T11" fmla="*/ 62 h 161"/>
                <a:gd name="T12" fmla="*/ 50 w 125"/>
                <a:gd name="T13" fmla="*/ 48 h 161"/>
                <a:gd name="T14" fmla="*/ 0 w 125"/>
                <a:gd name="T15" fmla="*/ 103 h 161"/>
                <a:gd name="T16" fmla="*/ 48 w 125"/>
                <a:gd name="T17" fmla="*/ 161 h 161"/>
                <a:gd name="T18" fmla="*/ 86 w 125"/>
                <a:gd name="T19" fmla="*/ 143 h 161"/>
                <a:gd name="T20" fmla="*/ 103 w 125"/>
                <a:gd name="T21" fmla="*/ 153 h 161"/>
                <a:gd name="T22" fmla="*/ 63 w 125"/>
                <a:gd name="T23" fmla="*/ 71 h 161"/>
                <a:gd name="T24" fmla="*/ 82 w 125"/>
                <a:gd name="T25" fmla="*/ 105 h 161"/>
                <a:gd name="T26" fmla="*/ 64 w 125"/>
                <a:gd name="T27" fmla="*/ 139 h 161"/>
                <a:gd name="T28" fmla="*/ 46 w 125"/>
                <a:gd name="T29" fmla="*/ 105 h 161"/>
                <a:gd name="T30" fmla="*/ 63 w 125"/>
                <a:gd name="T31" fmla="*/ 7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61">
                  <a:moveTo>
                    <a:pt x="103" y="153"/>
                  </a:moveTo>
                  <a:lnTo>
                    <a:pt x="125" y="125"/>
                  </a:lnTo>
                  <a:lnTo>
                    <a:pt x="125" y="0"/>
                  </a:lnTo>
                  <a:lnTo>
                    <a:pt x="82" y="0"/>
                  </a:lnTo>
                  <a:lnTo>
                    <a:pt x="82" y="62"/>
                  </a:lnTo>
                  <a:lnTo>
                    <a:pt x="81" y="62"/>
                  </a:lnTo>
                  <a:cubicBezTo>
                    <a:pt x="75" y="53"/>
                    <a:pt x="64" y="48"/>
                    <a:pt x="50" y="48"/>
                  </a:cubicBezTo>
                  <a:cubicBezTo>
                    <a:pt x="14" y="48"/>
                    <a:pt x="0" y="81"/>
                    <a:pt x="0" y="103"/>
                  </a:cubicBezTo>
                  <a:cubicBezTo>
                    <a:pt x="0" y="131"/>
                    <a:pt x="14" y="161"/>
                    <a:pt x="48" y="161"/>
                  </a:cubicBezTo>
                  <a:cubicBezTo>
                    <a:pt x="64" y="161"/>
                    <a:pt x="79" y="150"/>
                    <a:pt x="86" y="143"/>
                  </a:cubicBezTo>
                  <a:lnTo>
                    <a:pt x="103" y="153"/>
                  </a:lnTo>
                  <a:close/>
                  <a:moveTo>
                    <a:pt x="63" y="71"/>
                  </a:moveTo>
                  <a:cubicBezTo>
                    <a:pt x="76" y="71"/>
                    <a:pt x="82" y="85"/>
                    <a:pt x="82" y="105"/>
                  </a:cubicBezTo>
                  <a:cubicBezTo>
                    <a:pt x="82" y="123"/>
                    <a:pt x="76" y="139"/>
                    <a:pt x="64" y="139"/>
                  </a:cubicBezTo>
                  <a:cubicBezTo>
                    <a:pt x="53" y="139"/>
                    <a:pt x="46" y="125"/>
                    <a:pt x="46" y="105"/>
                  </a:cubicBezTo>
                  <a:cubicBezTo>
                    <a:pt x="46" y="83"/>
                    <a:pt x="53" y="71"/>
                    <a:pt x="63" y="71"/>
                  </a:cubicBezTo>
                  <a:close/>
                </a:path>
              </a:pathLst>
            </a:custGeom>
            <a:solidFill>
              <a:srgbClr val="C99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5008563" y="3319463"/>
              <a:ext cx="1025525" cy="1482725"/>
            </a:xfrm>
            <a:custGeom>
              <a:avLst/>
              <a:gdLst>
                <a:gd name="T0" fmla="*/ 108 w 122"/>
                <a:gd name="T1" fmla="*/ 32 h 176"/>
                <a:gd name="T2" fmla="*/ 89 w 122"/>
                <a:gd name="T3" fmla="*/ 27 h 176"/>
                <a:gd name="T4" fmla="*/ 71 w 122"/>
                <a:gd name="T5" fmla="*/ 42 h 176"/>
                <a:gd name="T6" fmla="*/ 89 w 122"/>
                <a:gd name="T7" fmla="*/ 75 h 176"/>
                <a:gd name="T8" fmla="*/ 105 w 122"/>
                <a:gd name="T9" fmla="*/ 126 h 176"/>
                <a:gd name="T10" fmla="*/ 47 w 122"/>
                <a:gd name="T11" fmla="*/ 176 h 176"/>
                <a:gd name="T12" fmla="*/ 0 w 122"/>
                <a:gd name="T13" fmla="*/ 160 h 176"/>
                <a:gd name="T14" fmla="*/ 17 w 122"/>
                <a:gd name="T15" fmla="*/ 136 h 176"/>
                <a:gd name="T16" fmla="*/ 40 w 122"/>
                <a:gd name="T17" fmla="*/ 147 h 176"/>
                <a:gd name="T18" fmla="*/ 61 w 122"/>
                <a:gd name="T19" fmla="*/ 127 h 176"/>
                <a:gd name="T20" fmla="*/ 42 w 122"/>
                <a:gd name="T21" fmla="*/ 91 h 176"/>
                <a:gd name="T22" fmla="*/ 28 w 122"/>
                <a:gd name="T23" fmla="*/ 45 h 176"/>
                <a:gd name="T24" fmla="*/ 84 w 122"/>
                <a:gd name="T25" fmla="*/ 0 h 176"/>
                <a:gd name="T26" fmla="*/ 122 w 122"/>
                <a:gd name="T27" fmla="*/ 11 h 176"/>
                <a:gd name="T28" fmla="*/ 108 w 122"/>
                <a:gd name="T29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76">
                  <a:moveTo>
                    <a:pt x="108" y="32"/>
                  </a:moveTo>
                  <a:cubicBezTo>
                    <a:pt x="101" y="29"/>
                    <a:pt x="96" y="27"/>
                    <a:pt x="89" y="27"/>
                  </a:cubicBezTo>
                  <a:cubicBezTo>
                    <a:pt x="76" y="27"/>
                    <a:pt x="71" y="38"/>
                    <a:pt x="71" y="42"/>
                  </a:cubicBezTo>
                  <a:cubicBezTo>
                    <a:pt x="71" y="50"/>
                    <a:pt x="76" y="59"/>
                    <a:pt x="89" y="75"/>
                  </a:cubicBezTo>
                  <a:cubicBezTo>
                    <a:pt x="100" y="90"/>
                    <a:pt x="105" y="110"/>
                    <a:pt x="105" y="126"/>
                  </a:cubicBezTo>
                  <a:cubicBezTo>
                    <a:pt x="104" y="157"/>
                    <a:pt x="79" y="176"/>
                    <a:pt x="47" y="176"/>
                  </a:cubicBezTo>
                  <a:cubicBezTo>
                    <a:pt x="29" y="176"/>
                    <a:pt x="10" y="168"/>
                    <a:pt x="0" y="160"/>
                  </a:cubicBezTo>
                  <a:lnTo>
                    <a:pt x="17" y="136"/>
                  </a:lnTo>
                  <a:cubicBezTo>
                    <a:pt x="23" y="141"/>
                    <a:pt x="30" y="147"/>
                    <a:pt x="40" y="147"/>
                  </a:cubicBezTo>
                  <a:cubicBezTo>
                    <a:pt x="53" y="147"/>
                    <a:pt x="61" y="137"/>
                    <a:pt x="61" y="127"/>
                  </a:cubicBezTo>
                  <a:cubicBezTo>
                    <a:pt x="61" y="116"/>
                    <a:pt x="53" y="107"/>
                    <a:pt x="42" y="91"/>
                  </a:cubicBezTo>
                  <a:cubicBezTo>
                    <a:pt x="31" y="75"/>
                    <a:pt x="27" y="61"/>
                    <a:pt x="28" y="45"/>
                  </a:cubicBezTo>
                  <a:cubicBezTo>
                    <a:pt x="30" y="18"/>
                    <a:pt x="53" y="0"/>
                    <a:pt x="84" y="0"/>
                  </a:cubicBezTo>
                  <a:cubicBezTo>
                    <a:pt x="105" y="0"/>
                    <a:pt x="113" y="6"/>
                    <a:pt x="122" y="11"/>
                  </a:cubicBezTo>
                  <a:lnTo>
                    <a:pt x="10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5908675" y="3765551"/>
              <a:ext cx="503238" cy="919163"/>
            </a:xfrm>
            <a:custGeom>
              <a:avLst/>
              <a:gdLst>
                <a:gd name="T0" fmla="*/ 60 w 60"/>
                <a:gd name="T1" fmla="*/ 0 h 109"/>
                <a:gd name="T2" fmla="*/ 39 w 60"/>
                <a:gd name="T3" fmla="*/ 109 h 109"/>
                <a:gd name="T4" fmla="*/ 0 w 60"/>
                <a:gd name="T5" fmla="*/ 109 h 109"/>
                <a:gd name="T6" fmla="*/ 21 w 60"/>
                <a:gd name="T7" fmla="*/ 0 h 109"/>
                <a:gd name="T8" fmla="*/ 60 w 6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9">
                  <a:moveTo>
                    <a:pt x="60" y="0"/>
                  </a:moveTo>
                  <a:lnTo>
                    <a:pt x="39" y="109"/>
                  </a:lnTo>
                  <a:lnTo>
                    <a:pt x="0" y="109"/>
                  </a:lnTo>
                  <a:lnTo>
                    <a:pt x="2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337300" y="3740151"/>
              <a:ext cx="1554163" cy="944563"/>
            </a:xfrm>
            <a:custGeom>
              <a:avLst/>
              <a:gdLst>
                <a:gd name="T0" fmla="*/ 55 w 185"/>
                <a:gd name="T1" fmla="*/ 21 h 112"/>
                <a:gd name="T2" fmla="*/ 56 w 185"/>
                <a:gd name="T3" fmla="*/ 21 h 112"/>
                <a:gd name="T4" fmla="*/ 98 w 185"/>
                <a:gd name="T5" fmla="*/ 1 h 112"/>
                <a:gd name="T6" fmla="*/ 118 w 185"/>
                <a:gd name="T7" fmla="*/ 21 h 112"/>
                <a:gd name="T8" fmla="*/ 160 w 185"/>
                <a:gd name="T9" fmla="*/ 1 h 112"/>
                <a:gd name="T10" fmla="*/ 185 w 185"/>
                <a:gd name="T11" fmla="*/ 22 h 112"/>
                <a:gd name="T12" fmla="*/ 185 w 185"/>
                <a:gd name="T13" fmla="*/ 23 h 112"/>
                <a:gd name="T14" fmla="*/ 185 w 185"/>
                <a:gd name="T15" fmla="*/ 24 h 112"/>
                <a:gd name="T16" fmla="*/ 182 w 185"/>
                <a:gd name="T17" fmla="*/ 42 h 112"/>
                <a:gd name="T18" fmla="*/ 170 w 185"/>
                <a:gd name="T19" fmla="*/ 112 h 112"/>
                <a:gd name="T20" fmla="*/ 131 w 185"/>
                <a:gd name="T21" fmla="*/ 112 h 112"/>
                <a:gd name="T22" fmla="*/ 143 w 185"/>
                <a:gd name="T23" fmla="*/ 44 h 112"/>
                <a:gd name="T24" fmla="*/ 144 w 185"/>
                <a:gd name="T25" fmla="*/ 38 h 112"/>
                <a:gd name="T26" fmla="*/ 136 w 185"/>
                <a:gd name="T27" fmla="*/ 28 h 112"/>
                <a:gd name="T28" fmla="*/ 114 w 185"/>
                <a:gd name="T29" fmla="*/ 61 h 112"/>
                <a:gd name="T30" fmla="*/ 104 w 185"/>
                <a:gd name="T31" fmla="*/ 112 h 112"/>
                <a:gd name="T32" fmla="*/ 65 w 185"/>
                <a:gd name="T33" fmla="*/ 112 h 112"/>
                <a:gd name="T34" fmla="*/ 78 w 185"/>
                <a:gd name="T35" fmla="*/ 44 h 112"/>
                <a:gd name="T36" fmla="*/ 79 w 185"/>
                <a:gd name="T37" fmla="*/ 38 h 112"/>
                <a:gd name="T38" fmla="*/ 71 w 185"/>
                <a:gd name="T39" fmla="*/ 28 h 112"/>
                <a:gd name="T40" fmla="*/ 49 w 185"/>
                <a:gd name="T41" fmla="*/ 61 h 112"/>
                <a:gd name="T42" fmla="*/ 39 w 185"/>
                <a:gd name="T43" fmla="*/ 112 h 112"/>
                <a:gd name="T44" fmla="*/ 0 w 185"/>
                <a:gd name="T45" fmla="*/ 112 h 112"/>
                <a:gd name="T46" fmla="*/ 20 w 185"/>
                <a:gd name="T47" fmla="*/ 3 h 112"/>
                <a:gd name="T48" fmla="*/ 59 w 185"/>
                <a:gd name="T49" fmla="*/ 3 h 112"/>
                <a:gd name="T50" fmla="*/ 55 w 185"/>
                <a:gd name="T51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" h="112">
                  <a:moveTo>
                    <a:pt x="55" y="21"/>
                  </a:moveTo>
                  <a:lnTo>
                    <a:pt x="56" y="21"/>
                  </a:lnTo>
                  <a:cubicBezTo>
                    <a:pt x="66" y="10"/>
                    <a:pt x="80" y="1"/>
                    <a:pt x="98" y="1"/>
                  </a:cubicBezTo>
                  <a:cubicBezTo>
                    <a:pt x="106" y="1"/>
                    <a:pt x="118" y="7"/>
                    <a:pt x="118" y="21"/>
                  </a:cubicBezTo>
                  <a:cubicBezTo>
                    <a:pt x="129" y="9"/>
                    <a:pt x="147" y="1"/>
                    <a:pt x="160" y="1"/>
                  </a:cubicBezTo>
                  <a:cubicBezTo>
                    <a:pt x="177" y="0"/>
                    <a:pt x="185" y="9"/>
                    <a:pt x="185" y="22"/>
                  </a:cubicBezTo>
                  <a:lnTo>
                    <a:pt x="185" y="23"/>
                  </a:lnTo>
                  <a:lnTo>
                    <a:pt x="185" y="24"/>
                  </a:lnTo>
                  <a:cubicBezTo>
                    <a:pt x="185" y="29"/>
                    <a:pt x="184" y="35"/>
                    <a:pt x="182" y="42"/>
                  </a:cubicBezTo>
                  <a:lnTo>
                    <a:pt x="170" y="112"/>
                  </a:lnTo>
                  <a:lnTo>
                    <a:pt x="131" y="112"/>
                  </a:lnTo>
                  <a:lnTo>
                    <a:pt x="143" y="44"/>
                  </a:lnTo>
                  <a:cubicBezTo>
                    <a:pt x="144" y="42"/>
                    <a:pt x="144" y="40"/>
                    <a:pt x="144" y="38"/>
                  </a:cubicBezTo>
                  <a:cubicBezTo>
                    <a:pt x="144" y="29"/>
                    <a:pt x="140" y="28"/>
                    <a:pt x="136" y="28"/>
                  </a:cubicBezTo>
                  <a:cubicBezTo>
                    <a:pt x="126" y="28"/>
                    <a:pt x="117" y="42"/>
                    <a:pt x="114" y="61"/>
                  </a:cubicBezTo>
                  <a:lnTo>
                    <a:pt x="104" y="112"/>
                  </a:lnTo>
                  <a:lnTo>
                    <a:pt x="65" y="112"/>
                  </a:lnTo>
                  <a:lnTo>
                    <a:pt x="78" y="44"/>
                  </a:lnTo>
                  <a:cubicBezTo>
                    <a:pt x="79" y="42"/>
                    <a:pt x="79" y="40"/>
                    <a:pt x="79" y="38"/>
                  </a:cubicBezTo>
                  <a:cubicBezTo>
                    <a:pt x="79" y="29"/>
                    <a:pt x="75" y="28"/>
                    <a:pt x="71" y="28"/>
                  </a:cubicBezTo>
                  <a:cubicBezTo>
                    <a:pt x="61" y="28"/>
                    <a:pt x="52" y="42"/>
                    <a:pt x="49" y="61"/>
                  </a:cubicBezTo>
                  <a:lnTo>
                    <a:pt x="39" y="112"/>
                  </a:lnTo>
                  <a:lnTo>
                    <a:pt x="0" y="112"/>
                  </a:lnTo>
                  <a:lnTo>
                    <a:pt x="20" y="3"/>
                  </a:lnTo>
                  <a:lnTo>
                    <a:pt x="59" y="3"/>
                  </a:lnTo>
                  <a:lnTo>
                    <a:pt x="5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7543800" cy="12191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1"/>
          </p:nvPr>
        </p:nvSpPr>
        <p:spPr>
          <a:xfrm>
            <a:off x="822959" y="1524000"/>
            <a:ext cx="7543801" cy="43450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00473" y="1371599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2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Designing Well-Structured and Scalable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2015 Webinar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the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requirements</a:t>
            </a:r>
          </a:p>
          <a:p>
            <a:r>
              <a:rPr lang="en-US" dirty="0" smtClean="0"/>
              <a:t>Criteria and assumptions</a:t>
            </a:r>
          </a:p>
          <a:p>
            <a:r>
              <a:rPr lang="en-US" dirty="0" smtClean="0"/>
              <a:t>Diagrams</a:t>
            </a:r>
          </a:p>
          <a:p>
            <a:r>
              <a:rPr lang="en-US" dirty="0" smtClean="0"/>
              <a:t>Basis for model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289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using “top-down” approach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Documentation and graphical design</a:t>
            </a:r>
          </a:p>
          <a:p>
            <a:r>
              <a:rPr lang="en-US" dirty="0"/>
              <a:t>User interface</a:t>
            </a:r>
          </a:p>
          <a:p>
            <a:r>
              <a:rPr lang="en-US" dirty="0"/>
              <a:t>Standards</a:t>
            </a:r>
          </a:p>
          <a:p>
            <a:r>
              <a:rPr lang="en-US" dirty="0"/>
              <a:t>Versioning and file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862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152401"/>
            <a:ext cx="771144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System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415" y="1600200"/>
            <a:ext cx="5846108" cy="41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765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it DRY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on’t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epeat </a:t>
            </a:r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/>
              <a:t>ourself</a:t>
            </a:r>
          </a:p>
          <a:p>
            <a:r>
              <a:rPr lang="en-US" dirty="0" smtClean="0"/>
              <a:t>Local containers provide local scope</a:t>
            </a:r>
          </a:p>
          <a:p>
            <a:r>
              <a:rPr lang="en-US" dirty="0" smtClean="0"/>
              <a:t>Cloned containers</a:t>
            </a:r>
          </a:p>
          <a:p>
            <a:r>
              <a:rPr lang="en-US" dirty="0" smtClean="0"/>
              <a:t>Maintain libraries</a:t>
            </a:r>
          </a:p>
        </p:txBody>
      </p:sp>
    </p:spTree>
    <p:extLst>
      <p:ext uri="{BB962C8B-B14F-4D97-AF65-F5344CB8AC3E}">
        <p14:creationId xmlns:p14="http://schemas.microsoft.com/office/powerpoint/2010/main" val="40580804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Elements with Common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 data</a:t>
            </a:r>
          </a:p>
          <a:p>
            <a:r>
              <a:rPr lang="en-US" dirty="0" smtClean="0"/>
              <a:t>Data controlled by dashboard</a:t>
            </a:r>
          </a:p>
          <a:p>
            <a:r>
              <a:rPr lang="en-US" dirty="0" smtClean="0"/>
              <a:t>External data sources</a:t>
            </a:r>
          </a:p>
          <a:p>
            <a:r>
              <a:rPr lang="en-US" dirty="0" smtClean="0"/>
              <a:t>Logic flow and/or physical flows</a:t>
            </a:r>
          </a:p>
          <a:p>
            <a:r>
              <a:rPr lang="en-US" dirty="0" smtClean="0"/>
              <a:t>Results that export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36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Hierarchy</a:t>
            </a:r>
          </a:p>
          <a:p>
            <a:r>
              <a:rPr lang="en-US" dirty="0" smtClean="0"/>
              <a:t>Encapsulate </a:t>
            </a:r>
            <a:r>
              <a:rPr lang="en-US" dirty="0" smtClean="0"/>
              <a:t>(not hide) functionality</a:t>
            </a:r>
          </a:p>
          <a:p>
            <a:r>
              <a:rPr lang="en-US" dirty="0" smtClean="0"/>
              <a:t>Modular </a:t>
            </a:r>
            <a:r>
              <a:rPr lang="en-US" dirty="0" smtClean="0"/>
              <a:t>design (reusable)</a:t>
            </a:r>
          </a:p>
          <a:p>
            <a:pPr lvl="1"/>
            <a:r>
              <a:rPr lang="en-US" dirty="0" smtClean="0"/>
              <a:t>Redundant inputs and outputs</a:t>
            </a:r>
          </a:p>
          <a:p>
            <a:r>
              <a:rPr lang="en-US" dirty="0" smtClean="0"/>
              <a:t>Localization</a:t>
            </a:r>
          </a:p>
          <a:p>
            <a:r>
              <a:rPr lang="en-US" dirty="0" smtClean="0"/>
              <a:t>Examples of various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69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Containers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1178" indent="-171450">
              <a:lnSpc>
                <a:spcPct val="400000"/>
              </a:lnSpc>
              <a:spcBef>
                <a:spcPts val="1800"/>
              </a:spcBef>
              <a:spcAft>
                <a:spcPts val="1800"/>
              </a:spcAft>
              <a:buSzPct val="68000"/>
            </a:pPr>
            <a:r>
              <a:rPr lang="en-US" sz="1100" dirty="0"/>
              <a:t>Global </a:t>
            </a:r>
            <a:r>
              <a:rPr lang="en-US" sz="1100" dirty="0"/>
              <a:t>scope</a:t>
            </a:r>
            <a:endParaRPr lang="en-US" sz="1100" dirty="0"/>
          </a:p>
          <a:p>
            <a:pPr marL="281178" indent="-171450">
              <a:lnSpc>
                <a:spcPct val="400000"/>
              </a:lnSpc>
              <a:spcBef>
                <a:spcPts val="1800"/>
              </a:spcBef>
              <a:spcAft>
                <a:spcPts val="1800"/>
              </a:spcAft>
              <a:buSzPct val="68000"/>
            </a:pPr>
            <a:r>
              <a:rPr lang="en-US" sz="1100" dirty="0"/>
              <a:t>Localized scope</a:t>
            </a:r>
          </a:p>
          <a:p>
            <a:pPr marL="281178" indent="-171450">
              <a:lnSpc>
                <a:spcPct val="400000"/>
              </a:lnSpc>
              <a:spcBef>
                <a:spcPts val="1800"/>
              </a:spcBef>
              <a:spcAft>
                <a:spcPts val="1800"/>
              </a:spcAft>
              <a:buSzPct val="68000"/>
            </a:pPr>
            <a:r>
              <a:rPr lang="en-US" sz="1100" dirty="0"/>
              <a:t>Subsystem</a:t>
            </a:r>
          </a:p>
          <a:p>
            <a:pPr marL="281178" indent="-171450">
              <a:lnSpc>
                <a:spcPct val="400000"/>
              </a:lnSpc>
              <a:spcBef>
                <a:spcPts val="1800"/>
              </a:spcBef>
              <a:spcAft>
                <a:spcPts val="1800"/>
              </a:spcAft>
              <a:buSzPct val="68000"/>
            </a:pPr>
            <a:r>
              <a:rPr lang="en-US" sz="1100" dirty="0"/>
              <a:t>Local </a:t>
            </a:r>
            <a:r>
              <a:rPr lang="en-US" sz="1100" dirty="0"/>
              <a:t>Sub</a:t>
            </a:r>
            <a:r>
              <a:rPr lang="en-US" sz="1100" dirty="0" smtClean="0"/>
              <a:t>system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9525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3314"/>
            <a:ext cx="9525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8894"/>
            <a:ext cx="9525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95900"/>
            <a:ext cx="9525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4728483" y="1562100"/>
            <a:ext cx="3272517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/>
          </a:bodyPr>
          <a:lstStyle>
            <a:lvl1pPr marL="395478" indent="-285750" fontAlgn="base">
              <a:lnSpc>
                <a:spcPct val="4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l"/>
              <a:defRPr b="0">
                <a:solidFill>
                  <a:srgbClr val="0C5DA5"/>
                </a:solidFill>
              </a:defRPr>
            </a:lvl1pPr>
            <a:lvl2pPr marL="1428750" indent="-285750" fontAlgn="base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–"/>
              <a:defRPr sz="2400" b="0">
                <a:solidFill>
                  <a:srgbClr val="0C5DA5"/>
                </a:solidFill>
              </a:defRPr>
            </a:lvl2pPr>
            <a:lvl3pPr marL="1771650" indent="-228600" fontAlgn="base"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Char char="§"/>
              <a:defRPr sz="2000" b="0">
                <a:solidFill>
                  <a:srgbClr val="0C5DA5"/>
                </a:solidFill>
              </a:defRPr>
            </a:lvl3pPr>
            <a:lvl4pPr marL="2114550" indent="-228600" fontAlgn="base">
              <a:spcBef>
                <a:spcPct val="20000"/>
              </a:spcBef>
              <a:spcAft>
                <a:spcPct val="0"/>
              </a:spcAft>
              <a:buClrTx/>
              <a:buSzPct val="70000"/>
              <a:buChar char="–"/>
              <a:defRPr sz="2000" b="0">
                <a:solidFill>
                  <a:srgbClr val="0C5DA5"/>
                </a:solidFill>
              </a:defRPr>
            </a:lvl4pPr>
            <a:lvl5pPr marL="2457450" indent="-228600" fontAlgn="base">
              <a:spcBef>
                <a:spcPct val="20000"/>
              </a:spcBef>
              <a:spcAft>
                <a:spcPct val="0"/>
              </a:spcAft>
              <a:buClrTx/>
              <a:buSzPct val="100000"/>
              <a:buChar char="•"/>
              <a:defRPr sz="2000" b="0">
                <a:solidFill>
                  <a:srgbClr val="0C5DA5"/>
                </a:solidFill>
              </a:defRPr>
            </a:lvl5pPr>
            <a:lvl6pPr marL="291465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rgbClr val="114FFB"/>
                </a:solidFill>
              </a:defRPr>
            </a:lvl6pPr>
            <a:lvl7pPr marL="337185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rgbClr val="114FFB"/>
                </a:solidFill>
              </a:defRPr>
            </a:lvl7pPr>
            <a:lvl8pPr marL="382905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rgbClr val="114FFB"/>
                </a:solidFill>
              </a:defRPr>
            </a:lvl8pPr>
            <a:lvl9pPr marL="428625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•"/>
              <a:defRPr sz="2000">
                <a:solidFill>
                  <a:srgbClr val="114FFB"/>
                </a:solidFill>
              </a:defRPr>
            </a:lvl9pPr>
          </a:lstStyle>
          <a:p>
            <a:pPr marL="109728" indent="0">
              <a:lnSpc>
                <a:spcPct val="2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Conditional</a:t>
            </a:r>
          </a:p>
          <a:p>
            <a:pPr marL="109728" indent="0">
              <a:lnSpc>
                <a:spcPct val="2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Clock</a:t>
            </a:r>
          </a:p>
          <a:p>
            <a:pPr marL="109728" indent="0">
              <a:lnSpc>
                <a:spcPct val="2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Looping</a:t>
            </a:r>
          </a:p>
          <a:p>
            <a:pPr marL="109728" indent="0">
              <a:lnSpc>
                <a:spcPct val="2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Conditional, Clock</a:t>
            </a:r>
          </a:p>
          <a:p>
            <a:pPr marL="109728" indent="0">
              <a:lnSpc>
                <a:spcPct val="2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Conditional Looping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20" y="1704644"/>
            <a:ext cx="9525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90" y="2663225"/>
            <a:ext cx="9525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20" y="3609106"/>
            <a:ext cx="9525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20" y="4598246"/>
            <a:ext cx="9525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20" y="5544127"/>
            <a:ext cx="9525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1395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the settings will change</a:t>
            </a:r>
          </a:p>
          <a:p>
            <a:r>
              <a:rPr lang="en-US" dirty="0" smtClean="0"/>
              <a:t>Don’t structure expressions on single time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116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Implementation: Build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inputs</a:t>
            </a:r>
          </a:p>
          <a:p>
            <a:r>
              <a:rPr lang="en-US" dirty="0" smtClean="0"/>
              <a:t>Avoid embedding data in expression fields</a:t>
            </a:r>
          </a:p>
          <a:p>
            <a:r>
              <a:rPr lang="en-US" dirty="0" smtClean="0"/>
              <a:t>Main outputs</a:t>
            </a:r>
          </a:p>
          <a:p>
            <a:r>
              <a:rPr lang="en-US" dirty="0" smtClean="0"/>
              <a:t>Import/export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095752"/>
            <a:ext cx="2266667" cy="69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123765"/>
            <a:ext cx="2028571" cy="67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&quot;No&quot; Symbol 7"/>
          <p:cNvSpPr/>
          <p:nvPr/>
        </p:nvSpPr>
        <p:spPr bwMode="auto">
          <a:xfrm>
            <a:off x="2221312" y="4134900"/>
            <a:ext cx="914400" cy="905435"/>
          </a:xfrm>
          <a:prstGeom prst="noSmoking">
            <a:avLst>
              <a:gd name="adj" fmla="val 6145"/>
            </a:avLst>
          </a:prstGeom>
          <a:solidFill>
            <a:srgbClr val="C00000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5024718"/>
            <a:ext cx="2076190" cy="54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86" y="5116535"/>
            <a:ext cx="1685714" cy="49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&quot;No&quot; Symbol 10"/>
          <p:cNvSpPr/>
          <p:nvPr/>
        </p:nvSpPr>
        <p:spPr bwMode="auto">
          <a:xfrm>
            <a:off x="1943100" y="5024718"/>
            <a:ext cx="914400" cy="905435"/>
          </a:xfrm>
          <a:prstGeom prst="noSmoking">
            <a:avLst>
              <a:gd name="adj" fmla="val 6145"/>
            </a:avLst>
          </a:prstGeom>
          <a:solidFill>
            <a:srgbClr val="C00000">
              <a:alpha val="2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35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Localized containers with local scope</a:t>
            </a:r>
          </a:p>
          <a:p>
            <a:r>
              <a:rPr lang="en-US" dirty="0" smtClean="0"/>
              <a:t>Switch out “chunks” of the model</a:t>
            </a:r>
          </a:p>
          <a:p>
            <a:r>
              <a:rPr lang="en-US" dirty="0" smtClean="0"/>
              <a:t>Concise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41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Validation and review</a:t>
            </a:r>
          </a:p>
          <a:p>
            <a:r>
              <a:rPr lang="en-US" dirty="0" smtClean="0"/>
              <a:t>Presentation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Naming conventions</a:t>
            </a:r>
          </a:p>
          <a:p>
            <a:r>
              <a:rPr lang="en-US" dirty="0" smtClean="0"/>
              <a:t>Influence lines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File Management</a:t>
            </a:r>
          </a:p>
          <a:p>
            <a:r>
              <a:rPr lang="en-US" dirty="0" smtClean="0"/>
              <a:t>Versioning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054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Framework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199313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5757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Framework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04" y="1752600"/>
            <a:ext cx="60007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544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Framework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28725"/>
            <a:ext cx="87042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3046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LILLY~1\AppData\Local\Temp\SNAGHTML26780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8" y="1295400"/>
            <a:ext cx="6324600" cy="496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161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752600"/>
            <a:ext cx="8636363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4063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54176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0455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/>
          <a:stretch/>
        </p:blipFill>
        <p:spPr bwMode="auto">
          <a:xfrm>
            <a:off x="471566" y="1138382"/>
            <a:ext cx="8246585" cy="51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7655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86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21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22" y="1524000"/>
            <a:ext cx="5250473" cy="475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928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model to answer a specific question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457200"/>
            <a:r>
              <a:rPr lang="en-US"/>
              <a:t>A tool to answer on-going questions</a:t>
            </a:r>
          </a:p>
          <a:p>
            <a:pPr marL="45720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3352800" cy="2892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35442"/>
            <a:ext cx="3107433" cy="3122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JLILLY~1\AppData\Local\Temp\SNAGHTML1b0ce34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31" y="4191000"/>
            <a:ext cx="2555583" cy="193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76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needs of audience</a:t>
            </a:r>
          </a:p>
          <a:p>
            <a:r>
              <a:rPr lang="en-US" dirty="0" smtClean="0"/>
              <a:t>Text</a:t>
            </a:r>
          </a:p>
          <a:p>
            <a:r>
              <a:rPr lang="en-US" dirty="0" smtClean="0"/>
              <a:t>Graphic objects</a:t>
            </a:r>
          </a:p>
          <a:p>
            <a:r>
              <a:rPr lang="en-US" dirty="0" smtClean="0"/>
              <a:t>Hyperlinks</a:t>
            </a:r>
          </a:p>
        </p:txBody>
      </p:sp>
    </p:spTree>
    <p:extLst>
      <p:ext uri="{BB962C8B-B14F-4D97-AF65-F5344CB8AC3E}">
        <p14:creationId xmlns:p14="http://schemas.microsoft.com/office/powerpoint/2010/main" val="19570124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1"/>
            <a:ext cx="778764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Prevents Good Documentation?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Insufficient </a:t>
            </a:r>
            <a:r>
              <a:rPr lang="en-US" dirty="0"/>
              <a:t>funds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difficult and time consuming to translate model logic and formulation to written descriptions</a:t>
            </a:r>
          </a:p>
          <a:p>
            <a:r>
              <a:rPr lang="en-US" dirty="0"/>
              <a:t>The person writing the logic might not have the patience or ability to assist with documentation</a:t>
            </a:r>
          </a:p>
          <a:p>
            <a:r>
              <a:rPr lang="en-US" dirty="0" smtClean="0"/>
              <a:t>Lacking </a:t>
            </a:r>
            <a:r>
              <a:rPr lang="en-US" dirty="0"/>
              <a:t>a good example to draw from</a:t>
            </a:r>
          </a:p>
        </p:txBody>
      </p:sp>
    </p:spTree>
    <p:extLst>
      <p:ext uri="{BB962C8B-B14F-4D97-AF65-F5344CB8AC3E}">
        <p14:creationId xmlns:p14="http://schemas.microsoft.com/office/powerpoint/2010/main" val="12122468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Abstract/Introduction/Background</a:t>
            </a:r>
          </a:p>
          <a:p>
            <a:r>
              <a:rPr lang="en-US" dirty="0"/>
              <a:t>The underlying methodology (theory)</a:t>
            </a:r>
          </a:p>
          <a:p>
            <a:r>
              <a:rPr lang="en-US" dirty="0"/>
              <a:t>Model limitations (and capabilities)</a:t>
            </a:r>
          </a:p>
          <a:p>
            <a:r>
              <a:rPr lang="en-US" dirty="0"/>
              <a:t>Data requirements</a:t>
            </a:r>
          </a:p>
          <a:p>
            <a:r>
              <a:rPr lang="en-US" dirty="0"/>
              <a:t>Input specifications (how is data put into the model?)</a:t>
            </a:r>
          </a:p>
          <a:p>
            <a:r>
              <a:rPr lang="en-US" dirty="0"/>
              <a:t>Summary of model output and any processing of results</a:t>
            </a:r>
          </a:p>
          <a:p>
            <a:r>
              <a:rPr lang="en-US" dirty="0"/>
              <a:t>Example application of the model</a:t>
            </a:r>
          </a:p>
        </p:txBody>
      </p:sp>
    </p:spTree>
    <p:extLst>
      <p:ext uri="{BB962C8B-B14F-4D97-AF65-F5344CB8AC3E}">
        <p14:creationId xmlns:p14="http://schemas.microsoft.com/office/powerpoint/2010/main" val="30971427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20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models or algorithms</a:t>
            </a:r>
          </a:p>
          <a:p>
            <a:r>
              <a:rPr lang="en-US" dirty="0" smtClean="0"/>
              <a:t>Excel – note difference in time stepping!</a:t>
            </a:r>
          </a:p>
          <a:p>
            <a:r>
              <a:rPr lang="en-US" dirty="0" smtClean="0"/>
              <a:t>Reporting periods</a:t>
            </a:r>
          </a:p>
          <a:p>
            <a:r>
              <a:rPr lang="en-US" dirty="0" smtClean="0"/>
              <a:t>High-resolution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851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 is the basis</a:t>
            </a:r>
          </a:p>
          <a:p>
            <a:r>
              <a:rPr lang="en-US" dirty="0" smtClean="0"/>
              <a:t>Markup the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064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access to important results</a:t>
            </a:r>
          </a:p>
          <a:p>
            <a:r>
              <a:rPr lang="en-US" dirty="0" smtClean="0"/>
              <a:t>Low level access to all other results</a:t>
            </a:r>
          </a:p>
          <a:p>
            <a:r>
              <a:rPr lang="en-US" dirty="0" smtClean="0"/>
              <a:t>Consistency</a:t>
            </a:r>
          </a:p>
          <a:p>
            <a:r>
              <a:rPr lang="en-US" dirty="0" smtClean="0"/>
              <a:t>Muted colors</a:t>
            </a:r>
          </a:p>
          <a:p>
            <a:r>
              <a:rPr lang="en-US" dirty="0"/>
              <a:t>Dashboards</a:t>
            </a:r>
          </a:p>
          <a:p>
            <a:pPr lvl="1"/>
            <a:r>
              <a:rPr lang="en-US" dirty="0" smtClean="0"/>
              <a:t>Light background for Windows controls</a:t>
            </a:r>
          </a:p>
        </p:txBody>
      </p:sp>
    </p:spTree>
    <p:extLst>
      <p:ext uri="{BB962C8B-B14F-4D97-AF65-F5344CB8AC3E}">
        <p14:creationId xmlns:p14="http://schemas.microsoft.com/office/powerpoint/2010/main" val="35375634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Fonts</a:t>
            </a:r>
          </a:p>
          <a:p>
            <a:r>
              <a:rPr lang="en-US" dirty="0" smtClean="0"/>
              <a:t>Graphical objects</a:t>
            </a:r>
          </a:p>
          <a:p>
            <a:r>
              <a:rPr lang="en-US" dirty="0" smtClean="0"/>
              <a:t>Colors</a:t>
            </a:r>
          </a:p>
          <a:p>
            <a:r>
              <a:rPr lang="en-US" dirty="0" smtClean="0"/>
              <a:t>Custom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4567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72" y="1143000"/>
            <a:ext cx="5863305" cy="4725988"/>
          </a:xfrm>
        </p:spPr>
      </p:pic>
    </p:spTree>
    <p:extLst>
      <p:ext uri="{BB962C8B-B14F-4D97-AF65-F5344CB8AC3E}">
        <p14:creationId xmlns:p14="http://schemas.microsoft.com/office/powerpoint/2010/main" val="1676753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943" y="1143000"/>
            <a:ext cx="5872563" cy="4725988"/>
          </a:xfrm>
        </p:spPr>
      </p:pic>
    </p:spTree>
    <p:extLst>
      <p:ext uri="{BB962C8B-B14F-4D97-AF65-F5344CB8AC3E}">
        <p14:creationId xmlns:p14="http://schemas.microsoft.com/office/powerpoint/2010/main" val="18782507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 smtClean="0"/>
              <a:t>objectives (b</a:t>
            </a:r>
            <a:r>
              <a:rPr lang="en-US" dirty="0" smtClean="0"/>
              <a:t>asis </a:t>
            </a:r>
            <a:r>
              <a:rPr lang="en-US" dirty="0" smtClean="0"/>
              <a:t>for level of </a:t>
            </a:r>
            <a:r>
              <a:rPr lang="en-US" dirty="0" smtClean="0"/>
              <a:t>effort)</a:t>
            </a:r>
            <a:endParaRPr lang="en-US" dirty="0" smtClean="0"/>
          </a:p>
          <a:p>
            <a:r>
              <a:rPr lang="en-US" dirty="0" smtClean="0"/>
              <a:t>What does the model do and </a:t>
            </a:r>
            <a:r>
              <a:rPr lang="en-US" u="sng" dirty="0" smtClean="0"/>
              <a:t>not</a:t>
            </a:r>
            <a:r>
              <a:rPr lang="en-US" dirty="0" smtClean="0"/>
              <a:t> do?</a:t>
            </a:r>
          </a:p>
          <a:p>
            <a:r>
              <a:rPr lang="en-US" dirty="0" smtClean="0"/>
              <a:t>Document specific </a:t>
            </a:r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Interface and Reporting</a:t>
            </a:r>
          </a:p>
          <a:p>
            <a:pPr lvl="1"/>
            <a:r>
              <a:rPr lang="en-US" dirty="0" smtClean="0"/>
              <a:t>Data</a:t>
            </a:r>
            <a:endParaRPr lang="en-US" dirty="0"/>
          </a:p>
          <a:p>
            <a:pPr lvl="1"/>
            <a:r>
              <a:rPr lang="en-US" dirty="0" smtClean="0"/>
              <a:t>Functional requirements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Delivery &amp; </a:t>
            </a:r>
            <a:r>
              <a:rPr lang="en-US" dirty="0" smtClean="0"/>
              <a:t>Maintainability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Do this before designing your model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563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24853" y="1143000"/>
            <a:ext cx="6738744" cy="4725988"/>
          </a:xfrm>
        </p:spPr>
      </p:pic>
    </p:spTree>
    <p:extLst>
      <p:ext uri="{BB962C8B-B14F-4D97-AF65-F5344CB8AC3E}">
        <p14:creationId xmlns:p14="http://schemas.microsoft.com/office/powerpoint/2010/main" val="26453590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33" y="1143000"/>
            <a:ext cx="7212584" cy="4725988"/>
          </a:xfrm>
        </p:spPr>
      </p:pic>
    </p:spTree>
    <p:extLst>
      <p:ext uri="{BB962C8B-B14F-4D97-AF65-F5344CB8AC3E}">
        <p14:creationId xmlns:p14="http://schemas.microsoft.com/office/powerpoint/2010/main" val="1881253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45" y="1143000"/>
            <a:ext cx="4359359" cy="4725988"/>
          </a:xfrm>
        </p:spPr>
      </p:pic>
    </p:spTree>
    <p:extLst>
      <p:ext uri="{BB962C8B-B14F-4D97-AF65-F5344CB8AC3E}">
        <p14:creationId xmlns:p14="http://schemas.microsoft.com/office/powerpoint/2010/main" val="42642686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78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Operations </a:t>
            </a:r>
          </a:p>
          <a:p>
            <a:pPr lvl="1"/>
            <a:r>
              <a:rPr lang="en-US" dirty="0" smtClean="0"/>
              <a:t>requirements for basic execution of the runs</a:t>
            </a:r>
          </a:p>
          <a:p>
            <a:r>
              <a:rPr lang="en-US" dirty="0" smtClean="0"/>
              <a:t>Use </a:t>
            </a:r>
          </a:p>
          <a:p>
            <a:pPr lvl="1"/>
            <a:r>
              <a:rPr lang="en-US" dirty="0" smtClean="0"/>
              <a:t>Math theory, data requirements, model processes</a:t>
            </a:r>
          </a:p>
          <a:p>
            <a:r>
              <a:rPr lang="en-US" dirty="0" smtClean="0"/>
              <a:t>Maintenance </a:t>
            </a:r>
          </a:p>
          <a:p>
            <a:pPr lvl="1"/>
            <a:r>
              <a:rPr lang="en-US" dirty="0" smtClean="0"/>
              <a:t>modeling scenarios, maintenance log</a:t>
            </a:r>
          </a:p>
          <a:p>
            <a:r>
              <a:rPr lang="en-US" dirty="0" smtClean="0"/>
              <a:t>Assessment </a:t>
            </a:r>
          </a:p>
          <a:p>
            <a:pPr lvl="1"/>
            <a:r>
              <a:rPr lang="en-US" dirty="0" smtClean="0"/>
              <a:t>assessment, applications, summary, history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Structure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388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772400" cy="10668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Formulate </a:t>
            </a:r>
            <a:r>
              <a:rPr lang="en-US" dirty="0" smtClean="0"/>
              <a:t>Conceptual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fulfill requirements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System Representation</a:t>
            </a:r>
            <a:endParaRPr lang="en-US" dirty="0"/>
          </a:p>
          <a:p>
            <a:pPr lvl="1"/>
            <a:r>
              <a:rPr lang="en-US" dirty="0" smtClean="0"/>
              <a:t>Schematic diagrams</a:t>
            </a:r>
          </a:p>
          <a:p>
            <a:pPr lvl="1"/>
            <a:r>
              <a:rPr lang="en-US" dirty="0" smtClean="0"/>
              <a:t>Focus on clarity</a:t>
            </a:r>
            <a:endParaRPr lang="en-US" dirty="0" smtClean="0"/>
          </a:p>
          <a:p>
            <a:r>
              <a:rPr lang="en-US" dirty="0" smtClean="0"/>
              <a:t>Develop a Basic Framework</a:t>
            </a:r>
          </a:p>
          <a:p>
            <a:pPr lvl="1"/>
            <a:r>
              <a:rPr lang="en-US" dirty="0" smtClean="0"/>
              <a:t>Top </a:t>
            </a:r>
            <a:r>
              <a:rPr lang="en-US" dirty="0" smtClean="0"/>
              <a:t>down approach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modeling objectives in mind…</a:t>
            </a:r>
          </a:p>
          <a:p>
            <a:r>
              <a:rPr lang="en-US" dirty="0" smtClean="0"/>
              <a:t>System representation</a:t>
            </a:r>
            <a:endParaRPr lang="en-US" dirty="0" smtClean="0"/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Input/output</a:t>
            </a:r>
            <a:endParaRPr lang="en-US" dirty="0" smtClean="0"/>
          </a:p>
          <a:p>
            <a:pPr lvl="1"/>
            <a:r>
              <a:rPr lang="en-US" dirty="0" smtClean="0"/>
              <a:t>Interface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17044" y="1676400"/>
            <a:ext cx="4352278" cy="2523744"/>
            <a:chOff x="1972322" y="1133856"/>
            <a:chExt cx="4352278" cy="2523744"/>
          </a:xfrm>
        </p:grpSpPr>
        <p:pic>
          <p:nvPicPr>
            <p:cNvPr id="8" name="Picture 7" descr="GS_symbol_only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1143000"/>
              <a:ext cx="740664" cy="765048"/>
            </a:xfrm>
            <a:prstGeom prst="rect">
              <a:avLst/>
            </a:prstGeom>
          </p:spPr>
        </p:pic>
        <p:pic>
          <p:nvPicPr>
            <p:cNvPr id="9" name="Picture 2" descr="Excel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67217" y="2819400"/>
              <a:ext cx="838200" cy="838200"/>
            </a:xfrm>
            <a:prstGeom prst="rect">
              <a:avLst/>
            </a:prstGeom>
            <a:noFill/>
          </p:spPr>
        </p:pic>
        <p:cxnSp>
          <p:nvCxnSpPr>
            <p:cNvPr id="10" name="Straight Arrow Connector 9"/>
            <p:cNvCxnSpPr>
              <a:stCxn id="9" idx="0"/>
              <a:endCxn id="8" idx="2"/>
            </p:cNvCxnSpPr>
            <p:nvPr/>
          </p:nvCxnSpPr>
          <p:spPr>
            <a:xfrm rot="5400000" flipH="1" flipV="1">
              <a:off x="3639548" y="2354817"/>
              <a:ext cx="911352" cy="17815"/>
            </a:xfrm>
            <a:prstGeom prst="straightConnector1">
              <a:avLst/>
            </a:prstGeom>
            <a:ln w="41275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4" idx="1"/>
              <a:endCxn id="8" idx="3"/>
            </p:cNvCxnSpPr>
            <p:nvPr/>
          </p:nvCxnSpPr>
          <p:spPr>
            <a:xfrm rot="10800000">
              <a:off x="4474464" y="1525524"/>
              <a:ext cx="1011936" cy="394"/>
            </a:xfrm>
            <a:prstGeom prst="straightConnector1">
              <a:avLst/>
            </a:prstGeom>
            <a:ln w="41275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1"/>
              <a:endCxn id="13" idx="3"/>
            </p:cNvCxnSpPr>
            <p:nvPr/>
          </p:nvCxnSpPr>
          <p:spPr>
            <a:xfrm rot="10800000" flipV="1">
              <a:off x="2734322" y="1525523"/>
              <a:ext cx="999478" cy="7647"/>
            </a:xfrm>
            <a:prstGeom prst="straightConnector1">
              <a:avLst/>
            </a:prstGeom>
            <a:ln w="41275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2322" y="1169633"/>
              <a:ext cx="762000" cy="72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40284" t="30888" r="45024" b="46718"/>
            <a:stretch>
              <a:fillRect/>
            </a:stretch>
          </p:blipFill>
          <p:spPr bwMode="auto">
            <a:xfrm>
              <a:off x="5486400" y="1133856"/>
              <a:ext cx="838200" cy="784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150567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Flood Forecast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396999"/>
            <a:ext cx="5257799" cy="48343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324600" y="5715000"/>
            <a:ext cx="1737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Image source: </a:t>
            </a:r>
            <a:r>
              <a:rPr lang="en-US" sz="1100" dirty="0" err="1" smtClean="0"/>
              <a:t>Seqwater</a:t>
            </a:r>
            <a:r>
              <a:rPr lang="en-US" sz="1100" dirty="0" smtClean="0"/>
              <a:t> (</a:t>
            </a:r>
            <a:r>
              <a:rPr lang="en-US" sz="1100" dirty="0"/>
              <a:t>www.</a:t>
            </a:r>
            <a:r>
              <a:rPr lang="en-US" sz="1100" b="1" dirty="0"/>
              <a:t>seqwater</a:t>
            </a:r>
            <a:r>
              <a:rPr lang="en-US" sz="1100" dirty="0"/>
              <a:t>.com.au/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146799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</a:t>
            </a:r>
            <a:r>
              <a:rPr lang="en-US" dirty="0" smtClean="0"/>
              <a:t>Down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Start with</a:t>
            </a:r>
          </a:p>
          <a:p>
            <a:pPr marL="0" indent="0" algn="ctr">
              <a:buNone/>
            </a:pPr>
            <a:r>
              <a:rPr lang="en-US" dirty="0" smtClean="0"/>
              <a:t>“Here is the problem I’m solving…”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7525"/>
            <a:r>
              <a:rPr lang="en-US" dirty="0" smtClean="0"/>
              <a:t>Formulate problem using diagrams and logical statements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59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Diversion &lt;= 4 m3/d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8989" y="2590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big should new pond be?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40989" y="328293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water quality be improved?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5189" y="405375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can we maximize supplies?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322078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Expenses &lt; $5M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5753" y="387599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Supplies &gt;= 100 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952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</a:t>
            </a:r>
            <a:r>
              <a:rPr lang="en-US" dirty="0" smtClean="0"/>
              <a:t>a System Schematic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97524" y="1477009"/>
            <a:ext cx="1066799" cy="6005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Upstream</a:t>
            </a:r>
          </a:p>
        </p:txBody>
      </p:sp>
      <p:sp>
        <p:nvSpPr>
          <p:cNvPr id="5" name="Flowchart: Manual Operation 4"/>
          <p:cNvSpPr/>
          <p:nvPr/>
        </p:nvSpPr>
        <p:spPr bwMode="auto">
          <a:xfrm>
            <a:off x="3200400" y="2514600"/>
            <a:ext cx="914400" cy="609600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Pond 1</a:t>
            </a:r>
          </a:p>
        </p:txBody>
      </p:sp>
      <p:sp>
        <p:nvSpPr>
          <p:cNvPr id="7" name="Flowchart: Manual Operation 6"/>
          <p:cNvSpPr/>
          <p:nvPr/>
        </p:nvSpPr>
        <p:spPr bwMode="auto">
          <a:xfrm>
            <a:off x="6477000" y="2510118"/>
            <a:ext cx="914400" cy="609600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Pond 3</a:t>
            </a:r>
          </a:p>
        </p:txBody>
      </p:sp>
      <p:sp>
        <p:nvSpPr>
          <p:cNvPr id="8" name="Flowchart: Manual Operation 7"/>
          <p:cNvSpPr/>
          <p:nvPr/>
        </p:nvSpPr>
        <p:spPr bwMode="auto">
          <a:xfrm>
            <a:off x="3810000" y="4214446"/>
            <a:ext cx="914400" cy="609600"/>
          </a:xfrm>
          <a:prstGeom prst="flowChartManualOperation">
            <a:avLst/>
          </a:prstGeom>
          <a:solidFill>
            <a:schemeClr val="accent6">
              <a:lumMod val="7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Pond 2</a:t>
            </a:r>
          </a:p>
        </p:txBody>
      </p:sp>
      <p:cxnSp>
        <p:nvCxnSpPr>
          <p:cNvPr id="10" name="Elbow Connector 9"/>
          <p:cNvCxnSpPr>
            <a:stCxn id="7" idx="2"/>
            <a:endCxn id="5" idx="3"/>
          </p:cNvCxnSpPr>
          <p:nvPr/>
        </p:nvCxnSpPr>
        <p:spPr bwMode="auto">
          <a:xfrm rot="5400000" flipH="1">
            <a:off x="5328621" y="1514139"/>
            <a:ext cx="300318" cy="2910840"/>
          </a:xfrm>
          <a:prstGeom prst="curvedConnector4">
            <a:avLst>
              <a:gd name="adj1" fmla="val -76119"/>
              <a:gd name="adj2" fmla="val 56283"/>
            </a:avLst>
          </a:prstGeom>
          <a:ln>
            <a:prstDash val="dash"/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62600" y="3048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Return Flow</a:t>
            </a:r>
            <a:endParaRPr lang="en-US" sz="1200" dirty="0"/>
          </a:p>
        </p:txBody>
      </p:sp>
      <p:cxnSp>
        <p:nvCxnSpPr>
          <p:cNvPr id="12" name="Elbow Connector 11"/>
          <p:cNvCxnSpPr>
            <a:stCxn id="5" idx="0"/>
            <a:endCxn id="7" idx="0"/>
          </p:cNvCxnSpPr>
          <p:nvPr/>
        </p:nvCxnSpPr>
        <p:spPr bwMode="auto">
          <a:xfrm rot="5400000" flipH="1" flipV="1">
            <a:off x="5293659" y="874059"/>
            <a:ext cx="4482" cy="3276600"/>
          </a:xfrm>
          <a:prstGeom prst="bentConnector3">
            <a:avLst>
              <a:gd name="adj1" fmla="val 5200402"/>
            </a:avLst>
          </a:prstGeom>
          <a:ln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45380" y="195924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Overflow</a:t>
            </a:r>
            <a:endParaRPr lang="en-US" sz="1200" dirty="0"/>
          </a:p>
        </p:txBody>
      </p:sp>
      <p:cxnSp>
        <p:nvCxnSpPr>
          <p:cNvPr id="16" name="Elbow Connector 15"/>
          <p:cNvCxnSpPr>
            <a:stCxn id="5" idx="2"/>
            <a:endCxn id="8" idx="0"/>
          </p:cNvCxnSpPr>
          <p:nvPr/>
        </p:nvCxnSpPr>
        <p:spPr bwMode="auto">
          <a:xfrm rot="16200000" flipH="1">
            <a:off x="3417277" y="3364523"/>
            <a:ext cx="1090246" cy="6096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 bwMode="auto">
          <a:xfrm>
            <a:off x="6172200" y="4252546"/>
            <a:ext cx="990600" cy="5334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Supply A</a:t>
            </a:r>
          </a:p>
        </p:txBody>
      </p:sp>
      <p:cxnSp>
        <p:nvCxnSpPr>
          <p:cNvPr id="22" name="Elbow Connector 21"/>
          <p:cNvCxnSpPr>
            <a:stCxn id="8" idx="3"/>
            <a:endCxn id="23" idx="2"/>
          </p:cNvCxnSpPr>
          <p:nvPr/>
        </p:nvCxnSpPr>
        <p:spPr bwMode="auto">
          <a:xfrm>
            <a:off x="4632960" y="4519246"/>
            <a:ext cx="472440" cy="50995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 bwMode="auto">
          <a:xfrm>
            <a:off x="5105400" y="4876800"/>
            <a:ext cx="304800" cy="304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</a:t>
            </a:r>
          </a:p>
        </p:txBody>
      </p:sp>
      <p:cxnSp>
        <p:nvCxnSpPr>
          <p:cNvPr id="26" name="Elbow Connector 25"/>
          <p:cNvCxnSpPr>
            <a:stCxn id="23" idx="6"/>
            <a:endCxn id="21" idx="1"/>
          </p:cNvCxnSpPr>
          <p:nvPr/>
        </p:nvCxnSpPr>
        <p:spPr bwMode="auto">
          <a:xfrm flipV="1">
            <a:off x="5410200" y="4519246"/>
            <a:ext cx="762000" cy="50995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 bwMode="auto">
          <a:xfrm>
            <a:off x="4328391" y="5606362"/>
            <a:ext cx="990600" cy="5334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Supply B</a:t>
            </a:r>
          </a:p>
        </p:txBody>
      </p:sp>
      <p:cxnSp>
        <p:nvCxnSpPr>
          <p:cNvPr id="30" name="Elbow Connector 29"/>
          <p:cNvCxnSpPr>
            <a:stCxn id="23" idx="6"/>
            <a:endCxn id="29" idx="3"/>
          </p:cNvCxnSpPr>
          <p:nvPr/>
        </p:nvCxnSpPr>
        <p:spPr bwMode="auto">
          <a:xfrm flipH="1">
            <a:off x="5318991" y="5029200"/>
            <a:ext cx="91209" cy="843862"/>
          </a:xfrm>
          <a:prstGeom prst="bentConnector3">
            <a:avLst>
              <a:gd name="adj1" fmla="val -250633"/>
            </a:avLst>
          </a:prstGeom>
          <a:ln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 bwMode="auto">
          <a:xfrm>
            <a:off x="3544455" y="5720662"/>
            <a:ext cx="304800" cy="304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</a:t>
            </a:r>
          </a:p>
        </p:txBody>
      </p:sp>
      <p:cxnSp>
        <p:nvCxnSpPr>
          <p:cNvPr id="34" name="Elbow Connector 33"/>
          <p:cNvCxnSpPr>
            <a:stCxn id="29" idx="1"/>
            <a:endCxn id="33" idx="6"/>
          </p:cNvCxnSpPr>
          <p:nvPr/>
        </p:nvCxnSpPr>
        <p:spPr bwMode="auto">
          <a:xfrm flipH="1">
            <a:off x="3849255" y="5873062"/>
            <a:ext cx="479136" cy="0"/>
          </a:xfrm>
          <a:prstGeom prst="straightConnector1">
            <a:avLst/>
          </a:prstGeom>
          <a:ln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3" idx="2"/>
            <a:endCxn id="5" idx="1"/>
          </p:cNvCxnSpPr>
          <p:nvPr/>
        </p:nvCxnSpPr>
        <p:spPr bwMode="auto">
          <a:xfrm rot="10800000">
            <a:off x="3291841" y="2819400"/>
            <a:ext cx="252615" cy="3053662"/>
          </a:xfrm>
          <a:prstGeom prst="curvedConnector3">
            <a:avLst>
              <a:gd name="adj1" fmla="val 446069"/>
            </a:avLst>
          </a:prstGeom>
          <a:ln>
            <a:prstDash val="dash"/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689674" y="5634604"/>
            <a:ext cx="1066800" cy="4769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Downstream</a:t>
            </a:r>
          </a:p>
        </p:txBody>
      </p:sp>
      <p:cxnSp>
        <p:nvCxnSpPr>
          <p:cNvPr id="43" name="Elbow Connector 42"/>
          <p:cNvCxnSpPr>
            <a:stCxn id="4" idx="2"/>
            <a:endCxn id="54" idx="0"/>
          </p:cNvCxnSpPr>
          <p:nvPr/>
        </p:nvCxnSpPr>
        <p:spPr bwMode="auto">
          <a:xfrm rot="5400000">
            <a:off x="931524" y="2376972"/>
            <a:ext cx="598801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3" idx="2"/>
            <a:endCxn id="42" idx="3"/>
          </p:cNvCxnSpPr>
          <p:nvPr/>
        </p:nvCxnSpPr>
        <p:spPr bwMode="auto">
          <a:xfrm flipH="1">
            <a:off x="1756474" y="5873062"/>
            <a:ext cx="1787981" cy="0"/>
          </a:xfrm>
          <a:prstGeom prst="straightConnector1">
            <a:avLst/>
          </a:prstGeom>
          <a:ln>
            <a:prstDash val="solid"/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 bwMode="auto">
          <a:xfrm>
            <a:off x="1078523" y="2676373"/>
            <a:ext cx="304800" cy="3048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</a:t>
            </a:r>
          </a:p>
        </p:txBody>
      </p:sp>
      <p:cxnSp>
        <p:nvCxnSpPr>
          <p:cNvPr id="56" name="Elbow Connector 55"/>
          <p:cNvCxnSpPr>
            <a:stCxn id="54" idx="6"/>
            <a:endCxn id="5" idx="1"/>
          </p:cNvCxnSpPr>
          <p:nvPr/>
        </p:nvCxnSpPr>
        <p:spPr bwMode="auto">
          <a:xfrm flipV="1">
            <a:off x="1383323" y="2819400"/>
            <a:ext cx="1908517" cy="9373"/>
          </a:xfrm>
          <a:prstGeom prst="straightConnector1">
            <a:avLst/>
          </a:prstGeom>
          <a:ln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54" idx="4"/>
            <a:endCxn id="42" idx="0"/>
          </p:cNvCxnSpPr>
          <p:nvPr/>
        </p:nvCxnSpPr>
        <p:spPr bwMode="auto">
          <a:xfrm flipH="1">
            <a:off x="1223074" y="2981173"/>
            <a:ext cx="7849" cy="2653431"/>
          </a:xfrm>
          <a:prstGeom prst="straightConnector1">
            <a:avLst/>
          </a:prstGeom>
          <a:ln>
            <a:headEnd type="none" w="med" len="med"/>
            <a:tailEnd type="arrow" w="lg" len="lg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16200000">
            <a:off x="1786597" y="42049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Return Flow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53923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ttomBar Calibri">
  <a:themeElements>
    <a:clrScheme name="Custom 1">
      <a:dk1>
        <a:srgbClr val="000000"/>
      </a:dk1>
      <a:lt1>
        <a:sysClr val="window" lastClr="FFFFFF"/>
      </a:lt1>
      <a:dk2>
        <a:srgbClr val="2D3E59"/>
      </a:dk2>
      <a:lt2>
        <a:srgbClr val="CCDDEA"/>
      </a:lt2>
      <a:accent1>
        <a:srgbClr val="816777"/>
      </a:accent1>
      <a:accent2>
        <a:srgbClr val="56354A"/>
      </a:accent2>
      <a:accent3>
        <a:srgbClr val="412837"/>
      </a:accent3>
      <a:accent4>
        <a:srgbClr val="D5BD8C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ttomBar Calibri" id="{815B8244-7825-4166-8218-92C94C556E25}" vid="{FCD699D6-49FB-472B-B59F-B87B99E53350}"/>
    </a:ext>
  </a:extLst>
</a:theme>
</file>

<file path=ppt/theme/theme2.xml><?xml version="1.0" encoding="utf-8"?>
<a:theme xmlns:a="http://schemas.openxmlformats.org/drawingml/2006/main" name="1_GoldSimBlue">
  <a:themeElements>
    <a:clrScheme name="Custom 1">
      <a:dk1>
        <a:srgbClr val="000000"/>
      </a:dk1>
      <a:lt1>
        <a:sysClr val="window" lastClr="FFFFFF"/>
      </a:lt1>
      <a:dk2>
        <a:srgbClr val="2D3E59"/>
      </a:dk2>
      <a:lt2>
        <a:srgbClr val="CCDDEA"/>
      </a:lt2>
      <a:accent1>
        <a:srgbClr val="816777"/>
      </a:accent1>
      <a:accent2>
        <a:srgbClr val="56354A"/>
      </a:accent2>
      <a:accent3>
        <a:srgbClr val="412837"/>
      </a:accent3>
      <a:accent4>
        <a:srgbClr val="D5BD8C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ldSimBlue" id="{7336A994-26DC-484C-9772-845F0D947857}" vid="{6979370D-1E52-48F0-A6F7-A12C43A022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BottomBar Calibri</Template>
  <TotalTime>2198</TotalTime>
  <Words>581</Words>
  <Application>Microsoft Office PowerPoint</Application>
  <PresentationFormat>On-screen Show (4:3)</PresentationFormat>
  <Paragraphs>181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Wingdings</vt:lpstr>
      <vt:lpstr>BottomBar Calibri</vt:lpstr>
      <vt:lpstr>1_GoldSimBlue</vt:lpstr>
      <vt:lpstr>Designing Well-Structured and Scalable Models</vt:lpstr>
      <vt:lpstr>Overview</vt:lpstr>
      <vt:lpstr>Types of Models</vt:lpstr>
      <vt:lpstr>Model Requirements</vt:lpstr>
      <vt:lpstr>Formulate Conceptual Model</vt:lpstr>
      <vt:lpstr>Model Framework</vt:lpstr>
      <vt:lpstr>Example: Flood Forecast Model</vt:lpstr>
      <vt:lpstr>Top Down Approach</vt:lpstr>
      <vt:lpstr>Draw a System Schematic</vt:lpstr>
      <vt:lpstr>Document the Design</vt:lpstr>
      <vt:lpstr>Implementation</vt:lpstr>
      <vt:lpstr>System Components</vt:lpstr>
      <vt:lpstr>Keep it DRY</vt:lpstr>
      <vt:lpstr>Group Elements with Common Purpose</vt:lpstr>
      <vt:lpstr>Containers</vt:lpstr>
      <vt:lpstr>Types of Containers</vt:lpstr>
      <vt:lpstr>Simulation Settings</vt:lpstr>
      <vt:lpstr>Implementation: Build Data Model</vt:lpstr>
      <vt:lpstr>Generic Objects</vt:lpstr>
      <vt:lpstr>Standardize</vt:lpstr>
      <vt:lpstr>Model Framework Example</vt:lpstr>
      <vt:lpstr>Model Framework Example</vt:lpstr>
      <vt:lpstr>Model Framework Example</vt:lpstr>
      <vt:lpstr>System Representation</vt:lpstr>
      <vt:lpstr>System Representation</vt:lpstr>
      <vt:lpstr>System Representation</vt:lpstr>
      <vt:lpstr>System Representation</vt:lpstr>
      <vt:lpstr>System Representation</vt:lpstr>
      <vt:lpstr>System Representation</vt:lpstr>
      <vt:lpstr>Model Documentation</vt:lpstr>
      <vt:lpstr>What Prevents Good Documentation?</vt:lpstr>
      <vt:lpstr>Components of Documentation</vt:lpstr>
      <vt:lpstr>Versioning</vt:lpstr>
      <vt:lpstr>Validation</vt:lpstr>
      <vt:lpstr>Independent Review</vt:lpstr>
      <vt:lpstr>Presentation</vt:lpstr>
      <vt:lpstr>Graphic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Standards</vt:lpstr>
      <vt:lpstr>Model Documentation</vt:lpstr>
      <vt:lpstr>Thank you!</vt:lpstr>
    </vt:vector>
  </TitlesOfParts>
  <Company>GoldSim Technology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System Modeling</dc:title>
  <dc:creator>Jason Lillywhite</dc:creator>
  <cp:lastModifiedBy>Jason Lillywhite</cp:lastModifiedBy>
  <cp:revision>81</cp:revision>
  <dcterms:created xsi:type="dcterms:W3CDTF">2011-07-28T13:58:41Z</dcterms:created>
  <dcterms:modified xsi:type="dcterms:W3CDTF">2016-05-11T19:10:13Z</dcterms:modified>
</cp:coreProperties>
</file>