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303" r:id="rId3"/>
    <p:sldId id="257" r:id="rId4"/>
    <p:sldId id="315" r:id="rId5"/>
    <p:sldId id="310" r:id="rId6"/>
    <p:sldId id="311" r:id="rId7"/>
    <p:sldId id="305" r:id="rId8"/>
    <p:sldId id="312" r:id="rId9"/>
    <p:sldId id="313" r:id="rId10"/>
    <p:sldId id="306" r:id="rId11"/>
    <p:sldId id="307" r:id="rId12"/>
    <p:sldId id="314" r:id="rId13"/>
    <p:sldId id="286" r:id="rId14"/>
    <p:sldId id="276" r:id="rId15"/>
    <p:sldId id="290" r:id="rId16"/>
    <p:sldId id="295" r:id="rId17"/>
    <p:sldId id="291" r:id="rId18"/>
    <p:sldId id="294" r:id="rId19"/>
    <p:sldId id="296" r:id="rId20"/>
    <p:sldId id="298" r:id="rId21"/>
    <p:sldId id="297" r:id="rId22"/>
    <p:sldId id="302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08" y="7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96726A-B131-458D-A584-E6098F532C93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813602-48A4-4714-87D5-BFF9DC115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567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813602-48A4-4714-87D5-BFF9DC11597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729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740025"/>
            <a:ext cx="7772400" cy="167957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419600"/>
            <a:ext cx="6400800" cy="1447800"/>
          </a:xfrm>
        </p:spPr>
        <p:txBody>
          <a:bodyPr anchor="ctr"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304802"/>
            <a:ext cx="4953000" cy="2299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4281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32569127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0668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00200"/>
            <a:ext cx="77724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924300"/>
            <a:ext cx="77724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646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0668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00200"/>
            <a:ext cx="38100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38100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38100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039370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5131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xample Problem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57039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2538186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3810000" cy="4495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000" cy="44958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997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798307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088697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148766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124200" cy="1555750"/>
          </a:xfrm>
        </p:spPr>
        <p:txBody>
          <a:bodyPr anchor="b"/>
          <a:lstStyle>
            <a:lvl1pPr algn="l">
              <a:defRPr lang="en-US" sz="3200" smtClean="0">
                <a:solidFill>
                  <a:srgbClr val="0C5DA5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981202"/>
            <a:ext cx="3124200" cy="4144963"/>
          </a:xfrm>
        </p:spPr>
        <p:txBody>
          <a:bodyPr/>
          <a:lstStyle>
            <a:lvl1pPr marL="214313" indent="-214313">
              <a:buSzPct val="100000"/>
              <a:buFont typeface="Arial" pitchFamily="34" charset="0"/>
              <a:buChar char="•"/>
              <a:defRPr lang="en-US" sz="1800" b="0" dirty="0" smtClean="0">
                <a:solidFill>
                  <a:srgbClr val="0C5DA5"/>
                </a:solidFill>
                <a:latin typeface="+mn-lt"/>
                <a:ea typeface="+mn-ea"/>
                <a:cs typeface="+mn-cs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675491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81000"/>
            <a:ext cx="77724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</a:t>
            </a:r>
          </a:p>
        </p:txBody>
      </p:sp>
      <p:sp>
        <p:nvSpPr>
          <p:cNvPr id="32771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00200"/>
            <a:ext cx="77724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2772" name="Line 1028"/>
          <p:cNvSpPr>
            <a:spLocks noChangeShapeType="1"/>
          </p:cNvSpPr>
          <p:nvPr/>
        </p:nvSpPr>
        <p:spPr bwMode="auto">
          <a:xfrm flipH="1" flipV="1">
            <a:off x="685800" y="6400800"/>
            <a:ext cx="6019800" cy="0"/>
          </a:xfrm>
          <a:prstGeom prst="line">
            <a:avLst/>
          </a:prstGeom>
          <a:noFill/>
          <a:ln w="76200">
            <a:solidFill>
              <a:srgbClr val="EFB52E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350"/>
          </a:p>
        </p:txBody>
      </p:sp>
      <p:sp>
        <p:nvSpPr>
          <p:cNvPr id="32774" name="Rectangle 1030"/>
          <p:cNvSpPr>
            <a:spLocks noChangeArrowheads="1"/>
          </p:cNvSpPr>
          <p:nvPr/>
        </p:nvSpPr>
        <p:spPr bwMode="auto">
          <a:xfrm>
            <a:off x="603251" y="6219826"/>
            <a:ext cx="3640138" cy="15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866" tIns="33338" rIns="67866" bIns="33338">
            <a:spAutoFit/>
          </a:bodyPr>
          <a:lstStyle/>
          <a:p>
            <a:r>
              <a:rPr lang="en-US" sz="600" dirty="0" smtClean="0">
                <a:latin typeface="Arial" pitchFamily="34" charset="0"/>
                <a:cs typeface="Arial" pitchFamily="34" charset="0"/>
              </a:rPr>
              <a:t>© GoldSim </a:t>
            </a:r>
            <a:r>
              <a:rPr lang="en-US" sz="600" dirty="0">
                <a:latin typeface="Arial" pitchFamily="34" charset="0"/>
                <a:cs typeface="Arial" pitchFamily="34" charset="0"/>
              </a:rPr>
              <a:t>Technology Group LLC., </a:t>
            </a:r>
            <a:r>
              <a:rPr lang="en-US" sz="600" dirty="0" smtClean="0">
                <a:latin typeface="Arial" pitchFamily="34" charset="0"/>
                <a:cs typeface="Arial" pitchFamily="34" charset="0"/>
              </a:rPr>
              <a:t>2015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300" y="5943602"/>
            <a:ext cx="1545901" cy="630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120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wipe dir="r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C5DA5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14FFB"/>
          </a:solidFill>
          <a:latin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14FFB"/>
          </a:solidFill>
          <a:latin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14FFB"/>
          </a:solidFill>
          <a:latin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14FFB"/>
          </a:solidFill>
          <a:latin typeface="Arial" pitchFamily="34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14FFB"/>
          </a:solidFill>
          <a:latin typeface="Arial" pitchFamily="34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14FFB"/>
          </a:solidFill>
          <a:latin typeface="Arial" pitchFamily="34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14FFB"/>
          </a:solidFill>
          <a:latin typeface="Arial" pitchFamily="34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14FFB"/>
          </a:solidFill>
          <a:latin typeface="Arial" pitchFamily="34" charset="0"/>
        </a:defRPr>
      </a:lvl9pPr>
    </p:titleStyle>
    <p:bodyStyle>
      <a:lvl1pPr marL="347663" indent="-346472" algn="l" rtl="0" eaLnBrk="1" fontAlgn="base" hangingPunct="1">
        <a:spcBef>
          <a:spcPct val="20000"/>
        </a:spcBef>
        <a:spcAft>
          <a:spcPct val="0"/>
        </a:spcAft>
        <a:buClrTx/>
        <a:buSzPct val="70000"/>
        <a:buFont typeface="Wingdings" pitchFamily="2" charset="2"/>
        <a:buChar char="l"/>
        <a:defRPr sz="2400" b="0">
          <a:solidFill>
            <a:srgbClr val="0C5DA5"/>
          </a:solidFill>
          <a:latin typeface="+mn-lt"/>
          <a:ea typeface="+mn-ea"/>
          <a:cs typeface="+mn-cs"/>
        </a:defRPr>
      </a:lvl1pPr>
      <a:lvl2pPr marL="683419" indent="-214313" algn="l" rtl="0" eaLnBrk="1" fontAlgn="base" hangingPunct="1">
        <a:spcBef>
          <a:spcPct val="20000"/>
        </a:spcBef>
        <a:spcAft>
          <a:spcPct val="0"/>
        </a:spcAft>
        <a:buClrTx/>
        <a:buSzPct val="100000"/>
        <a:buChar char="–"/>
        <a:defRPr sz="1800" b="0">
          <a:solidFill>
            <a:srgbClr val="0C5DA5"/>
          </a:solidFill>
          <a:latin typeface="+mn-lt"/>
        </a:defRPr>
      </a:lvl2pPr>
      <a:lvl3pPr marL="1328738" indent="-171450" algn="l" rtl="0" eaLnBrk="1" fontAlgn="base" hangingPunct="1">
        <a:spcBef>
          <a:spcPct val="20000"/>
        </a:spcBef>
        <a:spcAft>
          <a:spcPct val="0"/>
        </a:spcAft>
        <a:buClrTx/>
        <a:buSzPct val="90000"/>
        <a:buFont typeface="Wingdings" pitchFamily="2" charset="2"/>
        <a:buChar char="§"/>
        <a:defRPr sz="1800" b="0">
          <a:solidFill>
            <a:srgbClr val="0C5DA5"/>
          </a:solidFill>
          <a:latin typeface="+mn-lt"/>
        </a:defRPr>
      </a:lvl3pPr>
      <a:lvl4pPr marL="1585913" indent="-171450" algn="l" rtl="0" eaLnBrk="1" fontAlgn="base" hangingPunct="1">
        <a:spcBef>
          <a:spcPct val="20000"/>
        </a:spcBef>
        <a:spcAft>
          <a:spcPct val="0"/>
        </a:spcAft>
        <a:buClrTx/>
        <a:buSzPct val="70000"/>
        <a:buChar char="–"/>
        <a:defRPr sz="1800" b="0">
          <a:solidFill>
            <a:srgbClr val="0C5DA5"/>
          </a:solidFill>
          <a:latin typeface="+mn-lt"/>
        </a:defRPr>
      </a:lvl4pPr>
      <a:lvl5pPr marL="1843088" indent="-171450" algn="l" rtl="0" eaLnBrk="1" fontAlgn="base" hangingPunct="1">
        <a:spcBef>
          <a:spcPct val="20000"/>
        </a:spcBef>
        <a:spcAft>
          <a:spcPct val="0"/>
        </a:spcAft>
        <a:buClrTx/>
        <a:buSzPct val="100000"/>
        <a:buChar char="•"/>
        <a:defRPr sz="1800" b="0">
          <a:solidFill>
            <a:srgbClr val="0C5DA5"/>
          </a:solidFill>
          <a:latin typeface="+mn-lt"/>
        </a:defRPr>
      </a:lvl5pPr>
      <a:lvl6pPr marL="2185988" indent="-1714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00000"/>
        <a:buChar char="•"/>
        <a:defRPr sz="1500">
          <a:solidFill>
            <a:srgbClr val="114FFB"/>
          </a:solidFill>
          <a:latin typeface="+mn-lt"/>
        </a:defRPr>
      </a:lvl6pPr>
      <a:lvl7pPr marL="2528888" indent="-1714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00000"/>
        <a:buChar char="•"/>
        <a:defRPr sz="1500">
          <a:solidFill>
            <a:srgbClr val="114FFB"/>
          </a:solidFill>
          <a:latin typeface="+mn-lt"/>
        </a:defRPr>
      </a:lvl7pPr>
      <a:lvl8pPr marL="2871788" indent="-1714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00000"/>
        <a:buChar char="•"/>
        <a:defRPr sz="1500">
          <a:solidFill>
            <a:srgbClr val="114FFB"/>
          </a:solidFill>
          <a:latin typeface="+mn-lt"/>
        </a:defRPr>
      </a:lvl8pPr>
      <a:lvl9pPr marL="3214688" indent="-1714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00000"/>
        <a:buChar char="•"/>
        <a:defRPr sz="1500">
          <a:solidFill>
            <a:srgbClr val="114FFB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goldsim.com/Web/Resources/Webinars/FutureWebinars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goldsim.com/Web/Resources/Webinars/PastWebinars/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Introduction to the</a:t>
            </a:r>
            <a:br>
              <a:rPr lang="en-US" sz="3200" dirty="0" smtClean="0"/>
            </a:br>
            <a:r>
              <a:rPr lang="en-US" sz="3200" dirty="0" smtClean="0"/>
              <a:t>Script Element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066800"/>
          </a:xfrm>
        </p:spPr>
        <p:txBody>
          <a:bodyPr>
            <a:normAutofit/>
          </a:bodyPr>
          <a:lstStyle/>
          <a:p>
            <a:r>
              <a:rPr lang="en-US" sz="1600" dirty="0" smtClean="0"/>
              <a:t>Ryan Roper</a:t>
            </a:r>
          </a:p>
          <a:p>
            <a:r>
              <a:rPr lang="en-US" sz="1600" dirty="0" smtClean="0"/>
              <a:t>GoldSim Webinar</a:t>
            </a:r>
          </a:p>
          <a:p>
            <a:r>
              <a:rPr lang="en-US" sz="1600" dirty="0" smtClean="0"/>
              <a:t>December 17, 2015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0593189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38200" y="1809690"/>
            <a:ext cx="4114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Replicate: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vector( row*1m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077201" y="26127"/>
            <a:ext cx="1045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Model </a:t>
            </a:r>
            <a:r>
              <a:rPr lang="en-US" sz="1200" dirty="0" smtClean="0"/>
              <a:t>B.1</a:t>
            </a:r>
            <a:endParaRPr lang="en-US" sz="12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066800"/>
          </a:xfrm>
        </p:spPr>
        <p:txBody>
          <a:bodyPr>
            <a:normAutofit/>
          </a:bodyPr>
          <a:lstStyle/>
          <a:p>
            <a:r>
              <a:rPr lang="en-US" dirty="0"/>
              <a:t>Intermediate Script </a:t>
            </a:r>
            <a:r>
              <a:rPr lang="en-US" dirty="0" smtClean="0"/>
              <a:t>Element</a:t>
            </a:r>
            <a:br>
              <a:rPr lang="en-US" dirty="0" smtClean="0"/>
            </a:br>
            <a:r>
              <a:rPr lang="en-US" sz="2400" dirty="0" smtClean="0"/>
              <a:t>Basic looping: ‘For’ loops</a:t>
            </a:r>
            <a:endParaRPr lang="en-US" sz="24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488" y="2613553"/>
            <a:ext cx="6633023" cy="2469094"/>
          </a:xfrm>
        </p:spPr>
      </p:pic>
    </p:spTree>
    <p:extLst>
      <p:ext uri="{BB962C8B-B14F-4D97-AF65-F5344CB8AC3E}">
        <p14:creationId xmlns:p14="http://schemas.microsoft.com/office/powerpoint/2010/main" val="273135124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33400" y="1600200"/>
            <a:ext cx="7010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Replicate: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vector(if(row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 3 then 0m else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[row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]))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077201" y="26127"/>
            <a:ext cx="1045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Model </a:t>
            </a:r>
            <a:r>
              <a:rPr lang="en-US" sz="1200" dirty="0" smtClean="0"/>
              <a:t>B.2</a:t>
            </a:r>
            <a:endParaRPr lang="en-US" sz="1200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066800"/>
          </a:xfrm>
        </p:spPr>
        <p:txBody>
          <a:bodyPr>
            <a:normAutofit/>
          </a:bodyPr>
          <a:lstStyle/>
          <a:p>
            <a:r>
              <a:rPr lang="en-US" dirty="0"/>
              <a:t>Intermediate Script </a:t>
            </a:r>
            <a:r>
              <a:rPr lang="en-US" dirty="0" smtClean="0"/>
              <a:t>Element</a:t>
            </a:r>
            <a:br>
              <a:rPr lang="en-US" dirty="0" smtClean="0"/>
            </a:br>
            <a:r>
              <a:rPr lang="en-US" sz="2400" dirty="0" smtClean="0"/>
              <a:t>Loops and If-then-else statements</a:t>
            </a:r>
            <a:endParaRPr lang="en-US" sz="24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308228"/>
            <a:ext cx="7772400" cy="3079744"/>
          </a:xfrm>
        </p:spPr>
      </p:pic>
    </p:spTree>
    <p:extLst>
      <p:ext uri="{BB962C8B-B14F-4D97-AF65-F5344CB8AC3E}">
        <p14:creationId xmlns:p14="http://schemas.microsoft.com/office/powerpoint/2010/main" val="226763750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95400" y="2133600"/>
            <a:ext cx="609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Toggle breakpoints on and off using F9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8077201" y="26127"/>
            <a:ext cx="1045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Model </a:t>
            </a:r>
            <a:r>
              <a:rPr lang="en-US" sz="1200" dirty="0" smtClean="0"/>
              <a:t>B</a:t>
            </a:r>
            <a:r>
              <a:rPr lang="en-US" sz="1200" dirty="0" smtClean="0"/>
              <a:t>.1</a:t>
            </a:r>
            <a:endParaRPr lang="en-US" sz="12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066800"/>
          </a:xfrm>
        </p:spPr>
        <p:txBody>
          <a:bodyPr>
            <a:normAutofit/>
          </a:bodyPr>
          <a:lstStyle/>
          <a:p>
            <a:r>
              <a:rPr lang="en-US" dirty="0"/>
              <a:t>Intermediate Script </a:t>
            </a:r>
            <a:r>
              <a:rPr lang="en-US" dirty="0" smtClean="0"/>
              <a:t>Element</a:t>
            </a:r>
            <a:br>
              <a:rPr lang="en-US" dirty="0" smtClean="0"/>
            </a:br>
            <a:r>
              <a:rPr lang="en-US" sz="2400" dirty="0" smtClean="0"/>
              <a:t>Debugging using breakpoints</a:t>
            </a:r>
            <a:endParaRPr lang="en-US" sz="2400" dirty="0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5000" y="2819400"/>
            <a:ext cx="5142857" cy="17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58060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34" y="2015867"/>
            <a:ext cx="5693333" cy="3013333"/>
          </a:xfrm>
        </p:spPr>
      </p:pic>
      <p:sp>
        <p:nvSpPr>
          <p:cNvPr id="6" name="TextBox 5"/>
          <p:cNvSpPr txBox="1"/>
          <p:nvPr/>
        </p:nvSpPr>
        <p:spPr>
          <a:xfrm>
            <a:off x="8077201" y="26127"/>
            <a:ext cx="10358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Model </a:t>
            </a:r>
            <a:r>
              <a:rPr lang="en-US" sz="1200" dirty="0" smtClean="0"/>
              <a:t>C.1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6602380" y="2573657"/>
            <a:ext cx="211925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Calculation of monthly and yearly cumulative flow amounts using reporting periods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Advanced Script Element</a:t>
            </a:r>
            <a:br>
              <a:rPr lang="en-US" dirty="0" smtClean="0"/>
            </a:br>
            <a:r>
              <a:rPr lang="en-US" sz="2400" dirty="0" smtClean="0"/>
              <a:t>Example: Monthly </a:t>
            </a:r>
            <a:r>
              <a:rPr lang="en-US" sz="2400" dirty="0" smtClean="0"/>
              <a:t>and Yearly Cumulative Flows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037945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Advanced Script Element</a:t>
            </a:r>
            <a:br>
              <a:rPr lang="en-US" dirty="0" smtClean="0"/>
            </a:br>
            <a:r>
              <a:rPr lang="en-US" sz="2400" dirty="0" smtClean="0"/>
              <a:t>Example: Monthly </a:t>
            </a:r>
            <a:r>
              <a:rPr lang="en-US" sz="2400" dirty="0" smtClean="0"/>
              <a:t>and Yearly Cumulative Flows</a:t>
            </a:r>
            <a:endParaRPr lang="en-US" sz="24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12" y="1636776"/>
            <a:ext cx="4066667" cy="2152381"/>
          </a:xfrm>
        </p:spPr>
      </p:pic>
      <p:sp>
        <p:nvSpPr>
          <p:cNvPr id="7" name="TextBox 6"/>
          <p:cNvSpPr txBox="1"/>
          <p:nvPr/>
        </p:nvSpPr>
        <p:spPr>
          <a:xfrm>
            <a:off x="8077200" y="26127"/>
            <a:ext cx="10438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Model </a:t>
            </a:r>
            <a:r>
              <a:rPr lang="en-US" sz="1200" dirty="0" smtClean="0"/>
              <a:t>C.1</a:t>
            </a:r>
            <a:endParaRPr lang="en-US" sz="1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3881695"/>
            <a:ext cx="5223810" cy="20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7168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055164"/>
            <a:ext cx="5080000" cy="3140000"/>
          </a:xfrm>
          <a:prstGeom prst="rect">
            <a:avLst/>
          </a:prstGeom>
        </p:spPr>
      </p:pic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724" y="1516391"/>
            <a:ext cx="4970476" cy="3893809"/>
          </a:xfrm>
        </p:spPr>
      </p:pic>
      <p:sp>
        <p:nvSpPr>
          <p:cNvPr id="6" name="TextBox 5"/>
          <p:cNvSpPr txBox="1"/>
          <p:nvPr/>
        </p:nvSpPr>
        <p:spPr>
          <a:xfrm>
            <a:off x="8077201" y="26127"/>
            <a:ext cx="10358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Model </a:t>
            </a:r>
            <a:r>
              <a:rPr lang="en-US" sz="1200" dirty="0" smtClean="0"/>
              <a:t>C.1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609600" y="1466671"/>
            <a:ext cx="23922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Generate a vector that contains monthly values for only one year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Advanced Script Element</a:t>
            </a:r>
            <a:br>
              <a:rPr lang="en-US" dirty="0" smtClean="0"/>
            </a:br>
            <a:r>
              <a:rPr lang="en-US" sz="2400" dirty="0" smtClean="0"/>
              <a:t>Example: Monthly </a:t>
            </a:r>
            <a:r>
              <a:rPr lang="en-US" sz="2400" dirty="0" smtClean="0"/>
              <a:t>and Yearly Cumulative Flows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5127262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524000"/>
            <a:ext cx="6779515" cy="4525963"/>
          </a:xfrm>
        </p:spPr>
      </p:pic>
      <p:sp>
        <p:nvSpPr>
          <p:cNvPr id="6" name="TextBox 5"/>
          <p:cNvSpPr txBox="1"/>
          <p:nvPr/>
        </p:nvSpPr>
        <p:spPr>
          <a:xfrm>
            <a:off x="8077201" y="26127"/>
            <a:ext cx="10358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Model </a:t>
            </a:r>
            <a:r>
              <a:rPr lang="en-US" sz="1200" dirty="0" smtClean="0"/>
              <a:t>C.1</a:t>
            </a:r>
            <a:endParaRPr lang="en-US" sz="120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Advanced Script Element</a:t>
            </a:r>
            <a:br>
              <a:rPr lang="en-US" dirty="0" smtClean="0"/>
            </a:br>
            <a:r>
              <a:rPr lang="en-US" sz="2400" dirty="0" smtClean="0"/>
              <a:t>Example: Monthly </a:t>
            </a:r>
            <a:r>
              <a:rPr lang="en-US" sz="2400" dirty="0" smtClean="0"/>
              <a:t>and Yearly Cumulative Flows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1313585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676400"/>
            <a:ext cx="4760000" cy="3707619"/>
          </a:xfrm>
        </p:spPr>
      </p:pic>
      <p:sp>
        <p:nvSpPr>
          <p:cNvPr id="6" name="TextBox 5"/>
          <p:cNvSpPr txBox="1"/>
          <p:nvPr/>
        </p:nvSpPr>
        <p:spPr>
          <a:xfrm>
            <a:off x="8077201" y="26127"/>
            <a:ext cx="10358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Model </a:t>
            </a:r>
            <a:r>
              <a:rPr lang="en-US" sz="1200" dirty="0" smtClean="0"/>
              <a:t>C.1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5943600" y="2573657"/>
            <a:ext cx="25494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Use built-in array functions (e.g. </a:t>
            </a:r>
            <a:r>
              <a:rPr lang="en-US" dirty="0" err="1" smtClean="0"/>
              <a:t>maxv</a:t>
            </a:r>
            <a:r>
              <a:rPr lang="en-US" dirty="0" smtClean="0"/>
              <a:t>, </a:t>
            </a:r>
            <a:r>
              <a:rPr lang="en-US" dirty="0" err="1" smtClean="0"/>
              <a:t>sumv</a:t>
            </a:r>
            <a:r>
              <a:rPr lang="en-US" dirty="0" smtClean="0"/>
              <a:t>) to operate on the vector of monthly totals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Advanced Script Element</a:t>
            </a:r>
            <a:br>
              <a:rPr lang="en-US" dirty="0" smtClean="0"/>
            </a:br>
            <a:r>
              <a:rPr lang="en-US" sz="2400" dirty="0" smtClean="0"/>
              <a:t>Example: Monthly </a:t>
            </a:r>
            <a:r>
              <a:rPr lang="en-US" sz="2400" dirty="0" smtClean="0"/>
              <a:t>and Yearly Cumulative Flows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098960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224975"/>
            <a:ext cx="3161905" cy="2209524"/>
          </a:xfrm>
        </p:spPr>
      </p:pic>
      <p:sp>
        <p:nvSpPr>
          <p:cNvPr id="6" name="TextBox 5"/>
          <p:cNvSpPr txBox="1"/>
          <p:nvPr/>
        </p:nvSpPr>
        <p:spPr>
          <a:xfrm>
            <a:off x="8077199" y="26127"/>
            <a:ext cx="10451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Model </a:t>
            </a:r>
            <a:r>
              <a:rPr lang="en-US" sz="1200" dirty="0"/>
              <a:t>C</a:t>
            </a:r>
            <a:r>
              <a:rPr lang="en-US" sz="1200" dirty="0" smtClean="0"/>
              <a:t>.2</a:t>
            </a:r>
            <a:endParaRPr 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4685905" y="2686664"/>
            <a:ext cx="350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Initial variable definitions and assignments:</a:t>
            </a:r>
            <a:r>
              <a:rPr lang="en-US" dirty="0" smtClean="0"/>
              <a:t> (1) Both scalar and vector variables, (2) make use of built-in array functions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Advanced Script Element</a:t>
            </a:r>
            <a:br>
              <a:rPr lang="en-US" dirty="0" smtClean="0"/>
            </a:br>
            <a:r>
              <a:rPr lang="en-US" sz="2400" dirty="0" smtClean="0"/>
              <a:t>Initial variable definitions and assignments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817303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73" y="2514600"/>
            <a:ext cx="4323809" cy="2161905"/>
          </a:xfrm>
        </p:spPr>
      </p:pic>
      <p:sp>
        <p:nvSpPr>
          <p:cNvPr id="6" name="TextBox 5"/>
          <p:cNvSpPr txBox="1"/>
          <p:nvPr/>
        </p:nvSpPr>
        <p:spPr>
          <a:xfrm>
            <a:off x="8077201" y="26127"/>
            <a:ext cx="1045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Model </a:t>
            </a:r>
            <a:r>
              <a:rPr lang="en-US" sz="1200" dirty="0"/>
              <a:t>C</a:t>
            </a:r>
            <a:r>
              <a:rPr lang="en-US" sz="1200" dirty="0" smtClean="0"/>
              <a:t>.2</a:t>
            </a:r>
            <a:endParaRPr 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5079273" y="2686664"/>
            <a:ext cx="3657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Control logic and calculations:</a:t>
            </a:r>
            <a:r>
              <a:rPr lang="en-US" dirty="0" smtClean="0"/>
              <a:t> (1) Nested ‘for’ loops to loop over years (outside loop) and months (inside loop) and (2) nested if/then statements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Advanced Script Element</a:t>
            </a:r>
            <a:br>
              <a:rPr lang="en-US" dirty="0" smtClean="0"/>
            </a:br>
            <a:r>
              <a:rPr lang="en-US" sz="2400" dirty="0" smtClean="0"/>
              <a:t>Control logic and calculations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1313085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460" y="1611702"/>
            <a:ext cx="8029755" cy="1295400"/>
          </a:xfrm>
        </p:spPr>
        <p:txBody>
          <a:bodyPr>
            <a:noAutofit/>
          </a:bodyPr>
          <a:lstStyle/>
          <a:p>
            <a:r>
              <a:rPr lang="en-US" sz="2000" dirty="0" smtClean="0"/>
              <a:t>Upcoming webinars based on our recent </a:t>
            </a:r>
            <a:r>
              <a:rPr lang="en-US" sz="2000" dirty="0"/>
              <a:t>User Conference </a:t>
            </a:r>
            <a:r>
              <a:rPr lang="en-US" sz="1600" dirty="0"/>
              <a:t>(</a:t>
            </a:r>
            <a:r>
              <a:rPr lang="en-US" sz="1600" dirty="0">
                <a:hlinkClick r:id="rId2"/>
              </a:rPr>
              <a:t>http://goldsim.com/Web/Resources/Webinars/FutureWebinars</a:t>
            </a:r>
            <a:r>
              <a:rPr lang="en-US" sz="1600" dirty="0" smtClean="0">
                <a:hlinkClick r:id="rId2"/>
              </a:rPr>
              <a:t>/</a:t>
            </a:r>
            <a:r>
              <a:rPr lang="en-US" sz="1600" dirty="0" smtClean="0"/>
              <a:t>)</a:t>
            </a:r>
            <a:endParaRPr lang="en-US" sz="1600" dirty="0" smtClean="0"/>
          </a:p>
        </p:txBody>
      </p:sp>
      <p:pic>
        <p:nvPicPr>
          <p:cNvPr id="1026" name="Picture 2" descr="http://goldsim.com/eNews/1503/Images/Seattle_Skyline_LowR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514600"/>
            <a:ext cx="4104539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67460" y="2590800"/>
            <a:ext cx="387594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  <a:noAutofit/>
          </a:bodyPr>
          <a:lstStyle>
            <a:lvl1pPr marL="347663" indent="-346472" algn="l" rtl="0" eaLnBrk="1" fontAlgn="base" hangingPunct="1">
              <a:spcBef>
                <a:spcPct val="20000"/>
              </a:spcBef>
              <a:spcAft>
                <a:spcPct val="0"/>
              </a:spcAft>
              <a:buClrTx/>
              <a:buSzPct val="70000"/>
              <a:buFont typeface="Wingdings" pitchFamily="2" charset="2"/>
              <a:buChar char="l"/>
              <a:defRPr sz="2400" b="0">
                <a:solidFill>
                  <a:srgbClr val="0C5DA5"/>
                </a:solidFill>
                <a:latin typeface="+mn-lt"/>
                <a:ea typeface="+mn-ea"/>
                <a:cs typeface="+mn-cs"/>
              </a:defRPr>
            </a:lvl1pPr>
            <a:lvl2pPr marL="683419" indent="-214313" algn="l" rtl="0" eaLnBrk="1" fontAlgn="base" hangingPunct="1">
              <a:spcBef>
                <a:spcPct val="20000"/>
              </a:spcBef>
              <a:spcAft>
                <a:spcPct val="0"/>
              </a:spcAft>
              <a:buClrTx/>
              <a:buSzPct val="100000"/>
              <a:buChar char="–"/>
              <a:defRPr sz="1800" b="0">
                <a:solidFill>
                  <a:srgbClr val="0C5DA5"/>
                </a:solidFill>
                <a:latin typeface="+mn-lt"/>
              </a:defRPr>
            </a:lvl2pPr>
            <a:lvl3pPr marL="1328738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Tx/>
              <a:buSzPct val="90000"/>
              <a:buFont typeface="Wingdings" pitchFamily="2" charset="2"/>
              <a:buChar char="§"/>
              <a:defRPr sz="1800" b="0">
                <a:solidFill>
                  <a:srgbClr val="0C5DA5"/>
                </a:solidFill>
                <a:latin typeface="+mn-lt"/>
              </a:defRPr>
            </a:lvl3pPr>
            <a:lvl4pPr marL="1585913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Tx/>
              <a:buSzPct val="70000"/>
              <a:buChar char="–"/>
              <a:defRPr sz="1800" b="0">
                <a:solidFill>
                  <a:srgbClr val="0C5DA5"/>
                </a:solidFill>
                <a:latin typeface="+mn-lt"/>
              </a:defRPr>
            </a:lvl4pPr>
            <a:lvl5pPr marL="1843088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Tx/>
              <a:buSzPct val="100000"/>
              <a:buChar char="•"/>
              <a:defRPr sz="1800" b="0">
                <a:solidFill>
                  <a:srgbClr val="0C5DA5"/>
                </a:solidFill>
                <a:latin typeface="+mn-lt"/>
              </a:defRPr>
            </a:lvl5pPr>
            <a:lvl6pPr marL="2185988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1500">
                <a:solidFill>
                  <a:srgbClr val="114FFB"/>
                </a:solidFill>
                <a:latin typeface="+mn-lt"/>
              </a:defRPr>
            </a:lvl6pPr>
            <a:lvl7pPr marL="2528888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1500">
                <a:solidFill>
                  <a:srgbClr val="114FFB"/>
                </a:solidFill>
                <a:latin typeface="+mn-lt"/>
              </a:defRPr>
            </a:lvl7pPr>
            <a:lvl8pPr marL="2871788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1500">
                <a:solidFill>
                  <a:srgbClr val="114FFB"/>
                </a:solidFill>
                <a:latin typeface="+mn-lt"/>
              </a:defRPr>
            </a:lvl8pPr>
            <a:lvl9pPr marL="3214688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1500">
                <a:solidFill>
                  <a:srgbClr val="114FFB"/>
                </a:solidFill>
                <a:latin typeface="+mn-lt"/>
              </a:defRPr>
            </a:lvl9pPr>
          </a:lstStyle>
          <a:p>
            <a:r>
              <a:rPr lang="en-US" sz="2000" kern="0" dirty="0" smtClean="0"/>
              <a:t>Current webinar builds on an example from our </a:t>
            </a:r>
            <a:r>
              <a:rPr lang="en-US" sz="2000" kern="0" dirty="0"/>
              <a:t>November </a:t>
            </a:r>
            <a:r>
              <a:rPr lang="en-US" sz="2000" kern="0" dirty="0" smtClean="0"/>
              <a:t>webinar, “Introduction to arrays” </a:t>
            </a:r>
            <a:r>
              <a:rPr lang="en-US" sz="1600" kern="0" dirty="0" smtClean="0"/>
              <a:t>(</a:t>
            </a:r>
            <a:r>
              <a:rPr lang="en-US" sz="1600" kern="0" dirty="0" smtClean="0">
                <a:hlinkClick r:id="rId4"/>
              </a:rPr>
              <a:t>http</a:t>
            </a:r>
            <a:r>
              <a:rPr lang="en-US" sz="1600" kern="0" dirty="0">
                <a:hlinkClick r:id="rId4"/>
              </a:rPr>
              <a:t>://goldsim.com/Web/Resources/Webinars/PastWebinars</a:t>
            </a:r>
            <a:r>
              <a:rPr lang="en-US" sz="1600" kern="0" dirty="0" smtClean="0">
                <a:hlinkClick r:id="rId4"/>
              </a:rPr>
              <a:t>/</a:t>
            </a:r>
            <a:r>
              <a:rPr lang="en-US" sz="1600" kern="0" dirty="0" smtClean="0"/>
              <a:t>)</a:t>
            </a:r>
            <a:endParaRPr lang="en-US" sz="1600" kern="0" dirty="0" smtClean="0"/>
          </a:p>
        </p:txBody>
      </p:sp>
    </p:spTree>
    <p:extLst>
      <p:ext uri="{BB962C8B-B14F-4D97-AF65-F5344CB8AC3E}">
        <p14:creationId xmlns:p14="http://schemas.microsoft.com/office/powerpoint/2010/main" val="425475231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316373"/>
            <a:ext cx="3971429" cy="1847619"/>
          </a:xfrm>
        </p:spPr>
      </p:pic>
      <p:sp>
        <p:nvSpPr>
          <p:cNvPr id="6" name="TextBox 5"/>
          <p:cNvSpPr txBox="1"/>
          <p:nvPr/>
        </p:nvSpPr>
        <p:spPr>
          <a:xfrm>
            <a:off x="8077201" y="26127"/>
            <a:ext cx="1045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Model </a:t>
            </a:r>
            <a:r>
              <a:rPr lang="en-US" sz="1200" dirty="0"/>
              <a:t>C</a:t>
            </a:r>
            <a:r>
              <a:rPr lang="en-US" sz="1200" dirty="0" smtClean="0"/>
              <a:t>.2</a:t>
            </a:r>
            <a:endParaRPr 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4953000" y="2452575"/>
            <a:ext cx="3733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Variable assignments to store final results and reinitialize:</a:t>
            </a:r>
            <a:r>
              <a:rPr lang="en-US" dirty="0" smtClean="0"/>
              <a:t> (1) Store results for current year in loop and (2) reinitialize variables for the next loop (i.e. the next year)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Advanced Script Element</a:t>
            </a:r>
            <a:br>
              <a:rPr lang="en-US" dirty="0" smtClean="0"/>
            </a:br>
            <a:r>
              <a:rPr lang="en-US" sz="2400" dirty="0" smtClean="0"/>
              <a:t>S</a:t>
            </a:r>
            <a:r>
              <a:rPr lang="en-US" sz="2400" dirty="0" smtClean="0"/>
              <a:t>tore final results and reinitialize for next loop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608865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Script Element 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00201"/>
            <a:ext cx="7543800" cy="3657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Compact format to do complex calculations</a:t>
            </a:r>
          </a:p>
          <a:p>
            <a:pPr lvl="1"/>
            <a:endParaRPr lang="en-US" sz="2000" dirty="0" smtClean="0"/>
          </a:p>
          <a:p>
            <a:r>
              <a:rPr lang="en-US" sz="2400" dirty="0" smtClean="0"/>
              <a:t>Expose multiple outputs (both scalar and array type) for access by other elements</a:t>
            </a:r>
          </a:p>
          <a:p>
            <a:pPr lvl="1"/>
            <a:endParaRPr lang="en-US" sz="2000" dirty="0" smtClean="0"/>
          </a:p>
          <a:p>
            <a:r>
              <a:rPr lang="en-US" sz="2400" dirty="0" smtClean="0"/>
              <a:t>Easily scalable when calculations over arrays are required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5105798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4600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Questions?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45258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Overview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47800"/>
            <a:ext cx="6324600" cy="4116981"/>
          </a:xfrm>
        </p:spPr>
        <p:txBody>
          <a:bodyPr>
            <a:noAutofit/>
          </a:bodyPr>
          <a:lstStyle/>
          <a:p>
            <a:r>
              <a:rPr lang="en-US" sz="2400" dirty="0" smtClean="0"/>
              <a:t>Script Element Basics</a:t>
            </a:r>
            <a:endParaRPr lang="en-US" sz="2400" dirty="0" smtClean="0"/>
          </a:p>
          <a:p>
            <a:pPr lvl="1"/>
            <a:r>
              <a:rPr lang="en-US" sz="1600" dirty="0"/>
              <a:t>Variable definitions and assignments</a:t>
            </a:r>
            <a:endParaRPr lang="en-US" sz="1600" dirty="0" smtClean="0"/>
          </a:p>
          <a:p>
            <a:pPr lvl="1"/>
            <a:r>
              <a:rPr lang="en-US" sz="1600" dirty="0" smtClean="0"/>
              <a:t>Understanding initial values</a:t>
            </a:r>
          </a:p>
          <a:p>
            <a:pPr lvl="1"/>
            <a:endParaRPr lang="en-US" sz="1600" dirty="0" smtClean="0"/>
          </a:p>
          <a:p>
            <a:r>
              <a:rPr lang="en-US" dirty="0" smtClean="0"/>
              <a:t>Intermediate Script Element</a:t>
            </a:r>
            <a:endParaRPr lang="en-US" sz="2400" dirty="0" smtClean="0"/>
          </a:p>
          <a:p>
            <a:pPr lvl="1"/>
            <a:r>
              <a:rPr lang="en-US" sz="1600" dirty="0" smtClean="0"/>
              <a:t>Basic loops (‘For’ and ‘While’ loops)</a:t>
            </a:r>
          </a:p>
          <a:p>
            <a:pPr lvl="1"/>
            <a:r>
              <a:rPr lang="en-US" sz="1600" dirty="0"/>
              <a:t>I</a:t>
            </a:r>
            <a:r>
              <a:rPr lang="en-US" sz="1600" dirty="0" smtClean="0"/>
              <a:t>f-then-else statements</a:t>
            </a:r>
          </a:p>
          <a:p>
            <a:pPr lvl="1"/>
            <a:r>
              <a:rPr lang="en-US" sz="1600" dirty="0" smtClean="0"/>
              <a:t>Debugging using breakpoints</a:t>
            </a:r>
          </a:p>
          <a:p>
            <a:pPr lvl="1"/>
            <a:endParaRPr lang="en-US" sz="1600" dirty="0" smtClean="0"/>
          </a:p>
          <a:p>
            <a:r>
              <a:rPr lang="en-US" sz="2400" dirty="0" smtClean="0"/>
              <a:t>Advanced Script Element</a:t>
            </a:r>
            <a:endParaRPr lang="en-US" sz="2400" dirty="0" smtClean="0"/>
          </a:p>
          <a:p>
            <a:pPr lvl="1"/>
            <a:r>
              <a:rPr lang="en-US" sz="1600" dirty="0" smtClean="0"/>
              <a:t>Monthly and annual cumulative flow example from “Introduction to Arrays”</a:t>
            </a:r>
            <a:endParaRPr lang="en-US" sz="1600" dirty="0" smtClean="0"/>
          </a:p>
          <a:p>
            <a:pPr lvl="1"/>
            <a:r>
              <a:rPr lang="en-US" sz="1600" dirty="0" smtClean="0"/>
              <a:t>Nested loops and if-then-else statements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6310382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Script Element 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00201"/>
            <a:ext cx="7543800" cy="3657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Compact format to do complex calculations</a:t>
            </a:r>
          </a:p>
          <a:p>
            <a:pPr lvl="1"/>
            <a:endParaRPr lang="en-US" sz="2000" dirty="0" smtClean="0"/>
          </a:p>
          <a:p>
            <a:r>
              <a:rPr lang="en-US" sz="2400" dirty="0" smtClean="0"/>
              <a:t>Expose multiple outputs (both scalar and array type) for access by other elements</a:t>
            </a:r>
          </a:p>
          <a:p>
            <a:pPr lvl="1"/>
            <a:endParaRPr lang="en-US" sz="2000" dirty="0" smtClean="0"/>
          </a:p>
          <a:p>
            <a:r>
              <a:rPr lang="en-US" sz="2400" dirty="0" smtClean="0"/>
              <a:t>Easily scalable when calculations over arrays are required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6235312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Script Element Basics</a:t>
            </a:r>
            <a:br>
              <a:rPr lang="en-US" dirty="0" smtClean="0"/>
            </a:br>
            <a:r>
              <a:rPr lang="en-US" sz="2400" dirty="0" smtClean="0"/>
              <a:t>Element Information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324600" y="1789590"/>
            <a:ext cx="266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Element name, description, display unit and type (just like most GoldSim elements)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905000"/>
            <a:ext cx="5466667" cy="334285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642670" y="2464579"/>
            <a:ext cx="5105400" cy="1050681"/>
          </a:xfrm>
          <a:prstGeom prst="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0" name="Straight Connector 9"/>
          <p:cNvCxnSpPr>
            <a:stCxn id="5" idx="3"/>
          </p:cNvCxnSpPr>
          <p:nvPr/>
        </p:nvCxnSpPr>
        <p:spPr bwMode="auto">
          <a:xfrm flipV="1">
            <a:off x="5748070" y="2362200"/>
            <a:ext cx="576530" cy="62772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60245591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Script </a:t>
            </a:r>
            <a:r>
              <a:rPr lang="fr-FR" dirty="0" err="1"/>
              <a:t>Element</a:t>
            </a:r>
            <a:r>
              <a:rPr lang="fr-FR" dirty="0"/>
              <a:t> </a:t>
            </a:r>
            <a:r>
              <a:rPr lang="fr-FR" dirty="0" smtClean="0"/>
              <a:t>Basics</a:t>
            </a:r>
            <a:br>
              <a:rPr lang="fr-FR" dirty="0" smtClean="0"/>
            </a:br>
            <a:r>
              <a:rPr lang="fr-FR" sz="2400" dirty="0" err="1" smtClean="0"/>
              <a:t>Statement</a:t>
            </a:r>
            <a:r>
              <a:rPr lang="fr-FR" sz="2400" dirty="0" smtClean="0"/>
              <a:t> List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636592" y="2992561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Statement list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8077201" y="26127"/>
            <a:ext cx="1045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Model </a:t>
            </a:r>
            <a:r>
              <a:rPr lang="en-US" sz="1200" dirty="0" smtClean="0"/>
              <a:t>A.1</a:t>
            </a:r>
            <a:endParaRPr lang="en-US" sz="1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905000"/>
            <a:ext cx="5466667" cy="334285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1032296" y="3810000"/>
            <a:ext cx="5105400" cy="1295400"/>
          </a:xfrm>
          <a:prstGeom prst="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0" name="Straight Connector 9"/>
          <p:cNvCxnSpPr>
            <a:stCxn id="5" idx="3"/>
          </p:cNvCxnSpPr>
          <p:nvPr/>
        </p:nvCxnSpPr>
        <p:spPr bwMode="auto">
          <a:xfrm flipV="1">
            <a:off x="6137696" y="3368620"/>
            <a:ext cx="576530" cy="108908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01370037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Script </a:t>
            </a:r>
            <a:r>
              <a:rPr lang="fr-FR" dirty="0" err="1"/>
              <a:t>Element</a:t>
            </a:r>
            <a:r>
              <a:rPr lang="fr-FR" dirty="0"/>
              <a:t> </a:t>
            </a:r>
            <a:r>
              <a:rPr lang="fr-FR" dirty="0" smtClean="0"/>
              <a:t>Basics</a:t>
            </a:r>
            <a:br>
              <a:rPr lang="fr-FR" dirty="0" smtClean="0"/>
            </a:br>
            <a:r>
              <a:rPr lang="fr-FR" sz="2400" dirty="0" smtClean="0"/>
              <a:t>Variable </a:t>
            </a:r>
            <a:r>
              <a:rPr lang="fr-FR" sz="2400" dirty="0" err="1" smtClean="0"/>
              <a:t>definitions</a:t>
            </a:r>
            <a:r>
              <a:rPr lang="fr-FR" sz="2400" dirty="0" smtClean="0"/>
              <a:t> and </a:t>
            </a:r>
            <a:r>
              <a:rPr lang="fr-FR" sz="2400" dirty="0" err="1" smtClean="0"/>
              <a:t>assignments</a:t>
            </a:r>
            <a:endParaRPr lang="en-US" sz="24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057400"/>
            <a:ext cx="4751905" cy="2412381"/>
          </a:xfrm>
        </p:spPr>
      </p:pic>
      <p:sp>
        <p:nvSpPr>
          <p:cNvPr id="7" name="TextBox 6"/>
          <p:cNvSpPr txBox="1"/>
          <p:nvPr/>
        </p:nvSpPr>
        <p:spPr>
          <a:xfrm>
            <a:off x="6400800" y="2667000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Basic variable definitions and assignments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077201" y="26127"/>
            <a:ext cx="1045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Model </a:t>
            </a:r>
            <a:r>
              <a:rPr lang="en-US" sz="1200" dirty="0" smtClean="0"/>
              <a:t>A.1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42617048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Script </a:t>
            </a:r>
            <a:r>
              <a:rPr lang="fr-FR" dirty="0" err="1"/>
              <a:t>Element</a:t>
            </a:r>
            <a:r>
              <a:rPr lang="fr-FR" dirty="0"/>
              <a:t> </a:t>
            </a:r>
            <a:r>
              <a:rPr lang="fr-FR" dirty="0" smtClean="0"/>
              <a:t>Basics</a:t>
            </a:r>
            <a:br>
              <a:rPr lang="fr-FR" dirty="0" smtClean="0"/>
            </a:br>
            <a:r>
              <a:rPr lang="fr-FR" sz="2400" dirty="0" err="1" smtClean="0"/>
              <a:t>Understanding</a:t>
            </a:r>
            <a:r>
              <a:rPr lang="fr-FR" sz="2400" dirty="0" smtClean="0"/>
              <a:t> initial </a:t>
            </a:r>
            <a:r>
              <a:rPr lang="fr-FR" sz="2400" dirty="0"/>
              <a:t>v</a:t>
            </a:r>
            <a:r>
              <a:rPr lang="fr-FR" sz="2400" dirty="0" smtClean="0"/>
              <a:t>alues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705600" y="3109431"/>
            <a:ext cx="190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Initial value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8077201" y="26127"/>
            <a:ext cx="1045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Model </a:t>
            </a:r>
            <a:r>
              <a:rPr lang="en-US" sz="1200" dirty="0" smtClean="0"/>
              <a:t>A.2</a:t>
            </a:r>
            <a:endParaRPr lang="en-US" sz="1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905000"/>
            <a:ext cx="5466667" cy="334285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1032296" y="3470998"/>
            <a:ext cx="5105400" cy="339002"/>
          </a:xfrm>
          <a:prstGeom prst="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0" name="Straight Connector 9"/>
          <p:cNvCxnSpPr>
            <a:stCxn id="5" idx="3"/>
          </p:cNvCxnSpPr>
          <p:nvPr/>
        </p:nvCxnSpPr>
        <p:spPr bwMode="auto">
          <a:xfrm flipV="1">
            <a:off x="6137696" y="3368621"/>
            <a:ext cx="576530" cy="27187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36747031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38200" y="1809690"/>
            <a:ext cx="4114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Replicate: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vector( row*1m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077201" y="26127"/>
            <a:ext cx="1045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Model </a:t>
            </a:r>
            <a:r>
              <a:rPr lang="en-US" sz="1200" dirty="0" smtClean="0"/>
              <a:t>B.1</a:t>
            </a:r>
            <a:endParaRPr lang="en-US" sz="12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066800"/>
          </a:xfrm>
        </p:spPr>
        <p:txBody>
          <a:bodyPr>
            <a:normAutofit/>
          </a:bodyPr>
          <a:lstStyle/>
          <a:p>
            <a:r>
              <a:rPr lang="en-US" dirty="0"/>
              <a:t>Intermediate Script </a:t>
            </a:r>
            <a:r>
              <a:rPr lang="en-US" dirty="0" smtClean="0"/>
              <a:t>Element</a:t>
            </a:r>
            <a:br>
              <a:rPr lang="en-US" dirty="0" smtClean="0"/>
            </a:br>
            <a:r>
              <a:rPr lang="en-US" sz="2400" dirty="0" smtClean="0"/>
              <a:t>Basic looping: ‘While’ loops</a:t>
            </a:r>
            <a:endParaRPr lang="en-US" sz="2400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488" y="2589167"/>
            <a:ext cx="6633023" cy="2517866"/>
          </a:xfrm>
        </p:spPr>
      </p:pic>
    </p:spTree>
    <p:extLst>
      <p:ext uri="{BB962C8B-B14F-4D97-AF65-F5344CB8AC3E}">
        <p14:creationId xmlns:p14="http://schemas.microsoft.com/office/powerpoint/2010/main" val="189095909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oldSimGeneral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1dpat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dpat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dpath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dpath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dpath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dpath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dpath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dpath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GoldSimGeneral" id="{52379FC5-A3FD-4B46-BE16-64DA35BDA68B}" vid="{BB20E458-7CDD-47FC-907A-C462AD28D92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GoldSimGeneral</Template>
  <TotalTime>891</TotalTime>
  <Words>430</Words>
  <Application>Microsoft Office PowerPoint</Application>
  <PresentationFormat>On-screen Show (4:3)</PresentationFormat>
  <Paragraphs>79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Courier New</vt:lpstr>
      <vt:lpstr>Times New Roman</vt:lpstr>
      <vt:lpstr>Wingdings</vt:lpstr>
      <vt:lpstr>GoldSimGeneral</vt:lpstr>
      <vt:lpstr>Introduction to the Script Element</vt:lpstr>
      <vt:lpstr>Background</vt:lpstr>
      <vt:lpstr>Overview</vt:lpstr>
      <vt:lpstr>Script Element Advantages</vt:lpstr>
      <vt:lpstr>Script Element Basics Element Information</vt:lpstr>
      <vt:lpstr>Script Element Basics Statement List</vt:lpstr>
      <vt:lpstr>Script Element Basics Variable definitions and assignments</vt:lpstr>
      <vt:lpstr>Script Element Basics Understanding initial values</vt:lpstr>
      <vt:lpstr>Intermediate Script Element Basic looping: ‘While’ loops</vt:lpstr>
      <vt:lpstr>Intermediate Script Element Basic looping: ‘For’ loops</vt:lpstr>
      <vt:lpstr>Intermediate Script Element Loops and If-then-else statements</vt:lpstr>
      <vt:lpstr>Intermediate Script Element Debugging using breakpoints</vt:lpstr>
      <vt:lpstr>Advanced Script Element Example: Monthly and Yearly Cumulative Flows</vt:lpstr>
      <vt:lpstr>Advanced Script Element Example: Monthly and Yearly Cumulative Flows</vt:lpstr>
      <vt:lpstr>Advanced Script Element Example: Monthly and Yearly Cumulative Flows</vt:lpstr>
      <vt:lpstr>Advanced Script Element Example: Monthly and Yearly Cumulative Flows</vt:lpstr>
      <vt:lpstr>Advanced Script Element Example: Monthly and Yearly Cumulative Flows</vt:lpstr>
      <vt:lpstr>Advanced Script Element Initial variable definitions and assignments</vt:lpstr>
      <vt:lpstr>Advanced Script Element Control logic and calculations</vt:lpstr>
      <vt:lpstr>Advanced Script Element Store final results and reinitialize for next loop</vt:lpstr>
      <vt:lpstr>Script Element Advantages</vt:lpstr>
      <vt:lpstr>Questions?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Arrays and the Script Element</dc:title>
  <dc:creator>Ryan Roper</dc:creator>
  <cp:lastModifiedBy>Ryan Roper</cp:lastModifiedBy>
  <cp:revision>113</cp:revision>
  <dcterms:created xsi:type="dcterms:W3CDTF">2015-08-31T12:39:33Z</dcterms:created>
  <dcterms:modified xsi:type="dcterms:W3CDTF">2015-12-15T08:23:30Z</dcterms:modified>
</cp:coreProperties>
</file>