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sldIdLst>
    <p:sldId id="256" r:id="rId4"/>
    <p:sldId id="257" r:id="rId5"/>
    <p:sldId id="258" r:id="rId6"/>
    <p:sldId id="259" r:id="rId7"/>
    <p:sldId id="264" r:id="rId8"/>
    <p:sldId id="260" r:id="rId9"/>
    <p:sldId id="262" r:id="rId10"/>
    <p:sldId id="261" r:id="rId11"/>
    <p:sldId id="263"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8" autoAdjust="0"/>
    <p:restoredTop sz="94660"/>
  </p:normalViewPr>
  <p:slideViewPr>
    <p:cSldViewPr snapToGrid="0">
      <p:cViewPr>
        <p:scale>
          <a:sx n="100" d="100"/>
          <a:sy n="100" d="100"/>
        </p:scale>
        <p:origin x="456" y="8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10" name="Picture 9" descr="Graphical user interface, website&#10;&#10;Description automatically generated">
            <a:extLst>
              <a:ext uri="{FF2B5EF4-FFF2-40B4-BE49-F238E27FC236}">
                <a16:creationId xmlns:a16="http://schemas.microsoft.com/office/drawing/2014/main" id="{A0DEA490-6BC1-B14C-AB27-6F56683311BE}"/>
              </a:ext>
            </a:extLst>
          </p:cNvPr>
          <p:cNvPicPr>
            <a:picLocks noChangeAspect="1"/>
          </p:cNvPicPr>
          <p:nvPr/>
        </p:nvPicPr>
        <p:blipFill>
          <a:blip r:embed="rId2"/>
          <a:stretch>
            <a:fillRect/>
          </a:stretch>
        </p:blipFill>
        <p:spPr>
          <a:xfrm>
            <a:off x="6351" y="0"/>
            <a:ext cx="12179300" cy="6858000"/>
          </a:xfrm>
          <a:prstGeom prst="rect">
            <a:avLst/>
          </a:prstGeom>
        </p:spPr>
      </p:pic>
      <p:sp>
        <p:nvSpPr>
          <p:cNvPr id="2" name="Title 1">
            <a:extLst>
              <a:ext uri="{FF2B5EF4-FFF2-40B4-BE49-F238E27FC236}">
                <a16:creationId xmlns:a16="http://schemas.microsoft.com/office/drawing/2014/main" id="{4118CA7D-7C75-7644-A798-A6E62EBDC042}"/>
              </a:ext>
            </a:extLst>
          </p:cNvPr>
          <p:cNvSpPr>
            <a:spLocks noGrp="1"/>
          </p:cNvSpPr>
          <p:nvPr>
            <p:ph type="ctrTitle"/>
          </p:nvPr>
        </p:nvSpPr>
        <p:spPr>
          <a:xfrm>
            <a:off x="1524000" y="1292774"/>
            <a:ext cx="9144000" cy="1075449"/>
          </a:xfrm>
        </p:spPr>
        <p:txBody>
          <a:bodyPr anchor="b"/>
          <a:lstStyle>
            <a:lvl1pPr algn="ctr">
              <a:defRPr sz="1898">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0C7A4C2-9669-9D4A-8E4C-F2B2CC09D65F}"/>
              </a:ext>
            </a:extLst>
          </p:cNvPr>
          <p:cNvSpPr>
            <a:spLocks noGrp="1"/>
          </p:cNvSpPr>
          <p:nvPr>
            <p:ph type="subTitle" idx="1"/>
          </p:nvPr>
        </p:nvSpPr>
        <p:spPr>
          <a:xfrm>
            <a:off x="1524000" y="2388338"/>
            <a:ext cx="9144000" cy="166199"/>
          </a:xfrm>
        </p:spPr>
        <p:txBody>
          <a:bodyPr/>
          <a:lstStyle>
            <a:lvl1pPr marL="0" indent="0" algn="ctr">
              <a:buNone/>
              <a:defRPr sz="1200">
                <a:solidFill>
                  <a:schemeClr val="bg1"/>
                </a:solidFill>
              </a:defRPr>
            </a:lvl1pPr>
            <a:lvl2pPr marL="144661" indent="0" algn="ctr">
              <a:buNone/>
              <a:defRPr sz="633"/>
            </a:lvl2pPr>
            <a:lvl3pPr marL="289322" indent="0" algn="ctr">
              <a:buNone/>
              <a:defRPr sz="570"/>
            </a:lvl3pPr>
            <a:lvl4pPr marL="433983" indent="0" algn="ctr">
              <a:buNone/>
              <a:defRPr sz="506"/>
            </a:lvl4pPr>
            <a:lvl5pPr marL="578644" indent="0" algn="ctr">
              <a:buNone/>
              <a:defRPr sz="506"/>
            </a:lvl5pPr>
            <a:lvl6pPr marL="723305" indent="0" algn="ctr">
              <a:buNone/>
              <a:defRPr sz="506"/>
            </a:lvl6pPr>
            <a:lvl7pPr marL="867966" indent="0" algn="ctr">
              <a:buNone/>
              <a:defRPr sz="506"/>
            </a:lvl7pPr>
            <a:lvl8pPr marL="1012627" indent="0" algn="ctr">
              <a:buNone/>
              <a:defRPr sz="506"/>
            </a:lvl8pPr>
            <a:lvl9pPr marL="1157288" indent="0" algn="ctr">
              <a:buNone/>
              <a:defRPr sz="506"/>
            </a:lvl9pPr>
          </a:lstStyle>
          <a:p>
            <a:r>
              <a:rPr lang="en-US"/>
              <a:t>Click to edit Master subtitle style</a:t>
            </a:r>
            <a:endParaRPr lang="en-US" dirty="0"/>
          </a:p>
        </p:txBody>
      </p:sp>
      <p:pic>
        <p:nvPicPr>
          <p:cNvPr id="8" name="Picture 7" descr="A picture containing text, clipart&#10;&#10;Description automatically generated">
            <a:extLst>
              <a:ext uri="{FF2B5EF4-FFF2-40B4-BE49-F238E27FC236}">
                <a16:creationId xmlns:a16="http://schemas.microsoft.com/office/drawing/2014/main" id="{41FB998A-0776-354C-9B32-C8AA48CCF03C}"/>
              </a:ext>
            </a:extLst>
          </p:cNvPr>
          <p:cNvPicPr>
            <a:picLocks noChangeAspect="1"/>
          </p:cNvPicPr>
          <p:nvPr/>
        </p:nvPicPr>
        <p:blipFill>
          <a:blip r:embed="rId3"/>
          <a:stretch>
            <a:fillRect/>
          </a:stretch>
        </p:blipFill>
        <p:spPr>
          <a:xfrm>
            <a:off x="4679951" y="525912"/>
            <a:ext cx="2832100" cy="647700"/>
          </a:xfrm>
          <a:prstGeom prst="rect">
            <a:avLst/>
          </a:prstGeom>
        </p:spPr>
      </p:pic>
    </p:spTree>
    <p:extLst>
      <p:ext uri="{BB962C8B-B14F-4D97-AF65-F5344CB8AC3E}">
        <p14:creationId xmlns:p14="http://schemas.microsoft.com/office/powerpoint/2010/main" val="238002741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C5B0793-3BF0-E14D-BB90-43EF19044AA1}"/>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 dirty="0"/>
          </a:p>
        </p:txBody>
      </p:sp>
      <p:pic>
        <p:nvPicPr>
          <p:cNvPr id="7" name="Picture 6" descr="Graphical user interface, website&#10;&#10;Description automatically generated">
            <a:extLst>
              <a:ext uri="{FF2B5EF4-FFF2-40B4-BE49-F238E27FC236}">
                <a16:creationId xmlns:a16="http://schemas.microsoft.com/office/drawing/2014/main" id="{BC7A4DED-616F-604A-9ADB-B22E40BB22F5}"/>
              </a:ext>
            </a:extLst>
          </p:cNvPr>
          <p:cNvPicPr>
            <a:picLocks noChangeAspect="1"/>
          </p:cNvPicPr>
          <p:nvPr/>
        </p:nvPicPr>
        <p:blipFill rotWithShape="1">
          <a:blip r:embed="rId2"/>
          <a:srcRect t="56252" b="8691"/>
          <a:stretch/>
        </p:blipFill>
        <p:spPr>
          <a:xfrm>
            <a:off x="1524" y="4453820"/>
            <a:ext cx="12188952" cy="2406093"/>
          </a:xfrm>
          <a:prstGeom prst="rect">
            <a:avLst/>
          </a:prstGeom>
        </p:spPr>
      </p:pic>
      <p:sp>
        <p:nvSpPr>
          <p:cNvPr id="8" name="Rectangle 7">
            <a:extLst>
              <a:ext uri="{FF2B5EF4-FFF2-40B4-BE49-F238E27FC236}">
                <a16:creationId xmlns:a16="http://schemas.microsoft.com/office/drawing/2014/main" id="{42F9E614-9211-3A41-9CA9-DE4DE2D830AD}"/>
              </a:ext>
            </a:extLst>
          </p:cNvPr>
          <p:cNvSpPr/>
          <p:nvPr/>
        </p:nvSpPr>
        <p:spPr>
          <a:xfrm>
            <a:off x="3048" y="4453812"/>
            <a:ext cx="12188952" cy="2404188"/>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 dirty="0"/>
          </a:p>
        </p:txBody>
      </p:sp>
      <p:sp>
        <p:nvSpPr>
          <p:cNvPr id="2" name="Title 1">
            <a:extLst>
              <a:ext uri="{FF2B5EF4-FFF2-40B4-BE49-F238E27FC236}">
                <a16:creationId xmlns:a16="http://schemas.microsoft.com/office/drawing/2014/main" id="{7FE248F9-D7BE-8645-921D-9F4080BDDC20}"/>
              </a:ext>
            </a:extLst>
          </p:cNvPr>
          <p:cNvSpPr>
            <a:spLocks noGrp="1"/>
          </p:cNvSpPr>
          <p:nvPr>
            <p:ph type="title"/>
          </p:nvPr>
        </p:nvSpPr>
        <p:spPr>
          <a:xfrm>
            <a:off x="831851" y="356399"/>
            <a:ext cx="10515600" cy="2852737"/>
          </a:xfrm>
        </p:spPr>
        <p:txBody>
          <a:bodyPr anchor="b"/>
          <a:lstStyle>
            <a:lvl1pPr>
              <a:defRPr sz="1898"/>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2F14D2D-0841-0F49-AFAF-0C4F138BE953}"/>
              </a:ext>
            </a:extLst>
          </p:cNvPr>
          <p:cNvSpPr>
            <a:spLocks noGrp="1"/>
          </p:cNvSpPr>
          <p:nvPr>
            <p:ph type="body" idx="1"/>
          </p:nvPr>
        </p:nvSpPr>
        <p:spPr>
          <a:xfrm>
            <a:off x="831851" y="3236126"/>
            <a:ext cx="10515600" cy="105285"/>
          </a:xfrm>
        </p:spPr>
        <p:txBody>
          <a:bodyPr/>
          <a:lstStyle>
            <a:lvl1pPr marL="0" indent="0">
              <a:buNone/>
              <a:defRPr sz="760">
                <a:solidFill>
                  <a:schemeClr val="bg2"/>
                </a:solidFill>
              </a:defRPr>
            </a:lvl1pPr>
            <a:lvl2pPr marL="144661" indent="0">
              <a:buNone/>
              <a:defRPr sz="633">
                <a:solidFill>
                  <a:schemeClr val="tx1">
                    <a:tint val="75000"/>
                  </a:schemeClr>
                </a:solidFill>
              </a:defRPr>
            </a:lvl2pPr>
            <a:lvl3pPr marL="289322" indent="0">
              <a:buNone/>
              <a:defRPr sz="570">
                <a:solidFill>
                  <a:schemeClr val="tx1">
                    <a:tint val="75000"/>
                  </a:schemeClr>
                </a:solidFill>
              </a:defRPr>
            </a:lvl3pPr>
            <a:lvl4pPr marL="433983" indent="0">
              <a:buNone/>
              <a:defRPr sz="506">
                <a:solidFill>
                  <a:schemeClr val="tx1">
                    <a:tint val="75000"/>
                  </a:schemeClr>
                </a:solidFill>
              </a:defRPr>
            </a:lvl4pPr>
            <a:lvl5pPr marL="578644" indent="0">
              <a:buNone/>
              <a:defRPr sz="506">
                <a:solidFill>
                  <a:schemeClr val="tx1">
                    <a:tint val="75000"/>
                  </a:schemeClr>
                </a:solidFill>
              </a:defRPr>
            </a:lvl5pPr>
            <a:lvl6pPr marL="723305" indent="0">
              <a:buNone/>
              <a:defRPr sz="506">
                <a:solidFill>
                  <a:schemeClr val="tx1">
                    <a:tint val="75000"/>
                  </a:schemeClr>
                </a:solidFill>
              </a:defRPr>
            </a:lvl6pPr>
            <a:lvl7pPr marL="867966" indent="0">
              <a:buNone/>
              <a:defRPr sz="506">
                <a:solidFill>
                  <a:schemeClr val="tx1">
                    <a:tint val="75000"/>
                  </a:schemeClr>
                </a:solidFill>
              </a:defRPr>
            </a:lvl7pPr>
            <a:lvl8pPr marL="1012627" indent="0">
              <a:buNone/>
              <a:defRPr sz="506">
                <a:solidFill>
                  <a:schemeClr val="tx1">
                    <a:tint val="75000"/>
                  </a:schemeClr>
                </a:solidFill>
              </a:defRPr>
            </a:lvl8pPr>
            <a:lvl9pPr marL="1157288" indent="0">
              <a:buNone/>
              <a:defRPr sz="506">
                <a:solidFill>
                  <a:schemeClr val="tx1">
                    <a:tint val="75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60E45EF6-5167-9041-BF59-652DDB18E5D0}"/>
              </a:ext>
            </a:extLst>
          </p:cNvPr>
          <p:cNvSpPr>
            <a:spLocks noGrp="1"/>
          </p:cNvSpPr>
          <p:nvPr>
            <p:ph type="ftr" sz="quarter" idx="11"/>
          </p:nvPr>
        </p:nvSpPr>
        <p:spPr>
          <a:xfrm>
            <a:off x="322295" y="6501601"/>
            <a:ext cx="4114800" cy="210252"/>
          </a:xfrm>
          <a:prstGeom prst="rect">
            <a:avLst/>
          </a:prstGeom>
        </p:spPr>
        <p:txBody>
          <a:bodyPr/>
          <a:lstStyle>
            <a:lvl1pPr>
              <a:defRPr sz="563">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B7E80D8A-9D96-3D4B-8091-8869EE7C7F1A}"/>
              </a:ext>
            </a:extLst>
          </p:cNvPr>
          <p:cNvSpPr>
            <a:spLocks noGrp="1"/>
          </p:cNvSpPr>
          <p:nvPr>
            <p:ph type="sldNum" sz="quarter" idx="12"/>
          </p:nvPr>
        </p:nvSpPr>
        <p:spPr/>
        <p:txBody>
          <a:bodyPr/>
          <a:lstStyle/>
          <a:p>
            <a:fld id="{8F27C87B-C3E5-4D13-92FE-CFBDABA755F2}" type="slidenum">
              <a:rPr lang="en-US" smtClean="0"/>
              <a:t>‹#›</a:t>
            </a:fld>
            <a:endParaRPr lang="en-US" dirty="0"/>
          </a:p>
        </p:txBody>
      </p:sp>
      <p:pic>
        <p:nvPicPr>
          <p:cNvPr id="10" name="Picture 9" descr="A picture containing background pattern&#10;&#10;Description automatically generated">
            <a:extLst>
              <a:ext uri="{FF2B5EF4-FFF2-40B4-BE49-F238E27FC236}">
                <a16:creationId xmlns:a16="http://schemas.microsoft.com/office/drawing/2014/main" id="{4B80F156-7DFC-1142-9FCF-2291456F59A7}"/>
              </a:ext>
            </a:extLst>
          </p:cNvPr>
          <p:cNvPicPr>
            <a:picLocks noChangeAspect="1"/>
          </p:cNvPicPr>
          <p:nvPr/>
        </p:nvPicPr>
        <p:blipFill>
          <a:blip r:embed="rId3"/>
          <a:stretch>
            <a:fillRect/>
          </a:stretch>
        </p:blipFill>
        <p:spPr>
          <a:xfrm rot="5400000">
            <a:off x="5581382" y="-1930983"/>
            <a:ext cx="1029247" cy="12188952"/>
          </a:xfrm>
          <a:prstGeom prst="rect">
            <a:avLst/>
          </a:prstGeom>
        </p:spPr>
      </p:pic>
      <p:pic>
        <p:nvPicPr>
          <p:cNvPr id="12" name="Picture 11">
            <a:extLst>
              <a:ext uri="{FF2B5EF4-FFF2-40B4-BE49-F238E27FC236}">
                <a16:creationId xmlns:a16="http://schemas.microsoft.com/office/drawing/2014/main" id="{7677E297-B3BC-2549-A30B-8EBD02B8CD3A}"/>
              </a:ext>
            </a:extLst>
          </p:cNvPr>
          <p:cNvPicPr>
            <a:picLocks noChangeAspect="1"/>
          </p:cNvPicPr>
          <p:nvPr/>
        </p:nvPicPr>
        <p:blipFill>
          <a:blip r:embed="rId4"/>
          <a:srcRect/>
          <a:stretch/>
        </p:blipFill>
        <p:spPr>
          <a:xfrm>
            <a:off x="10016859" y="6332005"/>
            <a:ext cx="1268904" cy="290198"/>
          </a:xfrm>
          <a:prstGeom prst="rect">
            <a:avLst/>
          </a:prstGeom>
        </p:spPr>
      </p:pic>
    </p:spTree>
    <p:extLst>
      <p:ext uri="{BB962C8B-B14F-4D97-AF65-F5344CB8AC3E}">
        <p14:creationId xmlns:p14="http://schemas.microsoft.com/office/powerpoint/2010/main" val="394786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2BD72-F941-A14E-97BD-32E59E8327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AAEA8D-C5D3-7542-90D0-CD9253FD4D27}"/>
              </a:ext>
            </a:extLst>
          </p:cNvPr>
          <p:cNvSpPr>
            <a:spLocks noGrp="1"/>
          </p:cNvSpPr>
          <p:nvPr>
            <p:ph idx="1"/>
          </p:nvPr>
        </p:nvSpPr>
        <p:spPr>
          <a:xfrm>
            <a:off x="505287" y="1176272"/>
            <a:ext cx="10515600" cy="959622"/>
          </a:xfrm>
        </p:spPr>
        <p:txBody>
          <a:bodyPr lIns="0" spcCol="9144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E9A14AA1-387B-0E4F-9ADB-44B1D1B3A700}"/>
              </a:ext>
            </a:extLst>
          </p:cNvPr>
          <p:cNvSpPr>
            <a:spLocks noGrp="1"/>
          </p:cNvSpPr>
          <p:nvPr>
            <p:ph type="ftr" sz="quarter" idx="11"/>
          </p:nvPr>
        </p:nvSpPr>
        <p:spPr>
          <a:xfrm>
            <a:off x="303044" y="6427856"/>
            <a:ext cx="4114800" cy="245499"/>
          </a:xfrm>
          <a:prstGeom prst="rect">
            <a:avLst/>
          </a:prstGeom>
        </p:spPr>
        <p:txBody>
          <a:bodyPr/>
          <a:lstStyle>
            <a:lvl1pPr>
              <a:defRPr sz="591"/>
            </a:lvl1pPr>
          </a:lstStyle>
          <a:p>
            <a:endParaRPr lang="en-US" dirty="0"/>
          </a:p>
        </p:txBody>
      </p:sp>
      <p:sp>
        <p:nvSpPr>
          <p:cNvPr id="6" name="Slide Number Placeholder 5">
            <a:extLst>
              <a:ext uri="{FF2B5EF4-FFF2-40B4-BE49-F238E27FC236}">
                <a16:creationId xmlns:a16="http://schemas.microsoft.com/office/drawing/2014/main" id="{619FCA62-BBDE-BF45-AE3B-4BD555C3B8CA}"/>
              </a:ext>
            </a:extLst>
          </p:cNvPr>
          <p:cNvSpPr>
            <a:spLocks noGrp="1"/>
          </p:cNvSpPr>
          <p:nvPr>
            <p:ph type="sldNum" sz="quarter" idx="12"/>
          </p:nvPr>
        </p:nvSpPr>
        <p:spPr/>
        <p:txBody>
          <a:bodyPr/>
          <a:lstStyle/>
          <a:p>
            <a:fld id="{8F27C87B-C3E5-4D13-92FE-CFBDABA755F2}" type="slidenum">
              <a:rPr lang="en-US" smtClean="0"/>
              <a:t>‹#›</a:t>
            </a:fld>
            <a:endParaRPr lang="en-US" dirty="0"/>
          </a:p>
        </p:txBody>
      </p:sp>
    </p:spTree>
    <p:extLst>
      <p:ext uri="{BB962C8B-B14F-4D97-AF65-F5344CB8AC3E}">
        <p14:creationId xmlns:p14="http://schemas.microsoft.com/office/powerpoint/2010/main" val="259899108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EB5AA-B54C-9C4F-920B-14EEE5A35E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5E93EE-E2F4-8A4C-AC67-47D37AF2A30D}"/>
              </a:ext>
            </a:extLst>
          </p:cNvPr>
          <p:cNvSpPr>
            <a:spLocks noGrp="1"/>
          </p:cNvSpPr>
          <p:nvPr>
            <p:ph sz="half" idx="1"/>
          </p:nvPr>
        </p:nvSpPr>
        <p:spPr>
          <a:xfrm>
            <a:off x="505287" y="1163018"/>
            <a:ext cx="5181600" cy="959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05EAAAE-7472-3F47-A9D1-75CA1D09B192}"/>
              </a:ext>
            </a:extLst>
          </p:cNvPr>
          <p:cNvSpPr>
            <a:spLocks noGrp="1"/>
          </p:cNvSpPr>
          <p:nvPr>
            <p:ph sz="half" idx="2"/>
          </p:nvPr>
        </p:nvSpPr>
        <p:spPr>
          <a:xfrm>
            <a:off x="5879043" y="1163018"/>
            <a:ext cx="5181600" cy="959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B209D2A4-B005-6C45-8FBD-CE0E23924CCD}"/>
              </a:ext>
            </a:extLst>
          </p:cNvPr>
          <p:cNvSpPr>
            <a:spLocks noGrp="1"/>
          </p:cNvSpPr>
          <p:nvPr>
            <p:ph type="sldNum" sz="quarter" idx="12"/>
          </p:nvPr>
        </p:nvSpPr>
        <p:spPr/>
        <p:txBody>
          <a:bodyPr/>
          <a:lstStyle/>
          <a:p>
            <a:fld id="{8F27C87B-C3E5-4D13-92FE-CFBDABA755F2}" type="slidenum">
              <a:rPr lang="en-US" smtClean="0"/>
              <a:t>‹#›</a:t>
            </a:fld>
            <a:endParaRPr lang="en-US" dirty="0"/>
          </a:p>
        </p:txBody>
      </p:sp>
      <p:sp>
        <p:nvSpPr>
          <p:cNvPr id="5" name="Footer Placeholder 4">
            <a:extLst>
              <a:ext uri="{FF2B5EF4-FFF2-40B4-BE49-F238E27FC236}">
                <a16:creationId xmlns:a16="http://schemas.microsoft.com/office/drawing/2014/main" id="{95407ADC-B85B-AFC1-BD13-6B031B1D18E6}"/>
              </a:ext>
            </a:extLst>
          </p:cNvPr>
          <p:cNvSpPr>
            <a:spLocks noGrp="1"/>
          </p:cNvSpPr>
          <p:nvPr>
            <p:ph type="ftr" sz="quarter" idx="11"/>
          </p:nvPr>
        </p:nvSpPr>
        <p:spPr>
          <a:xfrm>
            <a:off x="303044" y="6427856"/>
            <a:ext cx="4114800" cy="245499"/>
          </a:xfrm>
          <a:prstGeom prst="rect">
            <a:avLst/>
          </a:prstGeom>
        </p:spPr>
        <p:txBody>
          <a:bodyPr/>
          <a:lstStyle>
            <a:lvl1pPr>
              <a:defRPr sz="591"/>
            </a:lvl1pPr>
          </a:lstStyle>
          <a:p>
            <a:endParaRPr lang="en-US" dirty="0"/>
          </a:p>
        </p:txBody>
      </p:sp>
    </p:spTree>
    <p:extLst>
      <p:ext uri="{BB962C8B-B14F-4D97-AF65-F5344CB8AC3E}">
        <p14:creationId xmlns:p14="http://schemas.microsoft.com/office/powerpoint/2010/main" val="327237997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47F15-9B9A-EA40-8B40-2073B784B59D}"/>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7000B513-0CF1-8944-AE8F-C0EF62F096BF}"/>
              </a:ext>
            </a:extLst>
          </p:cNvPr>
          <p:cNvSpPr>
            <a:spLocks noGrp="1"/>
          </p:cNvSpPr>
          <p:nvPr>
            <p:ph type="sldNum" sz="quarter" idx="12"/>
          </p:nvPr>
        </p:nvSpPr>
        <p:spPr/>
        <p:txBody>
          <a:bodyPr/>
          <a:lstStyle/>
          <a:p>
            <a:fld id="{8F27C87B-C3E5-4D13-92FE-CFBDABA755F2}" type="slidenum">
              <a:rPr lang="en-US" smtClean="0"/>
              <a:t>‹#›</a:t>
            </a:fld>
            <a:endParaRPr lang="en-US" dirty="0"/>
          </a:p>
        </p:txBody>
      </p:sp>
      <p:sp>
        <p:nvSpPr>
          <p:cNvPr id="3" name="Footer Placeholder 4">
            <a:extLst>
              <a:ext uri="{FF2B5EF4-FFF2-40B4-BE49-F238E27FC236}">
                <a16:creationId xmlns:a16="http://schemas.microsoft.com/office/drawing/2014/main" id="{F840C69A-9863-27D3-9D36-B5DB85862844}"/>
              </a:ext>
            </a:extLst>
          </p:cNvPr>
          <p:cNvSpPr>
            <a:spLocks noGrp="1"/>
          </p:cNvSpPr>
          <p:nvPr>
            <p:ph type="ftr" sz="quarter" idx="11"/>
          </p:nvPr>
        </p:nvSpPr>
        <p:spPr>
          <a:xfrm>
            <a:off x="303044" y="6427856"/>
            <a:ext cx="4114800" cy="245499"/>
          </a:xfrm>
          <a:prstGeom prst="rect">
            <a:avLst/>
          </a:prstGeom>
        </p:spPr>
        <p:txBody>
          <a:bodyPr/>
          <a:lstStyle>
            <a:lvl1pPr>
              <a:defRPr sz="591"/>
            </a:lvl1pPr>
          </a:lstStyle>
          <a:p>
            <a:endParaRPr lang="en-US" dirty="0"/>
          </a:p>
        </p:txBody>
      </p:sp>
    </p:spTree>
    <p:extLst>
      <p:ext uri="{BB962C8B-B14F-4D97-AF65-F5344CB8AC3E}">
        <p14:creationId xmlns:p14="http://schemas.microsoft.com/office/powerpoint/2010/main" val="2193176449"/>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1_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031085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2_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5074920"/>
            <a:ext cx="10119360" cy="822960"/>
          </a:xfrm>
        </p:spPr>
        <p:txBody>
          <a:bodyPr tIns="0" bIns="0" anchor="b">
            <a:noAutofit/>
          </a:bodyPr>
          <a:lstStyle>
            <a:lvl1pPr>
              <a:defRPr sz="27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1756725509"/>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C8089D-E8EC-1849-B6D5-4AD090952DEE}"/>
              </a:ext>
            </a:extLst>
          </p:cNvPr>
          <p:cNvSpPr>
            <a:spLocks noGrp="1"/>
          </p:cNvSpPr>
          <p:nvPr>
            <p:ph type="title"/>
          </p:nvPr>
        </p:nvSpPr>
        <p:spPr>
          <a:xfrm>
            <a:off x="505287" y="365131"/>
            <a:ext cx="10515600" cy="650871"/>
          </a:xfrm>
          <a:prstGeom prst="rect">
            <a:avLst/>
          </a:prstGeom>
        </p:spPr>
        <p:txBody>
          <a:bodyPr vert="horz" lIns="0" tIns="0" rIns="0" bIns="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8BD129-3E04-954E-9364-8C60B7173F2D}"/>
              </a:ext>
            </a:extLst>
          </p:cNvPr>
          <p:cNvSpPr>
            <a:spLocks noGrp="1"/>
          </p:cNvSpPr>
          <p:nvPr>
            <p:ph type="body" idx="1"/>
          </p:nvPr>
        </p:nvSpPr>
        <p:spPr>
          <a:xfrm>
            <a:off x="505287" y="1176271"/>
            <a:ext cx="10515600" cy="1148263"/>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A picture containing background pattern&#10;&#10;Description automatically generated">
            <a:extLst>
              <a:ext uri="{FF2B5EF4-FFF2-40B4-BE49-F238E27FC236}">
                <a16:creationId xmlns:a16="http://schemas.microsoft.com/office/drawing/2014/main" id="{089C1923-12BC-C842-8D14-C8BA09DA20E3}"/>
              </a:ext>
            </a:extLst>
          </p:cNvPr>
          <p:cNvPicPr>
            <a:picLocks noChangeAspect="1"/>
          </p:cNvPicPr>
          <p:nvPr/>
        </p:nvPicPr>
        <p:blipFill>
          <a:blip r:embed="rId9"/>
          <a:stretch>
            <a:fillRect/>
          </a:stretch>
        </p:blipFill>
        <p:spPr>
          <a:xfrm>
            <a:off x="11163303" y="0"/>
            <a:ext cx="1028700" cy="6858000"/>
          </a:xfrm>
          <a:prstGeom prst="rect">
            <a:avLst/>
          </a:prstGeom>
        </p:spPr>
      </p:pic>
      <p:sp>
        <p:nvSpPr>
          <p:cNvPr id="6" name="Slide Number Placeholder 5">
            <a:extLst>
              <a:ext uri="{FF2B5EF4-FFF2-40B4-BE49-F238E27FC236}">
                <a16:creationId xmlns:a16="http://schemas.microsoft.com/office/drawing/2014/main" id="{D03A949F-686D-0F4D-8D75-7FD63B298394}"/>
              </a:ext>
            </a:extLst>
          </p:cNvPr>
          <p:cNvSpPr>
            <a:spLocks noGrp="1"/>
          </p:cNvSpPr>
          <p:nvPr>
            <p:ph type="sldNum" sz="quarter" idx="4"/>
          </p:nvPr>
        </p:nvSpPr>
        <p:spPr>
          <a:xfrm>
            <a:off x="11502520" y="6356358"/>
            <a:ext cx="517109" cy="365125"/>
          </a:xfrm>
          <a:prstGeom prst="rect">
            <a:avLst/>
          </a:prstGeom>
        </p:spPr>
        <p:txBody>
          <a:bodyPr vert="horz" lIns="0" tIns="0" rIns="0" bIns="0" rtlCol="0" anchor="ctr"/>
          <a:lstStyle>
            <a:lvl1pPr algn="ctr">
              <a:defRPr sz="380">
                <a:solidFill>
                  <a:schemeClr val="bg1"/>
                </a:solidFill>
              </a:defRPr>
            </a:lvl1pPr>
          </a:lstStyle>
          <a:p>
            <a:fld id="{8F27C87B-C3E5-4D13-92FE-CFBDABA755F2}" type="slidenum">
              <a:rPr lang="en-US" smtClean="0"/>
              <a:t>‹#›</a:t>
            </a:fld>
            <a:endParaRPr lang="en-US" dirty="0"/>
          </a:p>
        </p:txBody>
      </p:sp>
      <p:pic>
        <p:nvPicPr>
          <p:cNvPr id="8" name="Picture 7" descr="Logo&#10;&#10;Description automatically generated">
            <a:extLst>
              <a:ext uri="{FF2B5EF4-FFF2-40B4-BE49-F238E27FC236}">
                <a16:creationId xmlns:a16="http://schemas.microsoft.com/office/drawing/2014/main" id="{D679C789-59C8-AB40-BCFE-58BEB93370A3}"/>
              </a:ext>
            </a:extLst>
          </p:cNvPr>
          <p:cNvPicPr>
            <a:picLocks noChangeAspect="1"/>
          </p:cNvPicPr>
          <p:nvPr/>
        </p:nvPicPr>
        <p:blipFill>
          <a:blip r:embed="rId10"/>
          <a:stretch>
            <a:fillRect/>
          </a:stretch>
        </p:blipFill>
        <p:spPr>
          <a:xfrm>
            <a:off x="10016865" y="6332005"/>
            <a:ext cx="1268905" cy="290198"/>
          </a:xfrm>
          <a:prstGeom prst="rect">
            <a:avLst/>
          </a:prstGeom>
        </p:spPr>
      </p:pic>
    </p:spTree>
    <p:extLst>
      <p:ext uri="{BB962C8B-B14F-4D97-AF65-F5344CB8AC3E}">
        <p14:creationId xmlns:p14="http://schemas.microsoft.com/office/powerpoint/2010/main" val="35372350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ransition>
    <p:wipe dir="r"/>
  </p:transition>
  <p:txStyles>
    <p:titleStyle>
      <a:lvl1pPr algn="l" defTabSz="289322" rtl="0" eaLnBrk="1" latinLnBrk="0" hangingPunct="1">
        <a:lnSpc>
          <a:spcPct val="90000"/>
        </a:lnSpc>
        <a:spcBef>
          <a:spcPct val="0"/>
        </a:spcBef>
        <a:buNone/>
        <a:defRPr sz="3200" b="0" kern="1200">
          <a:solidFill>
            <a:schemeClr val="accent1"/>
          </a:solidFill>
          <a:latin typeface="+mn-lt"/>
          <a:ea typeface="+mj-ea"/>
          <a:cs typeface="+mj-cs"/>
        </a:defRPr>
      </a:lvl1pPr>
    </p:titleStyle>
    <p:bodyStyle>
      <a:lvl1pPr marL="171450" indent="-171450" algn="l" defTabSz="289322" rtl="0" eaLnBrk="1" latinLnBrk="0" hangingPunct="1">
        <a:lnSpc>
          <a:spcPct val="90000"/>
        </a:lnSpc>
        <a:spcBef>
          <a:spcPts val="316"/>
        </a:spcBef>
        <a:buClr>
          <a:schemeClr val="tx2"/>
        </a:buClr>
        <a:buFont typeface="Arial" panose="020B0604020202020204" pitchFamily="34" charset="0"/>
        <a:buChar char="•"/>
        <a:defRPr sz="2400" kern="1200">
          <a:solidFill>
            <a:schemeClr val="tx1"/>
          </a:solidFill>
          <a:latin typeface="+mn-lt"/>
          <a:ea typeface="+mn-ea"/>
          <a:cs typeface="+mn-cs"/>
        </a:defRPr>
      </a:lvl1pPr>
      <a:lvl2pPr marL="298847" indent="-127397" algn="l" defTabSz="289322" rtl="0" eaLnBrk="1" latinLnBrk="0" hangingPunct="1">
        <a:lnSpc>
          <a:spcPct val="90000"/>
        </a:lnSpc>
        <a:spcBef>
          <a:spcPts val="158"/>
        </a:spcBef>
        <a:buClr>
          <a:schemeClr val="bg2"/>
        </a:buClr>
        <a:buFont typeface="Arial" panose="020B0604020202020204" pitchFamily="34" charset="0"/>
        <a:buChar char="•"/>
        <a:defRPr sz="1600" kern="1200">
          <a:solidFill>
            <a:schemeClr val="tx1"/>
          </a:solidFill>
          <a:latin typeface="+mn-lt"/>
          <a:ea typeface="+mn-ea"/>
          <a:cs typeface="+mn-cs"/>
        </a:defRPr>
      </a:lvl2pPr>
      <a:lvl3pPr marL="429816" indent="-140494" algn="l" defTabSz="289322" rtl="0" eaLnBrk="1" latinLnBrk="0" hangingPunct="1">
        <a:lnSpc>
          <a:spcPct val="90000"/>
        </a:lnSpc>
        <a:spcBef>
          <a:spcPts val="158"/>
        </a:spcBef>
        <a:buClr>
          <a:schemeClr val="bg2"/>
        </a:buClr>
        <a:buFont typeface="Arial" panose="020B0604020202020204" pitchFamily="34" charset="0"/>
        <a:buChar char="•"/>
        <a:defRPr sz="1600" kern="1200">
          <a:solidFill>
            <a:schemeClr val="tx1"/>
          </a:solidFill>
          <a:latin typeface="+mn-lt"/>
          <a:ea typeface="+mn-ea"/>
          <a:cs typeface="+mn-cs"/>
        </a:defRPr>
      </a:lvl3pPr>
      <a:lvl4pPr marL="558404" indent="-123825" algn="l" defTabSz="289322" rtl="0" eaLnBrk="1" latinLnBrk="0" hangingPunct="1">
        <a:lnSpc>
          <a:spcPct val="90000"/>
        </a:lnSpc>
        <a:spcBef>
          <a:spcPts val="158"/>
        </a:spcBef>
        <a:buClr>
          <a:schemeClr val="bg2"/>
        </a:buClr>
        <a:buFont typeface="Arial" panose="020B0604020202020204" pitchFamily="34" charset="0"/>
        <a:buChar char="•"/>
        <a:defRPr sz="1050" kern="1200">
          <a:solidFill>
            <a:schemeClr val="tx1"/>
          </a:solidFill>
          <a:latin typeface="+mn-lt"/>
          <a:ea typeface="+mn-ea"/>
          <a:cs typeface="+mn-cs"/>
        </a:defRPr>
      </a:lvl4pPr>
      <a:lvl5pPr marL="650975" indent="-72331" algn="l" defTabSz="289322" rtl="0" eaLnBrk="1" latinLnBrk="0" hangingPunct="1">
        <a:lnSpc>
          <a:spcPct val="90000"/>
        </a:lnSpc>
        <a:spcBef>
          <a:spcPts val="158"/>
        </a:spcBef>
        <a:buClr>
          <a:schemeClr val="bg2"/>
        </a:buClr>
        <a:buFont typeface="Arial" panose="020B0604020202020204" pitchFamily="34" charset="0"/>
        <a:buChar char="•"/>
        <a:defRPr sz="900" kern="1200">
          <a:solidFill>
            <a:schemeClr val="tx1"/>
          </a:solidFill>
          <a:latin typeface="+mn-lt"/>
          <a:ea typeface="+mn-ea"/>
          <a:cs typeface="+mn-cs"/>
        </a:defRPr>
      </a:lvl5pPr>
      <a:lvl6pPr marL="795635"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6pPr>
      <a:lvl7pPr marL="940297"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7pPr>
      <a:lvl8pPr marL="108495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8pPr>
      <a:lvl9pPr marL="122961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9pPr>
    </p:bodyStyle>
    <p:otherStyle>
      <a:defPPr>
        <a:defRPr lang="en-US"/>
      </a:defPPr>
      <a:lvl1pPr marL="0" algn="l" defTabSz="289322" rtl="0" eaLnBrk="1" latinLnBrk="0" hangingPunct="1">
        <a:defRPr sz="570" kern="1200">
          <a:solidFill>
            <a:schemeClr val="tx1"/>
          </a:solidFill>
          <a:latin typeface="+mn-lt"/>
          <a:ea typeface="+mn-ea"/>
          <a:cs typeface="+mn-cs"/>
        </a:defRPr>
      </a:lvl1pPr>
      <a:lvl2pPr marL="144661" algn="l" defTabSz="289322" rtl="0" eaLnBrk="1" latinLnBrk="0" hangingPunct="1">
        <a:defRPr sz="570" kern="1200">
          <a:solidFill>
            <a:schemeClr val="tx1"/>
          </a:solidFill>
          <a:latin typeface="+mn-lt"/>
          <a:ea typeface="+mn-ea"/>
          <a:cs typeface="+mn-cs"/>
        </a:defRPr>
      </a:lvl2pPr>
      <a:lvl3pPr marL="289322" algn="l" defTabSz="289322" rtl="0" eaLnBrk="1" latinLnBrk="0" hangingPunct="1">
        <a:defRPr sz="570" kern="1200">
          <a:solidFill>
            <a:schemeClr val="tx1"/>
          </a:solidFill>
          <a:latin typeface="+mn-lt"/>
          <a:ea typeface="+mn-ea"/>
          <a:cs typeface="+mn-cs"/>
        </a:defRPr>
      </a:lvl3pPr>
      <a:lvl4pPr marL="433983" algn="l" defTabSz="289322" rtl="0" eaLnBrk="1" latinLnBrk="0" hangingPunct="1">
        <a:defRPr sz="570" kern="1200">
          <a:solidFill>
            <a:schemeClr val="tx1"/>
          </a:solidFill>
          <a:latin typeface="+mn-lt"/>
          <a:ea typeface="+mn-ea"/>
          <a:cs typeface="+mn-cs"/>
        </a:defRPr>
      </a:lvl4pPr>
      <a:lvl5pPr marL="578644" algn="l" defTabSz="289322" rtl="0" eaLnBrk="1" latinLnBrk="0" hangingPunct="1">
        <a:defRPr sz="570" kern="1200">
          <a:solidFill>
            <a:schemeClr val="tx1"/>
          </a:solidFill>
          <a:latin typeface="+mn-lt"/>
          <a:ea typeface="+mn-ea"/>
          <a:cs typeface="+mn-cs"/>
        </a:defRPr>
      </a:lvl5pPr>
      <a:lvl6pPr marL="723305" algn="l" defTabSz="289322" rtl="0" eaLnBrk="1" latinLnBrk="0" hangingPunct="1">
        <a:defRPr sz="570" kern="1200">
          <a:solidFill>
            <a:schemeClr val="tx1"/>
          </a:solidFill>
          <a:latin typeface="+mn-lt"/>
          <a:ea typeface="+mn-ea"/>
          <a:cs typeface="+mn-cs"/>
        </a:defRPr>
      </a:lvl6pPr>
      <a:lvl7pPr marL="867966" algn="l" defTabSz="289322" rtl="0" eaLnBrk="1" latinLnBrk="0" hangingPunct="1">
        <a:defRPr sz="570" kern="1200">
          <a:solidFill>
            <a:schemeClr val="tx1"/>
          </a:solidFill>
          <a:latin typeface="+mn-lt"/>
          <a:ea typeface="+mn-ea"/>
          <a:cs typeface="+mn-cs"/>
        </a:defRPr>
      </a:lvl7pPr>
      <a:lvl8pPr marL="1012627" algn="l" defTabSz="289322" rtl="0" eaLnBrk="1" latinLnBrk="0" hangingPunct="1">
        <a:defRPr sz="570" kern="1200">
          <a:solidFill>
            <a:schemeClr val="tx1"/>
          </a:solidFill>
          <a:latin typeface="+mn-lt"/>
          <a:ea typeface="+mn-ea"/>
          <a:cs typeface="+mn-cs"/>
        </a:defRPr>
      </a:lvl8pPr>
      <a:lvl9pPr marL="1157288" algn="l" defTabSz="289322" rtl="0" eaLnBrk="1" latinLnBrk="0" hangingPunct="1">
        <a:defRPr sz="5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15C8B-101E-B40A-DBFC-C9B5F65F0ED6}"/>
              </a:ext>
            </a:extLst>
          </p:cNvPr>
          <p:cNvSpPr>
            <a:spLocks noGrp="1"/>
          </p:cNvSpPr>
          <p:nvPr>
            <p:ph type="ctrTitle"/>
          </p:nvPr>
        </p:nvSpPr>
        <p:spPr/>
        <p:txBody>
          <a:bodyPr>
            <a:normAutofit/>
          </a:bodyPr>
          <a:lstStyle/>
          <a:p>
            <a:r>
              <a:rPr lang="en-US" sz="3600" dirty="0">
                <a:effectLst/>
                <a:latin typeface="Tahoma" panose="020B0604030504040204" pitchFamily="34" charset="0"/>
                <a:ea typeface="Times New Roman" panose="02020603050405020304" pitchFamily="18" charset="0"/>
              </a:rPr>
              <a:t>Unscheduled Timesteps and Their Impact on Modeling Flows</a:t>
            </a:r>
            <a:endParaRPr lang="en-US" sz="3600" dirty="0"/>
          </a:p>
        </p:txBody>
      </p:sp>
      <p:sp>
        <p:nvSpPr>
          <p:cNvPr id="3" name="Subtitle 2">
            <a:extLst>
              <a:ext uri="{FF2B5EF4-FFF2-40B4-BE49-F238E27FC236}">
                <a16:creationId xmlns:a16="http://schemas.microsoft.com/office/drawing/2014/main" id="{52394031-D48E-1CA2-9DFA-3CF3442326F4}"/>
              </a:ext>
            </a:extLst>
          </p:cNvPr>
          <p:cNvSpPr>
            <a:spLocks noGrp="1"/>
          </p:cNvSpPr>
          <p:nvPr>
            <p:ph type="subTitle" idx="1"/>
          </p:nvPr>
        </p:nvSpPr>
        <p:spPr>
          <a:xfrm>
            <a:off x="1539766" y="2601172"/>
            <a:ext cx="9144000" cy="664797"/>
          </a:xfrm>
        </p:spPr>
        <p:txBody>
          <a:bodyPr/>
          <a:lstStyle/>
          <a:p>
            <a:r>
              <a:rPr lang="en-US" sz="2400" dirty="0"/>
              <a:t>Rick Kossik</a:t>
            </a:r>
            <a:br>
              <a:rPr lang="en-US" sz="2400" dirty="0"/>
            </a:br>
            <a:r>
              <a:rPr lang="en-US" sz="2400" dirty="0"/>
              <a:t>GoldSim Technology Group</a:t>
            </a:r>
          </a:p>
        </p:txBody>
      </p:sp>
    </p:spTree>
    <p:extLst>
      <p:ext uri="{BB962C8B-B14F-4D97-AF65-F5344CB8AC3E}">
        <p14:creationId xmlns:p14="http://schemas.microsoft.com/office/powerpoint/2010/main" val="38291156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99E53-9CF7-3591-FBD8-4E7A0DBCF4F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FF56AC3E-67B5-B13E-7734-6B6EB093C24F}"/>
              </a:ext>
            </a:extLst>
          </p:cNvPr>
          <p:cNvSpPr>
            <a:spLocks noGrp="1"/>
          </p:cNvSpPr>
          <p:nvPr>
            <p:ph idx="1"/>
          </p:nvPr>
        </p:nvSpPr>
        <p:spPr>
          <a:xfrm>
            <a:off x="505287" y="1176272"/>
            <a:ext cx="10515600" cy="3477875"/>
          </a:xfrm>
        </p:spPr>
        <p:txBody>
          <a:bodyPr/>
          <a:lstStyle/>
          <a:p>
            <a:r>
              <a:rPr lang="en-US" dirty="0"/>
              <a:t>The value of ANY OUTPUT in GoldSim represents the </a:t>
            </a:r>
            <a:r>
              <a:rPr lang="en-US" u="sng" dirty="0">
                <a:solidFill>
                  <a:srgbClr val="FF0000"/>
                </a:solidFill>
              </a:rPr>
              <a:t>instantaneous value at that point in time</a:t>
            </a:r>
            <a:r>
              <a:rPr lang="en-US" dirty="0"/>
              <a:t>; NOT some average value.</a:t>
            </a:r>
          </a:p>
          <a:p>
            <a:r>
              <a:rPr lang="en-US" u="sng" dirty="0">
                <a:solidFill>
                  <a:srgbClr val="FF0000"/>
                </a:solidFill>
              </a:rPr>
              <a:t>You should never assume that the timestep length is constant </a:t>
            </a:r>
            <a:r>
              <a:rPr lang="en-US" dirty="0"/>
              <a:t>(it might actually be shorter). </a:t>
            </a:r>
          </a:p>
          <a:p>
            <a:r>
              <a:rPr lang="en-US" dirty="0"/>
              <a:t>As a general rule, </a:t>
            </a:r>
            <a:r>
              <a:rPr lang="en-US" u="sng" dirty="0">
                <a:solidFill>
                  <a:srgbClr val="FF0000"/>
                </a:solidFill>
              </a:rPr>
              <a:t>you should rarely (if ever) reference the timestep length in your model</a:t>
            </a:r>
            <a:r>
              <a:rPr lang="en-US" dirty="0"/>
              <a:t> (it is an artifact of the numerical solution method and has no physical significance). </a:t>
            </a:r>
          </a:p>
          <a:p>
            <a:r>
              <a:rPr lang="en-US" dirty="0"/>
              <a:t>Although you can disable unscheduled updates, there are few reasons to do so.</a:t>
            </a:r>
          </a:p>
          <a:p>
            <a:r>
              <a:rPr lang="en-US" dirty="0"/>
              <a:t>If you need average flow results over some period, you can compute these using Reporting Periods.</a:t>
            </a:r>
          </a:p>
        </p:txBody>
      </p:sp>
    </p:spTree>
    <p:extLst>
      <p:ext uri="{BB962C8B-B14F-4D97-AF65-F5344CB8AC3E}">
        <p14:creationId xmlns:p14="http://schemas.microsoft.com/office/powerpoint/2010/main" val="47866441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94980-7A69-AE01-411B-9877DC154A0B}"/>
              </a:ext>
            </a:extLst>
          </p:cNvPr>
          <p:cNvSpPr>
            <a:spLocks noGrp="1"/>
          </p:cNvSpPr>
          <p:nvPr>
            <p:ph type="ctrTitle"/>
          </p:nvPr>
        </p:nvSpPr>
        <p:spPr/>
        <p:txBody>
          <a:bodyPr>
            <a:normAutofit/>
          </a:bodyPr>
          <a:lstStyle/>
          <a:p>
            <a:r>
              <a:rPr lang="en-US" sz="4800" dirty="0"/>
              <a:t>Questions?</a:t>
            </a:r>
          </a:p>
        </p:txBody>
      </p:sp>
      <p:sp>
        <p:nvSpPr>
          <p:cNvPr id="3" name="Subtitle 2">
            <a:extLst>
              <a:ext uri="{FF2B5EF4-FFF2-40B4-BE49-F238E27FC236}">
                <a16:creationId xmlns:a16="http://schemas.microsoft.com/office/drawing/2014/main" id="{E6E08634-5A87-485E-4318-E96AFB5D51BC}"/>
              </a:ext>
            </a:extLst>
          </p:cNvPr>
          <p:cNvSpPr>
            <a:spLocks noGrp="1"/>
          </p:cNvSpPr>
          <p:nvPr>
            <p:ph type="subTitle" idx="1"/>
          </p:nvPr>
        </p:nvSpPr>
        <p:spPr>
          <a:xfrm>
            <a:off x="1530350" y="2788388"/>
            <a:ext cx="9144000" cy="332399"/>
          </a:xfrm>
        </p:spPr>
        <p:txBody>
          <a:bodyPr/>
          <a:lstStyle/>
          <a:p>
            <a:r>
              <a:rPr lang="en-US" sz="2400" dirty="0"/>
              <a:t>rkossik@goldsim.com</a:t>
            </a:r>
          </a:p>
        </p:txBody>
      </p:sp>
    </p:spTree>
    <p:extLst>
      <p:ext uri="{BB962C8B-B14F-4D97-AF65-F5344CB8AC3E}">
        <p14:creationId xmlns:p14="http://schemas.microsoft.com/office/powerpoint/2010/main" val="165260131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ABFF6-E186-D618-B03A-59BF90CCD479}"/>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045CB86-7D81-E0D3-77AE-C3D6538C1241}"/>
              </a:ext>
            </a:extLst>
          </p:cNvPr>
          <p:cNvSpPr>
            <a:spLocks noGrp="1"/>
          </p:cNvSpPr>
          <p:nvPr>
            <p:ph idx="1"/>
          </p:nvPr>
        </p:nvSpPr>
        <p:spPr>
          <a:xfrm>
            <a:off x="505287" y="1176272"/>
            <a:ext cx="10515600" cy="2186752"/>
          </a:xfrm>
        </p:spPr>
        <p:txBody>
          <a:bodyPr/>
          <a:lstStyle/>
          <a:p>
            <a:r>
              <a:rPr lang="en-US" dirty="0"/>
              <a:t>Understanding Timestepping in GoldSim: Scheduled and Unscheduled Timesteps</a:t>
            </a:r>
          </a:p>
          <a:p>
            <a:r>
              <a:rPr lang="en-US" dirty="0"/>
              <a:t>Why Have Unscheduled Updates?</a:t>
            </a:r>
          </a:p>
          <a:p>
            <a:r>
              <a:rPr lang="en-US" dirty="0"/>
              <a:t>Viewing Unscheduled Updates</a:t>
            </a:r>
          </a:p>
          <a:p>
            <a:r>
              <a:rPr lang="en-US" dirty="0"/>
              <a:t>The Impact of Unscheduled Updates on Modelling Flows</a:t>
            </a:r>
          </a:p>
          <a:p>
            <a:r>
              <a:rPr lang="en-US" dirty="0"/>
              <a:t>Should I Ever Disable Unscheduled Updates?</a:t>
            </a:r>
          </a:p>
          <a:p>
            <a:r>
              <a:rPr lang="en-US" dirty="0"/>
              <a:t>Reporting Average Values While Using Unscheduled Updates </a:t>
            </a:r>
          </a:p>
        </p:txBody>
      </p:sp>
    </p:spTree>
    <p:extLst>
      <p:ext uri="{BB962C8B-B14F-4D97-AF65-F5344CB8AC3E}">
        <p14:creationId xmlns:p14="http://schemas.microsoft.com/office/powerpoint/2010/main" val="2448078330"/>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87D08-F75F-4A08-B3BD-AE5F40443257}"/>
              </a:ext>
            </a:extLst>
          </p:cNvPr>
          <p:cNvSpPr>
            <a:spLocks noGrp="1"/>
          </p:cNvSpPr>
          <p:nvPr>
            <p:ph type="title"/>
          </p:nvPr>
        </p:nvSpPr>
        <p:spPr/>
        <p:txBody>
          <a:bodyPr/>
          <a:lstStyle/>
          <a:p>
            <a:r>
              <a:rPr lang="en-US" dirty="0"/>
              <a:t>Understanding Timestepping in GoldSim</a:t>
            </a:r>
          </a:p>
        </p:txBody>
      </p:sp>
      <p:sp>
        <p:nvSpPr>
          <p:cNvPr id="3" name="Content Placeholder 2">
            <a:extLst>
              <a:ext uri="{FF2B5EF4-FFF2-40B4-BE49-F238E27FC236}">
                <a16:creationId xmlns:a16="http://schemas.microsoft.com/office/drawing/2014/main" id="{D9F3332B-F46F-CCD0-D908-3A26A1E286CF}"/>
              </a:ext>
            </a:extLst>
          </p:cNvPr>
          <p:cNvSpPr>
            <a:spLocks noGrp="1"/>
          </p:cNvSpPr>
          <p:nvPr>
            <p:ph idx="1"/>
          </p:nvPr>
        </p:nvSpPr>
        <p:spPr>
          <a:xfrm>
            <a:off x="352887" y="1296922"/>
            <a:ext cx="10515600" cy="3439403"/>
          </a:xfrm>
        </p:spPr>
        <p:txBody>
          <a:bodyPr/>
          <a:lstStyle/>
          <a:p>
            <a:r>
              <a:rPr lang="en-US" b="0" i="0" dirty="0">
                <a:solidFill>
                  <a:srgbClr val="202020"/>
                </a:solidFill>
                <a:effectLst/>
                <a:latin typeface="Source Sans Pro" panose="020B0503030403020204" pitchFamily="34" charset="0"/>
              </a:rPr>
              <a:t>GoldSim steps through time in discrete intervals referred to as </a:t>
            </a:r>
            <a:r>
              <a:rPr lang="en-US" b="1" i="1" dirty="0">
                <a:solidFill>
                  <a:srgbClr val="202020"/>
                </a:solidFill>
                <a:effectLst/>
                <a:latin typeface="Source Sans Pro" panose="020B0503030403020204" pitchFamily="34" charset="0"/>
              </a:rPr>
              <a:t>timesteps</a:t>
            </a:r>
            <a:r>
              <a:rPr lang="en-US" b="0" i="0" dirty="0">
                <a:solidFill>
                  <a:srgbClr val="202020"/>
                </a:solidFill>
                <a:effectLst/>
                <a:latin typeface="Source Sans Pro" panose="020B0503030403020204" pitchFamily="34" charset="0"/>
              </a:rPr>
              <a:t>. Calculations (referred to as </a:t>
            </a:r>
            <a:r>
              <a:rPr lang="en-US" b="1" i="1" dirty="0">
                <a:solidFill>
                  <a:srgbClr val="202020"/>
                </a:solidFill>
                <a:effectLst/>
                <a:latin typeface="Source Sans Pro" panose="020B0503030403020204" pitchFamily="34" charset="0"/>
              </a:rPr>
              <a:t>updates </a:t>
            </a:r>
            <a:r>
              <a:rPr lang="en-US" b="0" i="0" dirty="0">
                <a:solidFill>
                  <a:srgbClr val="202020"/>
                </a:solidFill>
                <a:effectLst/>
                <a:latin typeface="Source Sans Pro" panose="020B0503030403020204" pitchFamily="34" charset="0"/>
              </a:rPr>
              <a:t>of the model) are carried out at the end of every timestep. </a:t>
            </a:r>
          </a:p>
          <a:p>
            <a:pPr lvl="2"/>
            <a:r>
              <a:rPr lang="en-US" sz="2000" b="0" i="0" dirty="0">
                <a:solidFill>
                  <a:srgbClr val="202020"/>
                </a:solidFill>
                <a:effectLst/>
                <a:latin typeface="Source Sans Pro" panose="020B0503030403020204" pitchFamily="34" charset="0"/>
              </a:rPr>
              <a:t>Hence, although the term </a:t>
            </a:r>
            <a:r>
              <a:rPr lang="en-US" sz="2000" b="1" i="1" dirty="0">
                <a:solidFill>
                  <a:srgbClr val="202020"/>
                </a:solidFill>
                <a:effectLst/>
                <a:latin typeface="Source Sans Pro" panose="020B0503030403020204" pitchFamily="34" charset="0"/>
              </a:rPr>
              <a:t>timestep</a:t>
            </a:r>
            <a:r>
              <a:rPr lang="en-US" sz="2000" b="0" i="0" dirty="0">
                <a:solidFill>
                  <a:srgbClr val="202020"/>
                </a:solidFill>
                <a:effectLst/>
                <a:latin typeface="Source Sans Pro" panose="020B0503030403020204" pitchFamily="34" charset="0"/>
              </a:rPr>
              <a:t> actually refers to </a:t>
            </a:r>
            <a:r>
              <a:rPr lang="en-US" sz="2000" b="0" i="0" u="sng" dirty="0">
                <a:solidFill>
                  <a:srgbClr val="202020"/>
                </a:solidFill>
                <a:effectLst/>
                <a:latin typeface="Source Sans Pro" panose="020B0503030403020204" pitchFamily="34" charset="0"/>
              </a:rPr>
              <a:t>an interval of time</a:t>
            </a:r>
            <a:r>
              <a:rPr lang="en-US" sz="2000" b="0" i="0" dirty="0">
                <a:solidFill>
                  <a:srgbClr val="202020"/>
                </a:solidFill>
                <a:effectLst/>
                <a:latin typeface="Source Sans Pro" panose="020B0503030403020204" pitchFamily="34" charset="0"/>
              </a:rPr>
              <a:t>, it is often used interchangeably with the term </a:t>
            </a:r>
            <a:r>
              <a:rPr lang="en-US" sz="2000" b="1" i="1" dirty="0">
                <a:solidFill>
                  <a:srgbClr val="202020"/>
                </a:solidFill>
                <a:effectLst/>
                <a:latin typeface="Source Sans Pro" panose="020B0503030403020204" pitchFamily="34" charset="0"/>
              </a:rPr>
              <a:t>update</a:t>
            </a:r>
            <a:r>
              <a:rPr lang="en-US" sz="2000" b="0" i="0" dirty="0">
                <a:solidFill>
                  <a:srgbClr val="202020"/>
                </a:solidFill>
                <a:effectLst/>
                <a:latin typeface="Source Sans Pro" panose="020B0503030403020204" pitchFamily="34" charset="0"/>
              </a:rPr>
              <a:t> (indicating a calculation </a:t>
            </a:r>
            <a:r>
              <a:rPr lang="en-US" sz="2000" b="0" i="0" u="sng" dirty="0">
                <a:solidFill>
                  <a:srgbClr val="202020"/>
                </a:solidFill>
                <a:effectLst/>
                <a:latin typeface="Source Sans Pro" panose="020B0503030403020204" pitchFamily="34" charset="0"/>
              </a:rPr>
              <a:t>at a point in time</a:t>
            </a:r>
            <a:r>
              <a:rPr lang="en-US" sz="2000" b="0" i="0" dirty="0">
                <a:solidFill>
                  <a:srgbClr val="202020"/>
                </a:solidFill>
                <a:effectLst/>
                <a:latin typeface="Source Sans Pro" panose="020B0503030403020204" pitchFamily="34" charset="0"/>
              </a:rPr>
              <a:t>). </a:t>
            </a:r>
          </a:p>
          <a:p>
            <a:r>
              <a:rPr lang="en-US" sz="2800" b="0" i="0" dirty="0">
                <a:solidFill>
                  <a:srgbClr val="202020"/>
                </a:solidFill>
                <a:effectLst/>
                <a:latin typeface="Source Sans Pro" panose="020B0503030403020204" pitchFamily="34" charset="0"/>
              </a:rPr>
              <a:t> </a:t>
            </a:r>
            <a:r>
              <a:rPr lang="en-US" b="0" i="0" dirty="0">
                <a:solidFill>
                  <a:srgbClr val="202020"/>
                </a:solidFill>
                <a:effectLst/>
                <a:latin typeface="Source Sans Pro" panose="020B0503030403020204" pitchFamily="34" charset="0"/>
              </a:rPr>
              <a:t>There are two types of updates in GoldSim:</a:t>
            </a:r>
          </a:p>
          <a:p>
            <a:pPr lvl="2"/>
            <a:r>
              <a:rPr lang="en-US" sz="2000" dirty="0">
                <a:solidFill>
                  <a:srgbClr val="FF0000"/>
                </a:solidFill>
                <a:latin typeface="Source Sans Pro" panose="020B0503030403020204" pitchFamily="34" charset="0"/>
              </a:rPr>
              <a:t>Scheduled updates</a:t>
            </a:r>
            <a:r>
              <a:rPr lang="en-US" sz="2000" dirty="0">
                <a:solidFill>
                  <a:srgbClr val="202020"/>
                </a:solidFill>
                <a:latin typeface="Source Sans Pro" panose="020B0503030403020204" pitchFamily="34" charset="0"/>
              </a:rPr>
              <a:t>: directly specified by the user prior to running the model (i.e., we know when they will occur).  These are specified by defining a Basic Step, Reporting Periods, Capture Times or Period (telescoping) Timesteps.</a:t>
            </a:r>
          </a:p>
          <a:p>
            <a:pPr lvl="2"/>
            <a:r>
              <a:rPr lang="en-US" sz="2000" dirty="0">
                <a:solidFill>
                  <a:srgbClr val="FF0000"/>
                </a:solidFill>
                <a:latin typeface="Source Sans Pro" panose="020B0503030403020204" pitchFamily="34" charset="0"/>
              </a:rPr>
              <a:t>Unscheduled updates</a:t>
            </a:r>
            <a:r>
              <a:rPr lang="en-US" sz="2000" dirty="0">
                <a:solidFill>
                  <a:srgbClr val="202020"/>
                </a:solidFill>
                <a:latin typeface="Source Sans Pro" panose="020B0503030403020204" pitchFamily="34" charset="0"/>
              </a:rPr>
              <a:t>: dynamically inserted “on the fly” by GoldSim in response to certain events (i.e., we </a:t>
            </a:r>
            <a:r>
              <a:rPr lang="en-US" sz="2000" u="sng" dirty="0">
                <a:solidFill>
                  <a:srgbClr val="202020"/>
                </a:solidFill>
                <a:latin typeface="Source Sans Pro" panose="020B0503030403020204" pitchFamily="34" charset="0"/>
              </a:rPr>
              <a:t>do not </a:t>
            </a:r>
            <a:r>
              <a:rPr lang="en-US" sz="2000" dirty="0">
                <a:solidFill>
                  <a:srgbClr val="202020"/>
                </a:solidFill>
                <a:latin typeface="Source Sans Pro" panose="020B0503030403020204" pitchFamily="34" charset="0"/>
              </a:rPr>
              <a:t>know when they will occur).</a:t>
            </a:r>
            <a:endParaRPr lang="en-US" sz="2000" dirty="0"/>
          </a:p>
        </p:txBody>
      </p:sp>
    </p:spTree>
    <p:extLst>
      <p:ext uri="{BB962C8B-B14F-4D97-AF65-F5344CB8AC3E}">
        <p14:creationId xmlns:p14="http://schemas.microsoft.com/office/powerpoint/2010/main" val="234722342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9408D-4491-8649-4E2C-DEEB97EBA706}"/>
              </a:ext>
            </a:extLst>
          </p:cNvPr>
          <p:cNvSpPr>
            <a:spLocks noGrp="1"/>
          </p:cNvSpPr>
          <p:nvPr>
            <p:ph type="title"/>
          </p:nvPr>
        </p:nvSpPr>
        <p:spPr/>
        <p:txBody>
          <a:bodyPr/>
          <a:lstStyle/>
          <a:p>
            <a:r>
              <a:rPr lang="en-US" dirty="0"/>
              <a:t>Why Have Unscheduled Updates?</a:t>
            </a:r>
          </a:p>
        </p:txBody>
      </p:sp>
      <p:sp>
        <p:nvSpPr>
          <p:cNvPr id="3" name="Content Placeholder 2">
            <a:extLst>
              <a:ext uri="{FF2B5EF4-FFF2-40B4-BE49-F238E27FC236}">
                <a16:creationId xmlns:a16="http://schemas.microsoft.com/office/drawing/2014/main" id="{36F485A7-C71E-6DE9-3A83-B1EDC1FC2108}"/>
              </a:ext>
            </a:extLst>
          </p:cNvPr>
          <p:cNvSpPr>
            <a:spLocks noGrp="1"/>
          </p:cNvSpPr>
          <p:nvPr>
            <p:ph idx="1"/>
          </p:nvPr>
        </p:nvSpPr>
        <p:spPr>
          <a:xfrm>
            <a:off x="505287" y="1176272"/>
            <a:ext cx="10515600" cy="2403735"/>
          </a:xfrm>
        </p:spPr>
        <p:txBody>
          <a:bodyPr/>
          <a:lstStyle/>
          <a:p>
            <a:r>
              <a:rPr lang="en-US" dirty="0"/>
              <a:t>The purpose of unscheduled updates is to more accurately represent the dynamic behavior of the system.</a:t>
            </a:r>
          </a:p>
          <a:p>
            <a:r>
              <a:rPr lang="en-US" dirty="0"/>
              <a:t>In particular, many “events” or sudden changes can occur to a system in between scheduled timesteps.</a:t>
            </a:r>
          </a:p>
          <a:p>
            <a:r>
              <a:rPr lang="en-US" dirty="0"/>
              <a:t>We could delay these “events” to the end of the timestep (this is an option that we will discuss shortly), but this can decrease the accuracy of the simulation, and in some cases completely miss critical behavior.</a:t>
            </a:r>
          </a:p>
        </p:txBody>
      </p:sp>
    </p:spTree>
    <p:extLst>
      <p:ext uri="{BB962C8B-B14F-4D97-AF65-F5344CB8AC3E}">
        <p14:creationId xmlns:p14="http://schemas.microsoft.com/office/powerpoint/2010/main" val="426742066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0ED0D-521B-9E4A-4E46-DE62B9CE8F3F}"/>
              </a:ext>
            </a:extLst>
          </p:cNvPr>
          <p:cNvSpPr>
            <a:spLocks noGrp="1"/>
          </p:cNvSpPr>
          <p:nvPr>
            <p:ph type="title"/>
          </p:nvPr>
        </p:nvSpPr>
        <p:spPr/>
        <p:txBody>
          <a:bodyPr/>
          <a:lstStyle/>
          <a:p>
            <a:r>
              <a:rPr lang="en-US" dirty="0"/>
              <a:t>What “Events” Can Result in an Unscheduled Update?</a:t>
            </a:r>
          </a:p>
        </p:txBody>
      </p:sp>
      <p:sp>
        <p:nvSpPr>
          <p:cNvPr id="3" name="Content Placeholder 2">
            <a:extLst>
              <a:ext uri="{FF2B5EF4-FFF2-40B4-BE49-F238E27FC236}">
                <a16:creationId xmlns:a16="http://schemas.microsoft.com/office/drawing/2014/main" id="{8EFD9002-E4A5-DA48-02A1-F74CF806BF0D}"/>
              </a:ext>
            </a:extLst>
          </p:cNvPr>
          <p:cNvSpPr>
            <a:spLocks noGrp="1"/>
          </p:cNvSpPr>
          <p:nvPr>
            <p:ph idx="1"/>
          </p:nvPr>
        </p:nvSpPr>
        <p:spPr>
          <a:xfrm>
            <a:off x="505287" y="1176272"/>
            <a:ext cx="10515600" cy="2813078"/>
          </a:xfrm>
        </p:spPr>
        <p:txBody>
          <a:bodyPr/>
          <a:lstStyle/>
          <a:p>
            <a:r>
              <a:rPr lang="en-US" dirty="0"/>
              <a:t>When Events are generated using </a:t>
            </a:r>
            <a:r>
              <a:rPr lang="en-US" dirty="0">
                <a:solidFill>
                  <a:srgbClr val="FF0000"/>
                </a:solidFill>
              </a:rPr>
              <a:t>Timed Event</a:t>
            </a:r>
            <a:r>
              <a:rPr lang="en-US" dirty="0"/>
              <a:t>, </a:t>
            </a:r>
            <a:r>
              <a:rPr lang="en-US" dirty="0">
                <a:solidFill>
                  <a:srgbClr val="FF0000"/>
                </a:solidFill>
              </a:rPr>
              <a:t>Event Delay</a:t>
            </a:r>
            <a:r>
              <a:rPr lang="en-US" dirty="0"/>
              <a:t>, </a:t>
            </a:r>
            <a:r>
              <a:rPr lang="en-US" dirty="0">
                <a:solidFill>
                  <a:srgbClr val="FF0000"/>
                </a:solidFill>
              </a:rPr>
              <a:t>Discrete Change Delay </a:t>
            </a:r>
            <a:r>
              <a:rPr lang="en-US" dirty="0"/>
              <a:t>or </a:t>
            </a:r>
            <a:r>
              <a:rPr lang="en-US" dirty="0">
                <a:solidFill>
                  <a:srgbClr val="FF0000"/>
                </a:solidFill>
              </a:rPr>
              <a:t>Time Series </a:t>
            </a:r>
            <a:r>
              <a:rPr lang="en-US" dirty="0"/>
              <a:t>elements (that output a Discrete Change).</a:t>
            </a:r>
          </a:p>
          <a:p>
            <a:r>
              <a:rPr lang="en-US" dirty="0"/>
              <a:t>When a </a:t>
            </a:r>
            <a:r>
              <a:rPr lang="en-US" dirty="0">
                <a:solidFill>
                  <a:srgbClr val="FF0000"/>
                </a:solidFill>
              </a:rPr>
              <a:t>Reservoir</a:t>
            </a:r>
            <a:r>
              <a:rPr lang="en-US" dirty="0"/>
              <a:t> or </a:t>
            </a:r>
            <a:r>
              <a:rPr lang="en-US" dirty="0">
                <a:solidFill>
                  <a:srgbClr val="FF0000"/>
                </a:solidFill>
              </a:rPr>
              <a:t>Pool</a:t>
            </a:r>
            <a:r>
              <a:rPr lang="en-US" dirty="0"/>
              <a:t> reaches an Upper or Lower Bound.</a:t>
            </a:r>
          </a:p>
          <a:p>
            <a:r>
              <a:rPr lang="en-US" dirty="0"/>
              <a:t>When any element is triggered by an </a:t>
            </a:r>
            <a:r>
              <a:rPr lang="en-US" i="1" dirty="0">
                <a:solidFill>
                  <a:srgbClr val="FF0000"/>
                </a:solidFill>
              </a:rPr>
              <a:t>At Stock Test</a:t>
            </a:r>
            <a:r>
              <a:rPr lang="en-US" dirty="0"/>
              <a:t>, </a:t>
            </a:r>
            <a:r>
              <a:rPr lang="en-US" i="1" dirty="0">
                <a:solidFill>
                  <a:srgbClr val="FF0000"/>
                </a:solidFill>
              </a:rPr>
              <a:t>At Date </a:t>
            </a:r>
            <a:r>
              <a:rPr lang="en-US" dirty="0"/>
              <a:t>or </a:t>
            </a:r>
            <a:r>
              <a:rPr lang="en-US" i="1" dirty="0">
                <a:solidFill>
                  <a:srgbClr val="FF0000"/>
                </a:solidFill>
              </a:rPr>
              <a:t>At Etime </a:t>
            </a:r>
            <a:r>
              <a:rPr lang="en-US" dirty="0"/>
              <a:t>triggering event.</a:t>
            </a:r>
          </a:p>
          <a:p>
            <a:r>
              <a:rPr lang="en-US" dirty="0"/>
              <a:t>When you specify a dynamic timestep.</a:t>
            </a:r>
          </a:p>
          <a:p>
            <a:r>
              <a:rPr lang="en-US" dirty="0"/>
              <a:t>Several other specialized elements in GoldSim modules (e.g., when a Reliability element fails).</a:t>
            </a:r>
          </a:p>
        </p:txBody>
      </p:sp>
    </p:spTree>
    <p:extLst>
      <p:ext uri="{BB962C8B-B14F-4D97-AF65-F5344CB8AC3E}">
        <p14:creationId xmlns:p14="http://schemas.microsoft.com/office/powerpoint/2010/main" val="119903157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F50C2-A26E-2861-3682-03B6AD61CA17}"/>
              </a:ext>
            </a:extLst>
          </p:cNvPr>
          <p:cNvSpPr>
            <a:spLocks noGrp="1"/>
          </p:cNvSpPr>
          <p:nvPr>
            <p:ph type="title"/>
          </p:nvPr>
        </p:nvSpPr>
        <p:spPr/>
        <p:txBody>
          <a:bodyPr/>
          <a:lstStyle/>
          <a:p>
            <a:r>
              <a:rPr lang="en-US" dirty="0"/>
              <a:t>Viewing Unscheduled Updates</a:t>
            </a:r>
          </a:p>
        </p:txBody>
      </p:sp>
      <p:sp>
        <p:nvSpPr>
          <p:cNvPr id="3" name="Content Placeholder 2">
            <a:extLst>
              <a:ext uri="{FF2B5EF4-FFF2-40B4-BE49-F238E27FC236}">
                <a16:creationId xmlns:a16="http://schemas.microsoft.com/office/drawing/2014/main" id="{18DD04B5-79AB-E2E8-D0FB-00825178C883}"/>
              </a:ext>
            </a:extLst>
          </p:cNvPr>
          <p:cNvSpPr>
            <a:spLocks noGrp="1"/>
          </p:cNvSpPr>
          <p:nvPr>
            <p:ph idx="1"/>
          </p:nvPr>
        </p:nvSpPr>
        <p:spPr>
          <a:xfrm>
            <a:off x="505287" y="1176272"/>
            <a:ext cx="10515600" cy="2442207"/>
          </a:xfrm>
        </p:spPr>
        <p:txBody>
          <a:bodyPr/>
          <a:lstStyle/>
          <a:p>
            <a:r>
              <a:rPr lang="en-US" dirty="0"/>
              <a:t>By default, unscheduled updates do not appear in time history plots and tables (only scheduled updates appear).</a:t>
            </a:r>
          </a:p>
          <a:p>
            <a:r>
              <a:rPr lang="en-US" dirty="0"/>
              <a:t>NOTE: The </a:t>
            </a:r>
            <a:r>
              <a:rPr lang="en-US" u="sng" dirty="0">
                <a:solidFill>
                  <a:srgbClr val="FF0000"/>
                </a:solidFill>
              </a:rPr>
              <a:t>impact</a:t>
            </a:r>
            <a:r>
              <a:rPr lang="en-US" dirty="0"/>
              <a:t> of these updates occur, but GoldSim only plots outputs at the scheduled timesteps.</a:t>
            </a:r>
          </a:p>
          <a:p>
            <a:r>
              <a:rPr lang="en-US" dirty="0"/>
              <a:t>We can instruct GoldSim to plot unscheduled updates (but only for single realization runs).</a:t>
            </a:r>
          </a:p>
          <a:p>
            <a:r>
              <a:rPr lang="en-US" dirty="0"/>
              <a:t>Let’s look at some examples…</a:t>
            </a:r>
          </a:p>
        </p:txBody>
      </p:sp>
    </p:spTree>
    <p:extLst>
      <p:ext uri="{BB962C8B-B14F-4D97-AF65-F5344CB8AC3E}">
        <p14:creationId xmlns:p14="http://schemas.microsoft.com/office/powerpoint/2010/main" val="103821459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99E53-9CF7-3591-FBD8-4E7A0DBCF4F0}"/>
              </a:ext>
            </a:extLst>
          </p:cNvPr>
          <p:cNvSpPr>
            <a:spLocks noGrp="1"/>
          </p:cNvSpPr>
          <p:nvPr>
            <p:ph type="title"/>
          </p:nvPr>
        </p:nvSpPr>
        <p:spPr/>
        <p:txBody>
          <a:bodyPr/>
          <a:lstStyle/>
          <a:p>
            <a:r>
              <a:rPr lang="en-US" dirty="0"/>
              <a:t>The Impact of Unscheduled Updates on Modelling Flows</a:t>
            </a:r>
          </a:p>
        </p:txBody>
      </p:sp>
      <p:sp>
        <p:nvSpPr>
          <p:cNvPr id="3" name="Content Placeholder 2">
            <a:extLst>
              <a:ext uri="{FF2B5EF4-FFF2-40B4-BE49-F238E27FC236}">
                <a16:creationId xmlns:a16="http://schemas.microsoft.com/office/drawing/2014/main" id="{FF56AC3E-67B5-B13E-7734-6B6EB093C24F}"/>
              </a:ext>
            </a:extLst>
          </p:cNvPr>
          <p:cNvSpPr>
            <a:spLocks noGrp="1"/>
          </p:cNvSpPr>
          <p:nvPr>
            <p:ph idx="1"/>
          </p:nvPr>
        </p:nvSpPr>
        <p:spPr>
          <a:xfrm>
            <a:off x="505287" y="1176272"/>
            <a:ext cx="10515600" cy="5148589"/>
          </a:xfrm>
        </p:spPr>
        <p:txBody>
          <a:bodyPr/>
          <a:lstStyle/>
          <a:p>
            <a:r>
              <a:rPr lang="en-US" dirty="0"/>
              <a:t>The value of ANY OUTPUT in GoldSim represents the </a:t>
            </a:r>
            <a:r>
              <a:rPr lang="en-US" u="sng" dirty="0">
                <a:solidFill>
                  <a:srgbClr val="FF0000"/>
                </a:solidFill>
              </a:rPr>
              <a:t>instantaneous value at that point in time</a:t>
            </a:r>
            <a:r>
              <a:rPr lang="en-US" dirty="0"/>
              <a:t>; NOT some average value.</a:t>
            </a:r>
          </a:p>
          <a:p>
            <a:pPr lvl="3"/>
            <a:r>
              <a:rPr lang="en-US" sz="2000" dirty="0"/>
              <a:t>It is obvious that the Volume represents an instantaneous value.  Why should we think the that rates are something different? </a:t>
            </a:r>
          </a:p>
          <a:p>
            <a:r>
              <a:rPr lang="en-US" u="sng" dirty="0">
                <a:solidFill>
                  <a:srgbClr val="FF0000"/>
                </a:solidFill>
              </a:rPr>
              <a:t>You should never assume that the timestep length is constant </a:t>
            </a:r>
            <a:r>
              <a:rPr lang="en-US" dirty="0"/>
              <a:t>(it might actually be shorter). </a:t>
            </a:r>
          </a:p>
          <a:p>
            <a:r>
              <a:rPr lang="en-US" dirty="0"/>
              <a:t>As a general rule, </a:t>
            </a:r>
            <a:r>
              <a:rPr lang="en-US" u="sng" dirty="0">
                <a:solidFill>
                  <a:srgbClr val="FF0000"/>
                </a:solidFill>
              </a:rPr>
              <a:t>you should rarely (if ever) reference the timestep length in your model</a:t>
            </a:r>
            <a:r>
              <a:rPr lang="en-US" dirty="0"/>
              <a:t> (it is an artifact of the numerical solution method and has no physical significance). </a:t>
            </a:r>
          </a:p>
          <a:p>
            <a:pPr lvl="3"/>
            <a:r>
              <a:rPr lang="en-US" sz="2000" dirty="0"/>
              <a:t>If you must reference the timestep, use the Run Property “TimestepLength”.  This represents the time since the previous update.</a:t>
            </a:r>
          </a:p>
          <a:p>
            <a:pPr lvl="2"/>
            <a:endParaRPr lang="en-US" sz="1800" dirty="0"/>
          </a:p>
          <a:p>
            <a:pPr lvl="2"/>
            <a:endParaRPr lang="en-US" sz="1800" dirty="0"/>
          </a:p>
          <a:p>
            <a:r>
              <a:rPr lang="en-US" dirty="0"/>
              <a:t>Why do we have confusion regarding this issue? Because that is how spreadsheets work (the timestep is fixed, you don’t track flows in a spreadsheet, you track volume over a fixed timestep).</a:t>
            </a:r>
          </a:p>
        </p:txBody>
      </p:sp>
    </p:spTree>
    <p:extLst>
      <p:ext uri="{BB962C8B-B14F-4D97-AF65-F5344CB8AC3E}">
        <p14:creationId xmlns:p14="http://schemas.microsoft.com/office/powerpoint/2010/main" val="12728204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70263-D954-FEAF-AEF1-0B0432440477}"/>
              </a:ext>
            </a:extLst>
          </p:cNvPr>
          <p:cNvSpPr>
            <a:spLocks noGrp="1"/>
          </p:cNvSpPr>
          <p:nvPr>
            <p:ph type="title"/>
          </p:nvPr>
        </p:nvSpPr>
        <p:spPr/>
        <p:txBody>
          <a:bodyPr/>
          <a:lstStyle/>
          <a:p>
            <a:r>
              <a:rPr lang="en-US" dirty="0"/>
              <a:t>Should I Ever Disable Unscheduled Updates?</a:t>
            </a:r>
          </a:p>
        </p:txBody>
      </p:sp>
      <p:sp>
        <p:nvSpPr>
          <p:cNvPr id="3" name="Content Placeholder 2">
            <a:extLst>
              <a:ext uri="{FF2B5EF4-FFF2-40B4-BE49-F238E27FC236}">
                <a16:creationId xmlns:a16="http://schemas.microsoft.com/office/drawing/2014/main" id="{37F26583-2AAC-1D6B-38CE-82570FEB5535}"/>
              </a:ext>
            </a:extLst>
          </p:cNvPr>
          <p:cNvSpPr>
            <a:spLocks noGrp="1"/>
          </p:cNvSpPr>
          <p:nvPr>
            <p:ph idx="1"/>
          </p:nvPr>
        </p:nvSpPr>
        <p:spPr>
          <a:xfrm>
            <a:off x="505287" y="1176272"/>
            <a:ext cx="10515600" cy="3925690"/>
          </a:xfrm>
        </p:spPr>
        <p:txBody>
          <a:bodyPr/>
          <a:lstStyle/>
          <a:p>
            <a:r>
              <a:rPr lang="en-US" dirty="0"/>
              <a:t>GoldSim allows you to disable (turn off) unscheduled updates.</a:t>
            </a:r>
          </a:p>
          <a:p>
            <a:r>
              <a:rPr lang="en-US" dirty="0">
                <a:solidFill>
                  <a:srgbClr val="FF0000"/>
                </a:solidFill>
              </a:rPr>
              <a:t>In general, you should avoid it.</a:t>
            </a:r>
          </a:p>
          <a:p>
            <a:r>
              <a:rPr lang="en-US" dirty="0"/>
              <a:t>One reason people sometimes do this is because their model was set up so it assumes a specific constant timestep.  </a:t>
            </a:r>
            <a:r>
              <a:rPr lang="en-US" u="sng" dirty="0"/>
              <a:t>This is typically bad modeling practice!</a:t>
            </a:r>
            <a:r>
              <a:rPr lang="en-US" dirty="0"/>
              <a:t>  The timestep is an artifact of the modeling approach.  It has no physical basis. </a:t>
            </a:r>
          </a:p>
          <a:p>
            <a:r>
              <a:rPr lang="en-US" dirty="0"/>
              <a:t>Having said that, in many cases (e.g., in the simple pond example), we could, in fact, disable unscheduled updates with no detrimental effects.</a:t>
            </a:r>
          </a:p>
          <a:p>
            <a:pPr lvl="2"/>
            <a:r>
              <a:rPr lang="en-US" dirty="0"/>
              <a:t>Mass (e.g., water) is still conserved</a:t>
            </a:r>
          </a:p>
          <a:p>
            <a:pPr lvl="2"/>
            <a:r>
              <a:rPr lang="en-US" dirty="0"/>
              <a:t>In this case, the rates represent average rates</a:t>
            </a:r>
          </a:p>
          <a:p>
            <a:r>
              <a:rPr lang="en-US" dirty="0"/>
              <a:t>In some models, however, doing so can lead to significant errors.</a:t>
            </a:r>
          </a:p>
          <a:p>
            <a:pPr lvl="2"/>
            <a:r>
              <a:rPr lang="en-US" dirty="0"/>
              <a:t>Example: turning pumps on and off at set water levels</a:t>
            </a:r>
          </a:p>
          <a:p>
            <a:endParaRPr lang="en-US" dirty="0"/>
          </a:p>
        </p:txBody>
      </p:sp>
    </p:spTree>
    <p:extLst>
      <p:ext uri="{BB962C8B-B14F-4D97-AF65-F5344CB8AC3E}">
        <p14:creationId xmlns:p14="http://schemas.microsoft.com/office/powerpoint/2010/main" val="45881222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B4EF6-0BF1-6971-0976-BA71DDA41306}"/>
              </a:ext>
            </a:extLst>
          </p:cNvPr>
          <p:cNvSpPr>
            <a:spLocks noGrp="1"/>
          </p:cNvSpPr>
          <p:nvPr>
            <p:ph type="title"/>
          </p:nvPr>
        </p:nvSpPr>
        <p:spPr/>
        <p:txBody>
          <a:bodyPr/>
          <a:lstStyle/>
          <a:p>
            <a:r>
              <a:rPr lang="en-US" dirty="0"/>
              <a:t>Reporting Average Values While Using Unscheduled Updates</a:t>
            </a:r>
          </a:p>
        </p:txBody>
      </p:sp>
      <p:sp>
        <p:nvSpPr>
          <p:cNvPr id="3" name="Content Placeholder 2">
            <a:extLst>
              <a:ext uri="{FF2B5EF4-FFF2-40B4-BE49-F238E27FC236}">
                <a16:creationId xmlns:a16="http://schemas.microsoft.com/office/drawing/2014/main" id="{D8368478-ECF6-EB92-ACA2-ECDB73A4587F}"/>
              </a:ext>
            </a:extLst>
          </p:cNvPr>
          <p:cNvSpPr>
            <a:spLocks noGrp="1"/>
          </p:cNvSpPr>
          <p:nvPr>
            <p:ph idx="1"/>
          </p:nvPr>
        </p:nvSpPr>
        <p:spPr>
          <a:xfrm>
            <a:off x="505287" y="1176272"/>
            <a:ext cx="10515600" cy="1035668"/>
          </a:xfrm>
        </p:spPr>
        <p:txBody>
          <a:bodyPr/>
          <a:lstStyle/>
          <a:p>
            <a:r>
              <a:rPr lang="en-US" dirty="0"/>
              <a:t>“But GoldSim flow rates are instantaneous values.  I need to report daily and monthly values.”</a:t>
            </a:r>
          </a:p>
          <a:p>
            <a:r>
              <a:rPr lang="en-US" dirty="0"/>
              <a:t>We can do this using </a:t>
            </a:r>
            <a:r>
              <a:rPr lang="en-US" dirty="0">
                <a:solidFill>
                  <a:srgbClr val="FF0000"/>
                </a:solidFill>
              </a:rPr>
              <a:t>Reporting Periods</a:t>
            </a:r>
          </a:p>
        </p:txBody>
      </p:sp>
    </p:spTree>
    <p:extLst>
      <p:ext uri="{BB962C8B-B14F-4D97-AF65-F5344CB8AC3E}">
        <p14:creationId xmlns:p14="http://schemas.microsoft.com/office/powerpoint/2010/main" val="302325783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oldSim 2023">
  <a:themeElements>
    <a:clrScheme name="Custom 35">
      <a:dk1>
        <a:srgbClr val="212121"/>
      </a:dk1>
      <a:lt1>
        <a:srgbClr val="FFFFFF"/>
      </a:lt1>
      <a:dk2>
        <a:srgbClr val="CC9A2E"/>
      </a:dk2>
      <a:lt2>
        <a:srgbClr val="0089C3"/>
      </a:lt2>
      <a:accent1>
        <a:srgbClr val="005487"/>
      </a:accent1>
      <a:accent2>
        <a:srgbClr val="E6792B"/>
      </a:accent2>
      <a:accent3>
        <a:srgbClr val="70A742"/>
      </a:accent3>
      <a:accent4>
        <a:srgbClr val="F1B128"/>
      </a:accent4>
      <a:accent5>
        <a:srgbClr val="00A3D9"/>
      </a:accent5>
      <a:accent6>
        <a:srgbClr val="009E8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oldSim 2023" id="{9AC76867-1640-4307-93FA-27AE020119EC}" vid="{DAD7BC52-B53E-49C3-90D5-D5618B6E3A9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4924310D11B244A5F6AAA98A9D07D1" ma:contentTypeVersion="16" ma:contentTypeDescription="Create a new document." ma:contentTypeScope="" ma:versionID="1a34997e26a612d07a87cfade5fe6f9d">
  <xsd:schema xmlns:xsd="http://www.w3.org/2001/XMLSchema" xmlns:xs="http://www.w3.org/2001/XMLSchema" xmlns:p="http://schemas.microsoft.com/office/2006/metadata/properties" xmlns:ns2="4eb5bcae-f64f-4747-a8c2-b120e4c13e87" xmlns:ns3="3f9896a8-20b3-411f-aa6c-383e0c4d4710" targetNamespace="http://schemas.microsoft.com/office/2006/metadata/properties" ma:root="true" ma:fieldsID="7e170e49c961185ffd44d32bb59fefe6" ns2:_="" ns3:_="">
    <xsd:import namespace="4eb5bcae-f64f-4747-a8c2-b120e4c13e87"/>
    <xsd:import namespace="3f9896a8-20b3-411f-aa6c-383e0c4d47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b5bcae-f64f-4747-a8c2-b120e4c13e8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06a840-bd28-4c39-bf06-1d964d590c00}" ma:internalName="TaxCatchAll" ma:showField="CatchAllData" ma:web="4eb5bcae-f64f-4747-a8c2-b120e4c13e8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f9896a8-20b3-411f-aa6c-383e0c4d471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a34866f-7e80-4a6f-a04f-4cdfeff80e4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7C5A85-2A8A-42F4-8267-B279B11D54B3}">
  <ds:schemaRefs>
    <ds:schemaRef ds:uri="http://schemas.microsoft.com/sharepoint/v3/contenttype/forms"/>
  </ds:schemaRefs>
</ds:datastoreItem>
</file>

<file path=customXml/itemProps2.xml><?xml version="1.0" encoding="utf-8"?>
<ds:datastoreItem xmlns:ds="http://schemas.openxmlformats.org/officeDocument/2006/customXml" ds:itemID="{83A5C7C1-C129-4AEB-B632-FFECF48D21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eb5bcae-f64f-4747-a8c2-b120e4c13e87"/>
    <ds:schemaRef ds:uri="3f9896a8-20b3-411f-aa6c-383e0c4d4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GoldSim 2023</Template>
  <TotalTime>326</TotalTime>
  <Words>910</Words>
  <Application>Microsoft Office PowerPoint</Application>
  <PresentationFormat>Widescreen</PresentationFormat>
  <Paragraphs>59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Source Sans Pro</vt:lpstr>
      <vt:lpstr>Tahoma</vt:lpstr>
      <vt:lpstr>GoldSim 2023</vt:lpstr>
      <vt:lpstr>Unscheduled Timesteps and Their Impact on Modeling Flows</vt:lpstr>
      <vt:lpstr>Outline</vt:lpstr>
      <vt:lpstr>Understanding Timestepping in GoldSim</vt:lpstr>
      <vt:lpstr>Why Have Unscheduled Updates?</vt:lpstr>
      <vt:lpstr>What “Events” Can Result in an Unscheduled Update?</vt:lpstr>
      <vt:lpstr>Viewing Unscheduled Updates</vt:lpstr>
      <vt:lpstr>The Impact of Unscheduled Updates on Modelling Flows</vt:lpstr>
      <vt:lpstr>Should I Ever Disable Unscheduled Updates?</vt:lpstr>
      <vt:lpstr>Reporting Average Values While Using Unscheduled Updates</vt:lpstr>
      <vt:lpstr>Summary</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Lillywhite</dc:creator>
  <cp:lastModifiedBy>Rick Kossik</cp:lastModifiedBy>
  <cp:revision>24</cp:revision>
  <dcterms:created xsi:type="dcterms:W3CDTF">2023-04-20T15:41:53Z</dcterms:created>
  <dcterms:modified xsi:type="dcterms:W3CDTF">2023-04-21T22:59:59Z</dcterms:modified>
</cp:coreProperties>
</file>