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2" r:id="rId1"/>
  </p:sldMasterIdLst>
  <p:notesMasterIdLst>
    <p:notesMasterId r:id="rId26"/>
  </p:notesMasterIdLst>
  <p:handoutMasterIdLst>
    <p:handoutMasterId r:id="rId27"/>
  </p:handoutMasterIdLst>
  <p:sldIdLst>
    <p:sldId id="410" r:id="rId2"/>
    <p:sldId id="412" r:id="rId3"/>
    <p:sldId id="335" r:id="rId4"/>
    <p:sldId id="424" r:id="rId5"/>
    <p:sldId id="425" r:id="rId6"/>
    <p:sldId id="426" r:id="rId7"/>
    <p:sldId id="347" r:id="rId8"/>
    <p:sldId id="427" r:id="rId9"/>
    <p:sldId id="428" r:id="rId10"/>
    <p:sldId id="429" r:id="rId11"/>
    <p:sldId id="430" r:id="rId12"/>
    <p:sldId id="431" r:id="rId13"/>
    <p:sldId id="432" r:id="rId14"/>
    <p:sldId id="433" r:id="rId15"/>
    <p:sldId id="434" r:id="rId16"/>
    <p:sldId id="435" r:id="rId17"/>
    <p:sldId id="436" r:id="rId18"/>
    <p:sldId id="437" r:id="rId19"/>
    <p:sldId id="438" r:id="rId20"/>
    <p:sldId id="439" r:id="rId21"/>
    <p:sldId id="440" r:id="rId22"/>
    <p:sldId id="441" r:id="rId23"/>
    <p:sldId id="442" r:id="rId24"/>
    <p:sldId id="423" r:id="rId25"/>
  </p:sldIdLst>
  <p:sldSz cx="9144000" cy="6858000" type="screen4x3"/>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id="{6BF7C279-2B88-4CF3-898A-89BCA9750331}">
          <p14:sldIdLst>
            <p14:sldId id="410"/>
            <p14:sldId id="412"/>
            <p14:sldId id="335"/>
            <p14:sldId id="424"/>
            <p14:sldId id="425"/>
            <p14:sldId id="426"/>
            <p14:sldId id="347"/>
            <p14:sldId id="427"/>
            <p14:sldId id="428"/>
            <p14:sldId id="429"/>
            <p14:sldId id="430"/>
            <p14:sldId id="431"/>
            <p14:sldId id="432"/>
            <p14:sldId id="433"/>
            <p14:sldId id="434"/>
            <p14:sldId id="435"/>
            <p14:sldId id="436"/>
            <p14:sldId id="437"/>
            <p14:sldId id="438"/>
            <p14:sldId id="439"/>
            <p14:sldId id="440"/>
            <p14:sldId id="441"/>
            <p14:sldId id="442"/>
            <p14:sldId id="423"/>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C5DA5"/>
    <a:srgbClr val="CDB9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2563" autoAdjust="0"/>
    <p:restoredTop sz="94279" autoAdjust="0"/>
  </p:normalViewPr>
  <p:slideViewPr>
    <p:cSldViewPr>
      <p:cViewPr varScale="1">
        <p:scale>
          <a:sx n="99" d="100"/>
          <a:sy n="99" d="100"/>
        </p:scale>
        <p:origin x="78" y="252"/>
      </p:cViewPr>
      <p:guideLst>
        <p:guide orient="horz" pos="2160"/>
        <p:guide pos="2880"/>
      </p:guideLst>
    </p:cSldViewPr>
  </p:slideViewPr>
  <p:outlineViewPr>
    <p:cViewPr>
      <p:scale>
        <a:sx n="33" d="100"/>
        <a:sy n="33" d="100"/>
      </p:scale>
      <p:origin x="0" y="62148"/>
    </p:cViewPr>
  </p:outlin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4" cy="465455"/>
          </a:xfrm>
          <a:prstGeom prst="rect">
            <a:avLst/>
          </a:prstGeom>
        </p:spPr>
        <p:txBody>
          <a:bodyPr vert="horz" lIns="93315" tIns="46658" rIns="93315" bIns="46658" rtlCol="0"/>
          <a:lstStyle>
            <a:lvl1pPr algn="l">
              <a:defRPr sz="1200"/>
            </a:lvl1pPr>
          </a:lstStyle>
          <a:p>
            <a:endParaRPr lang="en-US"/>
          </a:p>
        </p:txBody>
      </p:sp>
      <p:sp>
        <p:nvSpPr>
          <p:cNvPr id="3" name="Date Placeholder 2"/>
          <p:cNvSpPr>
            <a:spLocks noGrp="1"/>
          </p:cNvSpPr>
          <p:nvPr>
            <p:ph type="dt" sz="quarter" idx="1"/>
          </p:nvPr>
        </p:nvSpPr>
        <p:spPr>
          <a:xfrm>
            <a:off x="3978131" y="0"/>
            <a:ext cx="3043344" cy="465455"/>
          </a:xfrm>
          <a:prstGeom prst="rect">
            <a:avLst/>
          </a:prstGeom>
        </p:spPr>
        <p:txBody>
          <a:bodyPr vert="horz" lIns="93315" tIns="46658" rIns="93315" bIns="46658" rtlCol="0"/>
          <a:lstStyle>
            <a:lvl1pPr algn="r">
              <a:defRPr sz="1200"/>
            </a:lvl1pPr>
          </a:lstStyle>
          <a:p>
            <a:fld id="{3082B3C9-0378-441B-A3AE-03F9B265DA66}" type="datetimeFigureOut">
              <a:rPr lang="en-US" smtClean="0"/>
              <a:t>11/15/2017</a:t>
            </a:fld>
            <a:endParaRPr lang="en-US"/>
          </a:p>
        </p:txBody>
      </p:sp>
      <p:sp>
        <p:nvSpPr>
          <p:cNvPr id="4" name="Footer Placeholder 3"/>
          <p:cNvSpPr>
            <a:spLocks noGrp="1"/>
          </p:cNvSpPr>
          <p:nvPr>
            <p:ph type="ftr" sz="quarter" idx="2"/>
          </p:nvPr>
        </p:nvSpPr>
        <p:spPr>
          <a:xfrm>
            <a:off x="0" y="8842030"/>
            <a:ext cx="3043344" cy="465455"/>
          </a:xfrm>
          <a:prstGeom prst="rect">
            <a:avLst/>
          </a:prstGeom>
        </p:spPr>
        <p:txBody>
          <a:bodyPr vert="horz" lIns="93315" tIns="46658" rIns="93315" bIns="46658" rtlCol="0" anchor="b"/>
          <a:lstStyle>
            <a:lvl1pPr algn="l">
              <a:defRPr sz="1200"/>
            </a:lvl1pPr>
          </a:lstStyle>
          <a:p>
            <a:endParaRPr lang="en-US"/>
          </a:p>
        </p:txBody>
      </p:sp>
      <p:sp>
        <p:nvSpPr>
          <p:cNvPr id="5" name="Slide Number Placeholder 4"/>
          <p:cNvSpPr>
            <a:spLocks noGrp="1"/>
          </p:cNvSpPr>
          <p:nvPr>
            <p:ph type="sldNum" sz="quarter" idx="3"/>
          </p:nvPr>
        </p:nvSpPr>
        <p:spPr>
          <a:xfrm>
            <a:off x="3978131" y="8842030"/>
            <a:ext cx="3043344" cy="465455"/>
          </a:xfrm>
          <a:prstGeom prst="rect">
            <a:avLst/>
          </a:prstGeom>
        </p:spPr>
        <p:txBody>
          <a:bodyPr vert="horz" lIns="93315" tIns="46658" rIns="93315" bIns="46658" rtlCol="0" anchor="b"/>
          <a:lstStyle>
            <a:lvl1pPr algn="r">
              <a:defRPr sz="1200"/>
            </a:lvl1pPr>
          </a:lstStyle>
          <a:p>
            <a:fld id="{7E13F34C-EEE0-4C22-AAA6-05E6358C25FF}" type="slidenum">
              <a:rPr lang="en-US" smtClean="0"/>
              <a:t>‹#›</a:t>
            </a:fld>
            <a:endParaRPr lang="en-US"/>
          </a:p>
        </p:txBody>
      </p:sp>
    </p:spTree>
    <p:extLst>
      <p:ext uri="{BB962C8B-B14F-4D97-AF65-F5344CB8AC3E}">
        <p14:creationId xmlns:p14="http://schemas.microsoft.com/office/powerpoint/2010/main" val="4256038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026" cy="465297"/>
          </a:xfrm>
          <a:prstGeom prst="rect">
            <a:avLst/>
          </a:prstGeom>
        </p:spPr>
        <p:txBody>
          <a:bodyPr vert="horz" lIns="91467" tIns="45734" rIns="91467" bIns="45734" rtlCol="0"/>
          <a:lstStyle>
            <a:lvl1pPr algn="l">
              <a:defRPr sz="1200"/>
            </a:lvl1pPr>
          </a:lstStyle>
          <a:p>
            <a:endParaRPr lang="en-US"/>
          </a:p>
        </p:txBody>
      </p:sp>
      <p:sp>
        <p:nvSpPr>
          <p:cNvPr id="3" name="Date Placeholder 2"/>
          <p:cNvSpPr>
            <a:spLocks noGrp="1"/>
          </p:cNvSpPr>
          <p:nvPr>
            <p:ph type="dt" idx="1"/>
          </p:nvPr>
        </p:nvSpPr>
        <p:spPr>
          <a:xfrm>
            <a:off x="3978486" y="0"/>
            <a:ext cx="3043026" cy="465297"/>
          </a:xfrm>
          <a:prstGeom prst="rect">
            <a:avLst/>
          </a:prstGeom>
        </p:spPr>
        <p:txBody>
          <a:bodyPr vert="horz" lIns="91467" tIns="45734" rIns="91467" bIns="45734" rtlCol="0"/>
          <a:lstStyle>
            <a:lvl1pPr algn="r">
              <a:defRPr sz="1200"/>
            </a:lvl1pPr>
          </a:lstStyle>
          <a:p>
            <a:fld id="{4330E61F-4997-411F-A07F-873330C97D81}" type="datetimeFigureOut">
              <a:rPr lang="en-US" smtClean="0"/>
              <a:t>11/15/2017</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1467" tIns="45734" rIns="91467" bIns="45734" rtlCol="0" anchor="ctr"/>
          <a:lstStyle/>
          <a:p>
            <a:endParaRPr lang="en-US"/>
          </a:p>
        </p:txBody>
      </p:sp>
      <p:sp>
        <p:nvSpPr>
          <p:cNvPr id="5" name="Notes Placeholder 4"/>
          <p:cNvSpPr>
            <a:spLocks noGrp="1"/>
          </p:cNvSpPr>
          <p:nvPr>
            <p:ph type="body" sz="quarter" idx="3"/>
          </p:nvPr>
        </p:nvSpPr>
        <p:spPr>
          <a:xfrm>
            <a:off x="701993" y="4421108"/>
            <a:ext cx="5619115" cy="4189254"/>
          </a:xfrm>
          <a:prstGeom prst="rect">
            <a:avLst/>
          </a:prstGeom>
        </p:spPr>
        <p:txBody>
          <a:bodyPr vert="horz" lIns="91467" tIns="45734" rIns="91467" bIns="4573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216"/>
            <a:ext cx="3043026" cy="465297"/>
          </a:xfrm>
          <a:prstGeom prst="rect">
            <a:avLst/>
          </a:prstGeom>
        </p:spPr>
        <p:txBody>
          <a:bodyPr vert="horz" lIns="91467" tIns="45734" rIns="91467" bIns="45734" rtlCol="0" anchor="b"/>
          <a:lstStyle>
            <a:lvl1pPr algn="l">
              <a:defRPr sz="1200"/>
            </a:lvl1pPr>
          </a:lstStyle>
          <a:p>
            <a:endParaRPr lang="en-US"/>
          </a:p>
        </p:txBody>
      </p:sp>
      <p:sp>
        <p:nvSpPr>
          <p:cNvPr id="7" name="Slide Number Placeholder 6"/>
          <p:cNvSpPr>
            <a:spLocks noGrp="1"/>
          </p:cNvSpPr>
          <p:nvPr>
            <p:ph type="sldNum" sz="quarter" idx="5"/>
          </p:nvPr>
        </p:nvSpPr>
        <p:spPr>
          <a:xfrm>
            <a:off x="3978486" y="8842216"/>
            <a:ext cx="3043026" cy="465297"/>
          </a:xfrm>
          <a:prstGeom prst="rect">
            <a:avLst/>
          </a:prstGeom>
        </p:spPr>
        <p:txBody>
          <a:bodyPr vert="horz" lIns="91467" tIns="45734" rIns="91467" bIns="45734" rtlCol="0" anchor="b"/>
          <a:lstStyle>
            <a:lvl1pPr algn="r">
              <a:defRPr sz="1200"/>
            </a:lvl1pPr>
          </a:lstStyle>
          <a:p>
            <a:fld id="{DC026D1C-2AD4-474D-B077-6F0FEE97B510}" type="slidenum">
              <a:rPr lang="en-US" smtClean="0"/>
              <a:t>‹#›</a:t>
            </a:fld>
            <a:endParaRPr lang="en-US"/>
          </a:p>
        </p:txBody>
      </p:sp>
    </p:spTree>
    <p:extLst>
      <p:ext uri="{BB962C8B-B14F-4D97-AF65-F5344CB8AC3E}">
        <p14:creationId xmlns:p14="http://schemas.microsoft.com/office/powerpoint/2010/main" val="28908087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rgbClr val="2D3E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rgbClr val="66779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822960" y="758952"/>
            <a:ext cx="7543800" cy="3566160"/>
          </a:xfrm>
        </p:spPr>
        <p:txBody>
          <a:bodyPr anchor="b">
            <a:normAutofit/>
          </a:bodyPr>
          <a:lstStyle>
            <a:lvl1pPr algn="l">
              <a:lnSpc>
                <a:spcPct val="85000"/>
              </a:lnSpc>
              <a:defRPr sz="44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825038" y="4455621"/>
            <a:ext cx="7543800" cy="1143000"/>
          </a:xfrm>
        </p:spPr>
        <p:txBody>
          <a:bodyPr lIns="91440" rIns="91440">
            <a:normAutofit/>
          </a:bodyPr>
          <a:lstStyle>
            <a:lvl1pPr marL="0" indent="0" algn="l">
              <a:buNone/>
              <a:defRPr sz="20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10" name="Group 9"/>
          <p:cNvGrpSpPr>
            <a:grpSpLocks noChangeAspect="1"/>
          </p:cNvGrpSpPr>
          <p:nvPr/>
        </p:nvGrpSpPr>
        <p:grpSpPr>
          <a:xfrm>
            <a:off x="152400" y="6431211"/>
            <a:ext cx="925565" cy="381912"/>
            <a:chOff x="1277938" y="2073276"/>
            <a:chExt cx="6613525" cy="2728912"/>
          </a:xfrm>
        </p:grpSpPr>
        <p:sp>
          <p:nvSpPr>
            <p:cNvPr id="11" name="Freeform 6"/>
            <p:cNvSpPr>
              <a:spLocks noChangeAspect="1"/>
            </p:cNvSpPr>
            <p:nvPr/>
          </p:nvSpPr>
          <p:spPr bwMode="auto">
            <a:xfrm>
              <a:off x="5967413" y="2132013"/>
              <a:ext cx="1470025" cy="1473200"/>
            </a:xfrm>
            <a:custGeom>
              <a:avLst/>
              <a:gdLst>
                <a:gd name="T0" fmla="*/ 173 w 175"/>
                <a:gd name="T1" fmla="*/ 82 h 175"/>
                <a:gd name="T2" fmla="*/ 92 w 175"/>
                <a:gd name="T3" fmla="*/ 172 h 175"/>
                <a:gd name="T4" fmla="*/ 3 w 175"/>
                <a:gd name="T5" fmla="*/ 92 h 175"/>
                <a:gd name="T6" fmla="*/ 83 w 175"/>
                <a:gd name="T7" fmla="*/ 2 h 175"/>
                <a:gd name="T8" fmla="*/ 173 w 175"/>
                <a:gd name="T9" fmla="*/ 82 h 175"/>
              </a:gdLst>
              <a:ahLst/>
              <a:cxnLst>
                <a:cxn ang="0">
                  <a:pos x="T0" y="T1"/>
                </a:cxn>
                <a:cxn ang="0">
                  <a:pos x="T2" y="T3"/>
                </a:cxn>
                <a:cxn ang="0">
                  <a:pos x="T4" y="T5"/>
                </a:cxn>
                <a:cxn ang="0">
                  <a:pos x="T6" y="T7"/>
                </a:cxn>
                <a:cxn ang="0">
                  <a:pos x="T8" y="T9"/>
                </a:cxn>
              </a:cxnLst>
              <a:rect l="0" t="0" r="r" b="b"/>
              <a:pathLst>
                <a:path w="175" h="175">
                  <a:moveTo>
                    <a:pt x="173" y="82"/>
                  </a:moveTo>
                  <a:cubicBezTo>
                    <a:pt x="175" y="129"/>
                    <a:pt x="139" y="170"/>
                    <a:pt x="92" y="172"/>
                  </a:cubicBezTo>
                  <a:cubicBezTo>
                    <a:pt x="45" y="175"/>
                    <a:pt x="5" y="139"/>
                    <a:pt x="3" y="92"/>
                  </a:cubicBezTo>
                  <a:cubicBezTo>
                    <a:pt x="0" y="45"/>
                    <a:pt x="36" y="5"/>
                    <a:pt x="83" y="2"/>
                  </a:cubicBezTo>
                  <a:cubicBezTo>
                    <a:pt x="130" y="0"/>
                    <a:pt x="170" y="36"/>
                    <a:pt x="173" y="82"/>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2" name="Freeform 7"/>
            <p:cNvSpPr>
              <a:spLocks/>
            </p:cNvSpPr>
            <p:nvPr/>
          </p:nvSpPr>
          <p:spPr bwMode="auto">
            <a:xfrm>
              <a:off x="6454775" y="2073276"/>
              <a:ext cx="949325" cy="1162050"/>
            </a:xfrm>
            <a:custGeom>
              <a:avLst/>
              <a:gdLst>
                <a:gd name="T0" fmla="*/ 88 w 113"/>
                <a:gd name="T1" fmla="*/ 11 h 138"/>
                <a:gd name="T2" fmla="*/ 28 w 113"/>
                <a:gd name="T3" fmla="*/ 69 h 138"/>
                <a:gd name="T4" fmla="*/ 58 w 113"/>
                <a:gd name="T5" fmla="*/ 87 h 138"/>
                <a:gd name="T6" fmla="*/ 0 w 113"/>
                <a:gd name="T7" fmla="*/ 138 h 138"/>
                <a:gd name="T8" fmla="*/ 94 w 113"/>
                <a:gd name="T9" fmla="*/ 87 h 138"/>
                <a:gd name="T10" fmla="*/ 57 w 113"/>
                <a:gd name="T11" fmla="*/ 65 h 138"/>
                <a:gd name="T12" fmla="*/ 113 w 113"/>
                <a:gd name="T13" fmla="*/ 21 h 138"/>
                <a:gd name="T14" fmla="*/ 97 w 113"/>
                <a:gd name="T15" fmla="*/ 0 h 138"/>
                <a:gd name="T16" fmla="*/ 88 w 113"/>
                <a:gd name="T17"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8">
                  <a:moveTo>
                    <a:pt x="88" y="11"/>
                  </a:moveTo>
                  <a:lnTo>
                    <a:pt x="28" y="69"/>
                  </a:lnTo>
                  <a:lnTo>
                    <a:pt x="58" y="87"/>
                  </a:lnTo>
                  <a:lnTo>
                    <a:pt x="0" y="138"/>
                  </a:lnTo>
                  <a:lnTo>
                    <a:pt x="94" y="87"/>
                  </a:lnTo>
                  <a:lnTo>
                    <a:pt x="57" y="65"/>
                  </a:lnTo>
                  <a:lnTo>
                    <a:pt x="113" y="21"/>
                  </a:lnTo>
                  <a:lnTo>
                    <a:pt x="97" y="0"/>
                  </a:lnTo>
                  <a:lnTo>
                    <a:pt x="8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8"/>
            <p:cNvSpPr>
              <a:spLocks/>
            </p:cNvSpPr>
            <p:nvPr/>
          </p:nvSpPr>
          <p:spPr bwMode="auto">
            <a:xfrm>
              <a:off x="1277938" y="3387726"/>
              <a:ext cx="1176338" cy="1312863"/>
            </a:xfrm>
            <a:custGeom>
              <a:avLst/>
              <a:gdLst>
                <a:gd name="T0" fmla="*/ 77 w 140"/>
                <a:gd name="T1" fmla="*/ 85 h 156"/>
                <a:gd name="T2" fmla="*/ 77 w 140"/>
                <a:gd name="T3" fmla="*/ 72 h 156"/>
                <a:gd name="T4" fmla="*/ 140 w 140"/>
                <a:gd name="T5" fmla="*/ 72 h 156"/>
                <a:gd name="T6" fmla="*/ 140 w 140"/>
                <a:gd name="T7" fmla="*/ 84 h 156"/>
                <a:gd name="T8" fmla="*/ 140 w 140"/>
                <a:gd name="T9" fmla="*/ 149 h 156"/>
                <a:gd name="T10" fmla="*/ 92 w 140"/>
                <a:gd name="T11" fmla="*/ 156 h 156"/>
                <a:gd name="T12" fmla="*/ 0 w 140"/>
                <a:gd name="T13" fmla="*/ 76 h 156"/>
                <a:gd name="T14" fmla="*/ 89 w 140"/>
                <a:gd name="T15" fmla="*/ 0 h 156"/>
                <a:gd name="T16" fmla="*/ 128 w 140"/>
                <a:gd name="T17" fmla="*/ 7 h 156"/>
                <a:gd name="T18" fmla="*/ 117 w 140"/>
                <a:gd name="T19" fmla="*/ 34 h 156"/>
                <a:gd name="T20" fmla="*/ 92 w 140"/>
                <a:gd name="T21" fmla="*/ 31 h 156"/>
                <a:gd name="T22" fmla="*/ 48 w 140"/>
                <a:gd name="T23" fmla="*/ 78 h 156"/>
                <a:gd name="T24" fmla="*/ 87 w 140"/>
                <a:gd name="T25" fmla="*/ 125 h 156"/>
                <a:gd name="T26" fmla="*/ 94 w 140"/>
                <a:gd name="T27" fmla="*/ 124 h 156"/>
                <a:gd name="T28" fmla="*/ 94 w 140"/>
                <a:gd name="T29" fmla="*/ 87 h 156"/>
                <a:gd name="T30" fmla="*/ 77 w 140"/>
                <a:gd name="T31" fmla="*/ 8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56">
                  <a:moveTo>
                    <a:pt x="77" y="85"/>
                  </a:moveTo>
                  <a:lnTo>
                    <a:pt x="77" y="72"/>
                  </a:lnTo>
                  <a:lnTo>
                    <a:pt x="140" y="72"/>
                  </a:lnTo>
                  <a:lnTo>
                    <a:pt x="140" y="84"/>
                  </a:lnTo>
                  <a:lnTo>
                    <a:pt x="140" y="149"/>
                  </a:lnTo>
                  <a:cubicBezTo>
                    <a:pt x="121" y="154"/>
                    <a:pt x="106" y="156"/>
                    <a:pt x="92" y="156"/>
                  </a:cubicBezTo>
                  <a:cubicBezTo>
                    <a:pt x="42" y="156"/>
                    <a:pt x="0" y="126"/>
                    <a:pt x="0" y="76"/>
                  </a:cubicBezTo>
                  <a:cubicBezTo>
                    <a:pt x="0" y="31"/>
                    <a:pt x="38" y="0"/>
                    <a:pt x="89" y="0"/>
                  </a:cubicBezTo>
                  <a:cubicBezTo>
                    <a:pt x="99" y="0"/>
                    <a:pt x="117" y="2"/>
                    <a:pt x="128" y="7"/>
                  </a:cubicBezTo>
                  <a:lnTo>
                    <a:pt x="117" y="34"/>
                  </a:lnTo>
                  <a:cubicBezTo>
                    <a:pt x="109" y="32"/>
                    <a:pt x="96" y="31"/>
                    <a:pt x="92" y="31"/>
                  </a:cubicBezTo>
                  <a:cubicBezTo>
                    <a:pt x="70" y="31"/>
                    <a:pt x="48" y="45"/>
                    <a:pt x="48" y="78"/>
                  </a:cubicBezTo>
                  <a:cubicBezTo>
                    <a:pt x="48" y="110"/>
                    <a:pt x="72" y="125"/>
                    <a:pt x="87" y="125"/>
                  </a:cubicBezTo>
                  <a:cubicBezTo>
                    <a:pt x="89" y="125"/>
                    <a:pt x="91" y="125"/>
                    <a:pt x="94" y="124"/>
                  </a:cubicBezTo>
                  <a:lnTo>
                    <a:pt x="94" y="87"/>
                  </a:lnTo>
                  <a:lnTo>
                    <a:pt x="77" y="85"/>
                  </a:ln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9"/>
            <p:cNvSpPr>
              <a:spLocks noEditPoints="1"/>
            </p:cNvSpPr>
            <p:nvPr/>
          </p:nvSpPr>
          <p:spPr bwMode="auto">
            <a:xfrm>
              <a:off x="2520950" y="3749676"/>
              <a:ext cx="1050925" cy="950913"/>
            </a:xfrm>
            <a:custGeom>
              <a:avLst/>
              <a:gdLst>
                <a:gd name="T0" fmla="*/ 62 w 125"/>
                <a:gd name="T1" fmla="*/ 113 h 113"/>
                <a:gd name="T2" fmla="*/ 125 w 125"/>
                <a:gd name="T3" fmla="*/ 55 h 113"/>
                <a:gd name="T4" fmla="*/ 62 w 125"/>
                <a:gd name="T5" fmla="*/ 0 h 113"/>
                <a:gd name="T6" fmla="*/ 0 w 125"/>
                <a:gd name="T7" fmla="*/ 55 h 113"/>
                <a:gd name="T8" fmla="*/ 62 w 125"/>
                <a:gd name="T9" fmla="*/ 113 h 113"/>
                <a:gd name="T10" fmla="*/ 62 w 125"/>
                <a:gd name="T11" fmla="*/ 19 h 113"/>
                <a:gd name="T12" fmla="*/ 81 w 125"/>
                <a:gd name="T13" fmla="*/ 55 h 113"/>
                <a:gd name="T14" fmla="*/ 62 w 125"/>
                <a:gd name="T15" fmla="*/ 94 h 113"/>
                <a:gd name="T16" fmla="*/ 44 w 125"/>
                <a:gd name="T17" fmla="*/ 55 h 113"/>
                <a:gd name="T18" fmla="*/ 62 w 125"/>
                <a:gd name="T19"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3">
                  <a:moveTo>
                    <a:pt x="62" y="113"/>
                  </a:moveTo>
                  <a:cubicBezTo>
                    <a:pt x="100" y="113"/>
                    <a:pt x="125" y="89"/>
                    <a:pt x="125" y="55"/>
                  </a:cubicBezTo>
                  <a:cubicBezTo>
                    <a:pt x="125" y="20"/>
                    <a:pt x="94" y="0"/>
                    <a:pt x="62" y="0"/>
                  </a:cubicBezTo>
                  <a:cubicBezTo>
                    <a:pt x="30" y="0"/>
                    <a:pt x="0" y="20"/>
                    <a:pt x="0" y="55"/>
                  </a:cubicBezTo>
                  <a:cubicBezTo>
                    <a:pt x="0" y="89"/>
                    <a:pt x="25" y="113"/>
                    <a:pt x="62" y="113"/>
                  </a:cubicBezTo>
                  <a:close/>
                  <a:moveTo>
                    <a:pt x="62" y="19"/>
                  </a:moveTo>
                  <a:cubicBezTo>
                    <a:pt x="76" y="19"/>
                    <a:pt x="81" y="39"/>
                    <a:pt x="81" y="55"/>
                  </a:cubicBezTo>
                  <a:cubicBezTo>
                    <a:pt x="81" y="72"/>
                    <a:pt x="77" y="94"/>
                    <a:pt x="62" y="94"/>
                  </a:cubicBezTo>
                  <a:cubicBezTo>
                    <a:pt x="48" y="94"/>
                    <a:pt x="44" y="72"/>
                    <a:pt x="44" y="55"/>
                  </a:cubicBezTo>
                  <a:cubicBezTo>
                    <a:pt x="44" y="39"/>
                    <a:pt x="48" y="19"/>
                    <a:pt x="62" y="19"/>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Rectangle 10"/>
            <p:cNvSpPr>
              <a:spLocks noChangeArrowheads="1"/>
            </p:cNvSpPr>
            <p:nvPr/>
          </p:nvSpPr>
          <p:spPr bwMode="auto">
            <a:xfrm>
              <a:off x="3638550" y="3344863"/>
              <a:ext cx="361950" cy="1339850"/>
            </a:xfrm>
            <a:prstGeom prst="rect">
              <a:avLst/>
            </a:prstGeom>
            <a:solidFill>
              <a:srgbClr val="C995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11"/>
            <p:cNvSpPr>
              <a:spLocks noEditPoints="1"/>
            </p:cNvSpPr>
            <p:nvPr/>
          </p:nvSpPr>
          <p:spPr bwMode="auto">
            <a:xfrm>
              <a:off x="4067175" y="3344863"/>
              <a:ext cx="1050925" cy="1355725"/>
            </a:xfrm>
            <a:custGeom>
              <a:avLst/>
              <a:gdLst>
                <a:gd name="T0" fmla="*/ 103 w 125"/>
                <a:gd name="T1" fmla="*/ 153 h 161"/>
                <a:gd name="T2" fmla="*/ 125 w 125"/>
                <a:gd name="T3" fmla="*/ 125 h 161"/>
                <a:gd name="T4" fmla="*/ 125 w 125"/>
                <a:gd name="T5" fmla="*/ 0 h 161"/>
                <a:gd name="T6" fmla="*/ 82 w 125"/>
                <a:gd name="T7" fmla="*/ 0 h 161"/>
                <a:gd name="T8" fmla="*/ 82 w 125"/>
                <a:gd name="T9" fmla="*/ 62 h 161"/>
                <a:gd name="T10" fmla="*/ 81 w 125"/>
                <a:gd name="T11" fmla="*/ 62 h 161"/>
                <a:gd name="T12" fmla="*/ 50 w 125"/>
                <a:gd name="T13" fmla="*/ 48 h 161"/>
                <a:gd name="T14" fmla="*/ 0 w 125"/>
                <a:gd name="T15" fmla="*/ 103 h 161"/>
                <a:gd name="T16" fmla="*/ 48 w 125"/>
                <a:gd name="T17" fmla="*/ 161 h 161"/>
                <a:gd name="T18" fmla="*/ 86 w 125"/>
                <a:gd name="T19" fmla="*/ 143 h 161"/>
                <a:gd name="T20" fmla="*/ 103 w 125"/>
                <a:gd name="T21" fmla="*/ 153 h 161"/>
                <a:gd name="T22" fmla="*/ 63 w 125"/>
                <a:gd name="T23" fmla="*/ 71 h 161"/>
                <a:gd name="T24" fmla="*/ 82 w 125"/>
                <a:gd name="T25" fmla="*/ 105 h 161"/>
                <a:gd name="T26" fmla="*/ 64 w 125"/>
                <a:gd name="T27" fmla="*/ 139 h 161"/>
                <a:gd name="T28" fmla="*/ 46 w 125"/>
                <a:gd name="T29" fmla="*/ 105 h 161"/>
                <a:gd name="T30" fmla="*/ 63 w 125"/>
                <a:gd name="T31"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61">
                  <a:moveTo>
                    <a:pt x="103" y="153"/>
                  </a:moveTo>
                  <a:lnTo>
                    <a:pt x="125" y="125"/>
                  </a:lnTo>
                  <a:lnTo>
                    <a:pt x="125" y="0"/>
                  </a:lnTo>
                  <a:lnTo>
                    <a:pt x="82" y="0"/>
                  </a:lnTo>
                  <a:lnTo>
                    <a:pt x="82" y="62"/>
                  </a:lnTo>
                  <a:lnTo>
                    <a:pt x="81" y="62"/>
                  </a:lnTo>
                  <a:cubicBezTo>
                    <a:pt x="75" y="53"/>
                    <a:pt x="64" y="48"/>
                    <a:pt x="50" y="48"/>
                  </a:cubicBezTo>
                  <a:cubicBezTo>
                    <a:pt x="14" y="48"/>
                    <a:pt x="0" y="81"/>
                    <a:pt x="0" y="103"/>
                  </a:cubicBezTo>
                  <a:cubicBezTo>
                    <a:pt x="0" y="131"/>
                    <a:pt x="14" y="161"/>
                    <a:pt x="48" y="161"/>
                  </a:cubicBezTo>
                  <a:cubicBezTo>
                    <a:pt x="64" y="161"/>
                    <a:pt x="79" y="150"/>
                    <a:pt x="86" y="143"/>
                  </a:cubicBezTo>
                  <a:lnTo>
                    <a:pt x="103" y="153"/>
                  </a:lnTo>
                  <a:close/>
                  <a:moveTo>
                    <a:pt x="63" y="71"/>
                  </a:moveTo>
                  <a:cubicBezTo>
                    <a:pt x="76" y="71"/>
                    <a:pt x="82" y="85"/>
                    <a:pt x="82" y="105"/>
                  </a:cubicBezTo>
                  <a:cubicBezTo>
                    <a:pt x="82" y="123"/>
                    <a:pt x="76" y="139"/>
                    <a:pt x="64" y="139"/>
                  </a:cubicBezTo>
                  <a:cubicBezTo>
                    <a:pt x="53" y="139"/>
                    <a:pt x="46" y="125"/>
                    <a:pt x="46" y="105"/>
                  </a:cubicBezTo>
                  <a:cubicBezTo>
                    <a:pt x="46" y="83"/>
                    <a:pt x="53" y="71"/>
                    <a:pt x="63" y="71"/>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2"/>
            <p:cNvSpPr>
              <a:spLocks/>
            </p:cNvSpPr>
            <p:nvPr/>
          </p:nvSpPr>
          <p:spPr bwMode="auto">
            <a:xfrm>
              <a:off x="5008563" y="3319463"/>
              <a:ext cx="1025525" cy="1482725"/>
            </a:xfrm>
            <a:custGeom>
              <a:avLst/>
              <a:gdLst>
                <a:gd name="T0" fmla="*/ 108 w 122"/>
                <a:gd name="T1" fmla="*/ 32 h 176"/>
                <a:gd name="T2" fmla="*/ 89 w 122"/>
                <a:gd name="T3" fmla="*/ 27 h 176"/>
                <a:gd name="T4" fmla="*/ 71 w 122"/>
                <a:gd name="T5" fmla="*/ 42 h 176"/>
                <a:gd name="T6" fmla="*/ 89 w 122"/>
                <a:gd name="T7" fmla="*/ 75 h 176"/>
                <a:gd name="T8" fmla="*/ 105 w 122"/>
                <a:gd name="T9" fmla="*/ 126 h 176"/>
                <a:gd name="T10" fmla="*/ 47 w 122"/>
                <a:gd name="T11" fmla="*/ 176 h 176"/>
                <a:gd name="T12" fmla="*/ 0 w 122"/>
                <a:gd name="T13" fmla="*/ 160 h 176"/>
                <a:gd name="T14" fmla="*/ 17 w 122"/>
                <a:gd name="T15" fmla="*/ 136 h 176"/>
                <a:gd name="T16" fmla="*/ 40 w 122"/>
                <a:gd name="T17" fmla="*/ 147 h 176"/>
                <a:gd name="T18" fmla="*/ 61 w 122"/>
                <a:gd name="T19" fmla="*/ 127 h 176"/>
                <a:gd name="T20" fmla="*/ 42 w 122"/>
                <a:gd name="T21" fmla="*/ 91 h 176"/>
                <a:gd name="T22" fmla="*/ 28 w 122"/>
                <a:gd name="T23" fmla="*/ 45 h 176"/>
                <a:gd name="T24" fmla="*/ 84 w 122"/>
                <a:gd name="T25" fmla="*/ 0 h 176"/>
                <a:gd name="T26" fmla="*/ 122 w 122"/>
                <a:gd name="T27" fmla="*/ 11 h 176"/>
                <a:gd name="T28" fmla="*/ 108 w 122"/>
                <a:gd name="T2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76">
                  <a:moveTo>
                    <a:pt x="108" y="32"/>
                  </a:moveTo>
                  <a:cubicBezTo>
                    <a:pt x="101" y="29"/>
                    <a:pt x="96" y="27"/>
                    <a:pt x="89" y="27"/>
                  </a:cubicBezTo>
                  <a:cubicBezTo>
                    <a:pt x="76" y="27"/>
                    <a:pt x="71" y="38"/>
                    <a:pt x="71" y="42"/>
                  </a:cubicBezTo>
                  <a:cubicBezTo>
                    <a:pt x="71" y="50"/>
                    <a:pt x="76" y="59"/>
                    <a:pt x="89" y="75"/>
                  </a:cubicBezTo>
                  <a:cubicBezTo>
                    <a:pt x="100" y="90"/>
                    <a:pt x="105" y="110"/>
                    <a:pt x="105" y="126"/>
                  </a:cubicBezTo>
                  <a:cubicBezTo>
                    <a:pt x="104" y="157"/>
                    <a:pt x="79" y="176"/>
                    <a:pt x="47" y="176"/>
                  </a:cubicBezTo>
                  <a:cubicBezTo>
                    <a:pt x="29" y="176"/>
                    <a:pt x="10" y="168"/>
                    <a:pt x="0" y="160"/>
                  </a:cubicBezTo>
                  <a:lnTo>
                    <a:pt x="17" y="136"/>
                  </a:lnTo>
                  <a:cubicBezTo>
                    <a:pt x="23" y="141"/>
                    <a:pt x="30" y="147"/>
                    <a:pt x="40" y="147"/>
                  </a:cubicBezTo>
                  <a:cubicBezTo>
                    <a:pt x="53" y="147"/>
                    <a:pt x="61" y="137"/>
                    <a:pt x="61" y="127"/>
                  </a:cubicBezTo>
                  <a:cubicBezTo>
                    <a:pt x="61" y="116"/>
                    <a:pt x="53" y="107"/>
                    <a:pt x="42" y="91"/>
                  </a:cubicBezTo>
                  <a:cubicBezTo>
                    <a:pt x="31" y="75"/>
                    <a:pt x="27" y="61"/>
                    <a:pt x="28" y="45"/>
                  </a:cubicBezTo>
                  <a:cubicBezTo>
                    <a:pt x="30" y="18"/>
                    <a:pt x="53" y="0"/>
                    <a:pt x="84" y="0"/>
                  </a:cubicBezTo>
                  <a:cubicBezTo>
                    <a:pt x="105" y="0"/>
                    <a:pt x="113" y="6"/>
                    <a:pt x="122" y="11"/>
                  </a:cubicBezTo>
                  <a:lnTo>
                    <a:pt x="10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3"/>
            <p:cNvSpPr>
              <a:spLocks/>
            </p:cNvSpPr>
            <p:nvPr/>
          </p:nvSpPr>
          <p:spPr bwMode="auto">
            <a:xfrm>
              <a:off x="5908675" y="3765551"/>
              <a:ext cx="503238" cy="919163"/>
            </a:xfrm>
            <a:custGeom>
              <a:avLst/>
              <a:gdLst>
                <a:gd name="T0" fmla="*/ 60 w 60"/>
                <a:gd name="T1" fmla="*/ 0 h 109"/>
                <a:gd name="T2" fmla="*/ 39 w 60"/>
                <a:gd name="T3" fmla="*/ 109 h 109"/>
                <a:gd name="T4" fmla="*/ 0 w 60"/>
                <a:gd name="T5" fmla="*/ 109 h 109"/>
                <a:gd name="T6" fmla="*/ 21 w 60"/>
                <a:gd name="T7" fmla="*/ 0 h 109"/>
                <a:gd name="T8" fmla="*/ 60 w 60"/>
                <a:gd name="T9" fmla="*/ 0 h 109"/>
              </a:gdLst>
              <a:ahLst/>
              <a:cxnLst>
                <a:cxn ang="0">
                  <a:pos x="T0" y="T1"/>
                </a:cxn>
                <a:cxn ang="0">
                  <a:pos x="T2" y="T3"/>
                </a:cxn>
                <a:cxn ang="0">
                  <a:pos x="T4" y="T5"/>
                </a:cxn>
                <a:cxn ang="0">
                  <a:pos x="T6" y="T7"/>
                </a:cxn>
                <a:cxn ang="0">
                  <a:pos x="T8" y="T9"/>
                </a:cxn>
              </a:cxnLst>
              <a:rect l="0" t="0" r="r" b="b"/>
              <a:pathLst>
                <a:path w="60" h="109">
                  <a:moveTo>
                    <a:pt x="60" y="0"/>
                  </a:moveTo>
                  <a:lnTo>
                    <a:pt x="39" y="109"/>
                  </a:lnTo>
                  <a:lnTo>
                    <a:pt x="0" y="109"/>
                  </a:lnTo>
                  <a:lnTo>
                    <a:pt x="21"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4"/>
            <p:cNvSpPr>
              <a:spLocks/>
            </p:cNvSpPr>
            <p:nvPr/>
          </p:nvSpPr>
          <p:spPr bwMode="auto">
            <a:xfrm>
              <a:off x="6337300" y="3740151"/>
              <a:ext cx="1554163" cy="944563"/>
            </a:xfrm>
            <a:custGeom>
              <a:avLst/>
              <a:gdLst>
                <a:gd name="T0" fmla="*/ 55 w 185"/>
                <a:gd name="T1" fmla="*/ 21 h 112"/>
                <a:gd name="T2" fmla="*/ 56 w 185"/>
                <a:gd name="T3" fmla="*/ 21 h 112"/>
                <a:gd name="T4" fmla="*/ 98 w 185"/>
                <a:gd name="T5" fmla="*/ 1 h 112"/>
                <a:gd name="T6" fmla="*/ 118 w 185"/>
                <a:gd name="T7" fmla="*/ 21 h 112"/>
                <a:gd name="T8" fmla="*/ 160 w 185"/>
                <a:gd name="T9" fmla="*/ 1 h 112"/>
                <a:gd name="T10" fmla="*/ 185 w 185"/>
                <a:gd name="T11" fmla="*/ 22 h 112"/>
                <a:gd name="T12" fmla="*/ 185 w 185"/>
                <a:gd name="T13" fmla="*/ 23 h 112"/>
                <a:gd name="T14" fmla="*/ 185 w 185"/>
                <a:gd name="T15" fmla="*/ 24 h 112"/>
                <a:gd name="T16" fmla="*/ 182 w 185"/>
                <a:gd name="T17" fmla="*/ 42 h 112"/>
                <a:gd name="T18" fmla="*/ 170 w 185"/>
                <a:gd name="T19" fmla="*/ 112 h 112"/>
                <a:gd name="T20" fmla="*/ 131 w 185"/>
                <a:gd name="T21" fmla="*/ 112 h 112"/>
                <a:gd name="T22" fmla="*/ 143 w 185"/>
                <a:gd name="T23" fmla="*/ 44 h 112"/>
                <a:gd name="T24" fmla="*/ 144 w 185"/>
                <a:gd name="T25" fmla="*/ 38 h 112"/>
                <a:gd name="T26" fmla="*/ 136 w 185"/>
                <a:gd name="T27" fmla="*/ 28 h 112"/>
                <a:gd name="T28" fmla="*/ 114 w 185"/>
                <a:gd name="T29" fmla="*/ 61 h 112"/>
                <a:gd name="T30" fmla="*/ 104 w 185"/>
                <a:gd name="T31" fmla="*/ 112 h 112"/>
                <a:gd name="T32" fmla="*/ 65 w 185"/>
                <a:gd name="T33" fmla="*/ 112 h 112"/>
                <a:gd name="T34" fmla="*/ 78 w 185"/>
                <a:gd name="T35" fmla="*/ 44 h 112"/>
                <a:gd name="T36" fmla="*/ 79 w 185"/>
                <a:gd name="T37" fmla="*/ 38 h 112"/>
                <a:gd name="T38" fmla="*/ 71 w 185"/>
                <a:gd name="T39" fmla="*/ 28 h 112"/>
                <a:gd name="T40" fmla="*/ 49 w 185"/>
                <a:gd name="T41" fmla="*/ 61 h 112"/>
                <a:gd name="T42" fmla="*/ 39 w 185"/>
                <a:gd name="T43" fmla="*/ 112 h 112"/>
                <a:gd name="T44" fmla="*/ 0 w 185"/>
                <a:gd name="T45" fmla="*/ 112 h 112"/>
                <a:gd name="T46" fmla="*/ 20 w 185"/>
                <a:gd name="T47" fmla="*/ 3 h 112"/>
                <a:gd name="T48" fmla="*/ 59 w 185"/>
                <a:gd name="T49" fmla="*/ 3 h 112"/>
                <a:gd name="T50" fmla="*/ 55 w 185"/>
                <a:gd name="T51"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12">
                  <a:moveTo>
                    <a:pt x="55" y="21"/>
                  </a:moveTo>
                  <a:lnTo>
                    <a:pt x="56" y="21"/>
                  </a:lnTo>
                  <a:cubicBezTo>
                    <a:pt x="66" y="10"/>
                    <a:pt x="80" y="1"/>
                    <a:pt x="98" y="1"/>
                  </a:cubicBezTo>
                  <a:cubicBezTo>
                    <a:pt x="106" y="1"/>
                    <a:pt x="118" y="7"/>
                    <a:pt x="118" y="21"/>
                  </a:cubicBezTo>
                  <a:cubicBezTo>
                    <a:pt x="129" y="9"/>
                    <a:pt x="147" y="1"/>
                    <a:pt x="160" y="1"/>
                  </a:cubicBezTo>
                  <a:cubicBezTo>
                    <a:pt x="177" y="0"/>
                    <a:pt x="185" y="9"/>
                    <a:pt x="185" y="22"/>
                  </a:cubicBezTo>
                  <a:lnTo>
                    <a:pt x="185" y="23"/>
                  </a:lnTo>
                  <a:lnTo>
                    <a:pt x="185" y="24"/>
                  </a:lnTo>
                  <a:cubicBezTo>
                    <a:pt x="185" y="29"/>
                    <a:pt x="184" y="35"/>
                    <a:pt x="182" y="42"/>
                  </a:cubicBezTo>
                  <a:lnTo>
                    <a:pt x="170" y="112"/>
                  </a:lnTo>
                  <a:lnTo>
                    <a:pt x="131" y="112"/>
                  </a:lnTo>
                  <a:lnTo>
                    <a:pt x="143" y="44"/>
                  </a:lnTo>
                  <a:cubicBezTo>
                    <a:pt x="144" y="42"/>
                    <a:pt x="144" y="40"/>
                    <a:pt x="144" y="38"/>
                  </a:cubicBezTo>
                  <a:cubicBezTo>
                    <a:pt x="144" y="29"/>
                    <a:pt x="140" y="28"/>
                    <a:pt x="136" y="28"/>
                  </a:cubicBezTo>
                  <a:cubicBezTo>
                    <a:pt x="126" y="28"/>
                    <a:pt x="117" y="42"/>
                    <a:pt x="114" y="61"/>
                  </a:cubicBezTo>
                  <a:lnTo>
                    <a:pt x="104" y="112"/>
                  </a:lnTo>
                  <a:lnTo>
                    <a:pt x="65" y="112"/>
                  </a:lnTo>
                  <a:lnTo>
                    <a:pt x="78" y="44"/>
                  </a:lnTo>
                  <a:cubicBezTo>
                    <a:pt x="79" y="42"/>
                    <a:pt x="79" y="40"/>
                    <a:pt x="79" y="38"/>
                  </a:cubicBezTo>
                  <a:cubicBezTo>
                    <a:pt x="79" y="29"/>
                    <a:pt x="75" y="28"/>
                    <a:pt x="71" y="28"/>
                  </a:cubicBezTo>
                  <a:cubicBezTo>
                    <a:pt x="61" y="28"/>
                    <a:pt x="52" y="42"/>
                    <a:pt x="49" y="61"/>
                  </a:cubicBezTo>
                  <a:lnTo>
                    <a:pt x="39" y="112"/>
                  </a:lnTo>
                  <a:lnTo>
                    <a:pt x="0" y="112"/>
                  </a:lnTo>
                  <a:lnTo>
                    <a:pt x="20" y="3"/>
                  </a:lnTo>
                  <a:lnTo>
                    <a:pt x="59" y="3"/>
                  </a:lnTo>
                  <a:lnTo>
                    <a:pt x="5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3603698075"/>
      </p:ext>
    </p:extLst>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2" y="491507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r>
              <a:rPr lang="en-US" smtClean="0">
                <a:solidFill>
                  <a:schemeClr val="bg1"/>
                </a:solidFill>
                <a:cs typeface="Arial" charset="0"/>
              </a:rPr>
              <a:t>© </a:t>
            </a:r>
            <a:r>
              <a:rPr lang="en-US" cap="none" smtClean="0">
                <a:solidFill>
                  <a:schemeClr val="bg1"/>
                </a:solidFill>
                <a:cs typeface="Arial" charset="0"/>
              </a:rPr>
              <a:t>GoldSim Technology Group LLC, 2016</a:t>
            </a:r>
            <a:endParaRPr lang="en-US" cap="none" dirty="0">
              <a:solidFill>
                <a:schemeClr val="bg1"/>
              </a:solidFill>
              <a:cs typeface="Arial" charset="0"/>
            </a:endParaRPr>
          </a:p>
        </p:txBody>
      </p:sp>
      <p:sp>
        <p:nvSpPr>
          <p:cNvPr id="7" name="Slide Number Placeholder 6"/>
          <p:cNvSpPr>
            <a:spLocks noGrp="1"/>
          </p:cNvSpPr>
          <p:nvPr>
            <p:ph type="sldNum" sz="quarter" idx="12"/>
          </p:nvPr>
        </p:nvSpPr>
        <p:spPr/>
        <p:txBody>
          <a:bodyPr/>
          <a:lstStyle/>
          <a:p>
            <a:fld id="{0F6176D9-9DE5-4AC3-A5DD-5686A4C85902}" type="slidenum">
              <a:rPr lang="en-US" smtClean="0"/>
              <a:pPr/>
              <a:t>‹#›</a:t>
            </a:fld>
            <a:endParaRPr lang="en-US"/>
          </a:p>
        </p:txBody>
      </p:sp>
      <p:grpSp>
        <p:nvGrpSpPr>
          <p:cNvPr id="11" name="Group 10"/>
          <p:cNvGrpSpPr>
            <a:grpSpLocks noChangeAspect="1"/>
          </p:cNvGrpSpPr>
          <p:nvPr/>
        </p:nvGrpSpPr>
        <p:grpSpPr>
          <a:xfrm>
            <a:off x="152400" y="6431211"/>
            <a:ext cx="925565" cy="381912"/>
            <a:chOff x="1277938" y="2073276"/>
            <a:chExt cx="6613525" cy="2728912"/>
          </a:xfrm>
        </p:grpSpPr>
        <p:sp>
          <p:nvSpPr>
            <p:cNvPr id="12" name="Freeform 6"/>
            <p:cNvSpPr>
              <a:spLocks noChangeAspect="1"/>
            </p:cNvSpPr>
            <p:nvPr/>
          </p:nvSpPr>
          <p:spPr bwMode="auto">
            <a:xfrm>
              <a:off x="5967413" y="2132013"/>
              <a:ext cx="1470025" cy="1473200"/>
            </a:xfrm>
            <a:custGeom>
              <a:avLst/>
              <a:gdLst>
                <a:gd name="T0" fmla="*/ 173 w 175"/>
                <a:gd name="T1" fmla="*/ 82 h 175"/>
                <a:gd name="T2" fmla="*/ 92 w 175"/>
                <a:gd name="T3" fmla="*/ 172 h 175"/>
                <a:gd name="T4" fmla="*/ 3 w 175"/>
                <a:gd name="T5" fmla="*/ 92 h 175"/>
                <a:gd name="T6" fmla="*/ 83 w 175"/>
                <a:gd name="T7" fmla="*/ 2 h 175"/>
                <a:gd name="T8" fmla="*/ 173 w 175"/>
                <a:gd name="T9" fmla="*/ 82 h 175"/>
              </a:gdLst>
              <a:ahLst/>
              <a:cxnLst>
                <a:cxn ang="0">
                  <a:pos x="T0" y="T1"/>
                </a:cxn>
                <a:cxn ang="0">
                  <a:pos x="T2" y="T3"/>
                </a:cxn>
                <a:cxn ang="0">
                  <a:pos x="T4" y="T5"/>
                </a:cxn>
                <a:cxn ang="0">
                  <a:pos x="T6" y="T7"/>
                </a:cxn>
                <a:cxn ang="0">
                  <a:pos x="T8" y="T9"/>
                </a:cxn>
              </a:cxnLst>
              <a:rect l="0" t="0" r="r" b="b"/>
              <a:pathLst>
                <a:path w="175" h="175">
                  <a:moveTo>
                    <a:pt x="173" y="82"/>
                  </a:moveTo>
                  <a:cubicBezTo>
                    <a:pt x="175" y="129"/>
                    <a:pt x="139" y="170"/>
                    <a:pt x="92" y="172"/>
                  </a:cubicBezTo>
                  <a:cubicBezTo>
                    <a:pt x="45" y="175"/>
                    <a:pt x="5" y="139"/>
                    <a:pt x="3" y="92"/>
                  </a:cubicBezTo>
                  <a:cubicBezTo>
                    <a:pt x="0" y="45"/>
                    <a:pt x="36" y="5"/>
                    <a:pt x="83" y="2"/>
                  </a:cubicBezTo>
                  <a:cubicBezTo>
                    <a:pt x="130" y="0"/>
                    <a:pt x="170" y="36"/>
                    <a:pt x="173" y="82"/>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3" name="Freeform 7"/>
            <p:cNvSpPr>
              <a:spLocks/>
            </p:cNvSpPr>
            <p:nvPr/>
          </p:nvSpPr>
          <p:spPr bwMode="auto">
            <a:xfrm>
              <a:off x="6454775" y="2073276"/>
              <a:ext cx="949325" cy="1162050"/>
            </a:xfrm>
            <a:custGeom>
              <a:avLst/>
              <a:gdLst>
                <a:gd name="T0" fmla="*/ 88 w 113"/>
                <a:gd name="T1" fmla="*/ 11 h 138"/>
                <a:gd name="T2" fmla="*/ 28 w 113"/>
                <a:gd name="T3" fmla="*/ 69 h 138"/>
                <a:gd name="T4" fmla="*/ 58 w 113"/>
                <a:gd name="T5" fmla="*/ 87 h 138"/>
                <a:gd name="T6" fmla="*/ 0 w 113"/>
                <a:gd name="T7" fmla="*/ 138 h 138"/>
                <a:gd name="T8" fmla="*/ 94 w 113"/>
                <a:gd name="T9" fmla="*/ 87 h 138"/>
                <a:gd name="T10" fmla="*/ 57 w 113"/>
                <a:gd name="T11" fmla="*/ 65 h 138"/>
                <a:gd name="T12" fmla="*/ 113 w 113"/>
                <a:gd name="T13" fmla="*/ 21 h 138"/>
                <a:gd name="T14" fmla="*/ 97 w 113"/>
                <a:gd name="T15" fmla="*/ 0 h 138"/>
                <a:gd name="T16" fmla="*/ 88 w 113"/>
                <a:gd name="T17"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8">
                  <a:moveTo>
                    <a:pt x="88" y="11"/>
                  </a:moveTo>
                  <a:lnTo>
                    <a:pt x="28" y="69"/>
                  </a:lnTo>
                  <a:lnTo>
                    <a:pt x="58" y="87"/>
                  </a:lnTo>
                  <a:lnTo>
                    <a:pt x="0" y="138"/>
                  </a:lnTo>
                  <a:lnTo>
                    <a:pt x="94" y="87"/>
                  </a:lnTo>
                  <a:lnTo>
                    <a:pt x="57" y="65"/>
                  </a:lnTo>
                  <a:lnTo>
                    <a:pt x="113" y="21"/>
                  </a:lnTo>
                  <a:lnTo>
                    <a:pt x="97" y="0"/>
                  </a:lnTo>
                  <a:lnTo>
                    <a:pt x="8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4" name="Freeform 8"/>
            <p:cNvSpPr>
              <a:spLocks/>
            </p:cNvSpPr>
            <p:nvPr/>
          </p:nvSpPr>
          <p:spPr bwMode="auto">
            <a:xfrm>
              <a:off x="1277938" y="3387726"/>
              <a:ext cx="1176338" cy="1312863"/>
            </a:xfrm>
            <a:custGeom>
              <a:avLst/>
              <a:gdLst>
                <a:gd name="T0" fmla="*/ 77 w 140"/>
                <a:gd name="T1" fmla="*/ 85 h 156"/>
                <a:gd name="T2" fmla="*/ 77 w 140"/>
                <a:gd name="T3" fmla="*/ 72 h 156"/>
                <a:gd name="T4" fmla="*/ 140 w 140"/>
                <a:gd name="T5" fmla="*/ 72 h 156"/>
                <a:gd name="T6" fmla="*/ 140 w 140"/>
                <a:gd name="T7" fmla="*/ 84 h 156"/>
                <a:gd name="T8" fmla="*/ 140 w 140"/>
                <a:gd name="T9" fmla="*/ 149 h 156"/>
                <a:gd name="T10" fmla="*/ 92 w 140"/>
                <a:gd name="T11" fmla="*/ 156 h 156"/>
                <a:gd name="T12" fmla="*/ 0 w 140"/>
                <a:gd name="T13" fmla="*/ 76 h 156"/>
                <a:gd name="T14" fmla="*/ 89 w 140"/>
                <a:gd name="T15" fmla="*/ 0 h 156"/>
                <a:gd name="T16" fmla="*/ 128 w 140"/>
                <a:gd name="T17" fmla="*/ 7 h 156"/>
                <a:gd name="T18" fmla="*/ 117 w 140"/>
                <a:gd name="T19" fmla="*/ 34 h 156"/>
                <a:gd name="T20" fmla="*/ 92 w 140"/>
                <a:gd name="T21" fmla="*/ 31 h 156"/>
                <a:gd name="T22" fmla="*/ 48 w 140"/>
                <a:gd name="T23" fmla="*/ 78 h 156"/>
                <a:gd name="T24" fmla="*/ 87 w 140"/>
                <a:gd name="T25" fmla="*/ 125 h 156"/>
                <a:gd name="T26" fmla="*/ 94 w 140"/>
                <a:gd name="T27" fmla="*/ 124 h 156"/>
                <a:gd name="T28" fmla="*/ 94 w 140"/>
                <a:gd name="T29" fmla="*/ 87 h 156"/>
                <a:gd name="T30" fmla="*/ 77 w 140"/>
                <a:gd name="T31" fmla="*/ 8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56">
                  <a:moveTo>
                    <a:pt x="77" y="85"/>
                  </a:moveTo>
                  <a:lnTo>
                    <a:pt x="77" y="72"/>
                  </a:lnTo>
                  <a:lnTo>
                    <a:pt x="140" y="72"/>
                  </a:lnTo>
                  <a:lnTo>
                    <a:pt x="140" y="84"/>
                  </a:lnTo>
                  <a:lnTo>
                    <a:pt x="140" y="149"/>
                  </a:lnTo>
                  <a:cubicBezTo>
                    <a:pt x="121" y="154"/>
                    <a:pt x="106" y="156"/>
                    <a:pt x="92" y="156"/>
                  </a:cubicBezTo>
                  <a:cubicBezTo>
                    <a:pt x="42" y="156"/>
                    <a:pt x="0" y="126"/>
                    <a:pt x="0" y="76"/>
                  </a:cubicBezTo>
                  <a:cubicBezTo>
                    <a:pt x="0" y="31"/>
                    <a:pt x="38" y="0"/>
                    <a:pt x="89" y="0"/>
                  </a:cubicBezTo>
                  <a:cubicBezTo>
                    <a:pt x="99" y="0"/>
                    <a:pt x="117" y="2"/>
                    <a:pt x="128" y="7"/>
                  </a:cubicBezTo>
                  <a:lnTo>
                    <a:pt x="117" y="34"/>
                  </a:lnTo>
                  <a:cubicBezTo>
                    <a:pt x="109" y="32"/>
                    <a:pt x="96" y="31"/>
                    <a:pt x="92" y="31"/>
                  </a:cubicBezTo>
                  <a:cubicBezTo>
                    <a:pt x="70" y="31"/>
                    <a:pt x="48" y="45"/>
                    <a:pt x="48" y="78"/>
                  </a:cubicBezTo>
                  <a:cubicBezTo>
                    <a:pt x="48" y="110"/>
                    <a:pt x="72" y="125"/>
                    <a:pt x="87" y="125"/>
                  </a:cubicBezTo>
                  <a:cubicBezTo>
                    <a:pt x="89" y="125"/>
                    <a:pt x="91" y="125"/>
                    <a:pt x="94" y="124"/>
                  </a:cubicBezTo>
                  <a:lnTo>
                    <a:pt x="94" y="87"/>
                  </a:lnTo>
                  <a:lnTo>
                    <a:pt x="77" y="85"/>
                  </a:ln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9"/>
            <p:cNvSpPr>
              <a:spLocks noEditPoints="1"/>
            </p:cNvSpPr>
            <p:nvPr/>
          </p:nvSpPr>
          <p:spPr bwMode="auto">
            <a:xfrm>
              <a:off x="2520950" y="3749676"/>
              <a:ext cx="1050925" cy="950913"/>
            </a:xfrm>
            <a:custGeom>
              <a:avLst/>
              <a:gdLst>
                <a:gd name="T0" fmla="*/ 62 w 125"/>
                <a:gd name="T1" fmla="*/ 113 h 113"/>
                <a:gd name="T2" fmla="*/ 125 w 125"/>
                <a:gd name="T3" fmla="*/ 55 h 113"/>
                <a:gd name="T4" fmla="*/ 62 w 125"/>
                <a:gd name="T5" fmla="*/ 0 h 113"/>
                <a:gd name="T6" fmla="*/ 0 w 125"/>
                <a:gd name="T7" fmla="*/ 55 h 113"/>
                <a:gd name="T8" fmla="*/ 62 w 125"/>
                <a:gd name="T9" fmla="*/ 113 h 113"/>
                <a:gd name="T10" fmla="*/ 62 w 125"/>
                <a:gd name="T11" fmla="*/ 19 h 113"/>
                <a:gd name="T12" fmla="*/ 81 w 125"/>
                <a:gd name="T13" fmla="*/ 55 h 113"/>
                <a:gd name="T14" fmla="*/ 62 w 125"/>
                <a:gd name="T15" fmla="*/ 94 h 113"/>
                <a:gd name="T16" fmla="*/ 44 w 125"/>
                <a:gd name="T17" fmla="*/ 55 h 113"/>
                <a:gd name="T18" fmla="*/ 62 w 125"/>
                <a:gd name="T19"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3">
                  <a:moveTo>
                    <a:pt x="62" y="113"/>
                  </a:moveTo>
                  <a:cubicBezTo>
                    <a:pt x="100" y="113"/>
                    <a:pt x="125" y="89"/>
                    <a:pt x="125" y="55"/>
                  </a:cubicBezTo>
                  <a:cubicBezTo>
                    <a:pt x="125" y="20"/>
                    <a:pt x="94" y="0"/>
                    <a:pt x="62" y="0"/>
                  </a:cubicBezTo>
                  <a:cubicBezTo>
                    <a:pt x="30" y="0"/>
                    <a:pt x="0" y="20"/>
                    <a:pt x="0" y="55"/>
                  </a:cubicBezTo>
                  <a:cubicBezTo>
                    <a:pt x="0" y="89"/>
                    <a:pt x="25" y="113"/>
                    <a:pt x="62" y="113"/>
                  </a:cubicBezTo>
                  <a:close/>
                  <a:moveTo>
                    <a:pt x="62" y="19"/>
                  </a:moveTo>
                  <a:cubicBezTo>
                    <a:pt x="76" y="19"/>
                    <a:pt x="81" y="39"/>
                    <a:pt x="81" y="55"/>
                  </a:cubicBezTo>
                  <a:cubicBezTo>
                    <a:pt x="81" y="72"/>
                    <a:pt x="77" y="94"/>
                    <a:pt x="62" y="94"/>
                  </a:cubicBezTo>
                  <a:cubicBezTo>
                    <a:pt x="48" y="94"/>
                    <a:pt x="44" y="72"/>
                    <a:pt x="44" y="55"/>
                  </a:cubicBezTo>
                  <a:cubicBezTo>
                    <a:pt x="44" y="39"/>
                    <a:pt x="48" y="19"/>
                    <a:pt x="62" y="19"/>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Rectangle 10"/>
            <p:cNvSpPr>
              <a:spLocks noChangeArrowheads="1"/>
            </p:cNvSpPr>
            <p:nvPr/>
          </p:nvSpPr>
          <p:spPr bwMode="auto">
            <a:xfrm>
              <a:off x="3638550" y="3344863"/>
              <a:ext cx="361950" cy="1339850"/>
            </a:xfrm>
            <a:prstGeom prst="rect">
              <a:avLst/>
            </a:prstGeom>
            <a:solidFill>
              <a:srgbClr val="C995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11"/>
            <p:cNvSpPr>
              <a:spLocks noEditPoints="1"/>
            </p:cNvSpPr>
            <p:nvPr/>
          </p:nvSpPr>
          <p:spPr bwMode="auto">
            <a:xfrm>
              <a:off x="4067175" y="3344863"/>
              <a:ext cx="1050925" cy="1355725"/>
            </a:xfrm>
            <a:custGeom>
              <a:avLst/>
              <a:gdLst>
                <a:gd name="T0" fmla="*/ 103 w 125"/>
                <a:gd name="T1" fmla="*/ 153 h 161"/>
                <a:gd name="T2" fmla="*/ 125 w 125"/>
                <a:gd name="T3" fmla="*/ 125 h 161"/>
                <a:gd name="T4" fmla="*/ 125 w 125"/>
                <a:gd name="T5" fmla="*/ 0 h 161"/>
                <a:gd name="T6" fmla="*/ 82 w 125"/>
                <a:gd name="T7" fmla="*/ 0 h 161"/>
                <a:gd name="T8" fmla="*/ 82 w 125"/>
                <a:gd name="T9" fmla="*/ 62 h 161"/>
                <a:gd name="T10" fmla="*/ 81 w 125"/>
                <a:gd name="T11" fmla="*/ 62 h 161"/>
                <a:gd name="T12" fmla="*/ 50 w 125"/>
                <a:gd name="T13" fmla="*/ 48 h 161"/>
                <a:gd name="T14" fmla="*/ 0 w 125"/>
                <a:gd name="T15" fmla="*/ 103 h 161"/>
                <a:gd name="T16" fmla="*/ 48 w 125"/>
                <a:gd name="T17" fmla="*/ 161 h 161"/>
                <a:gd name="T18" fmla="*/ 86 w 125"/>
                <a:gd name="T19" fmla="*/ 143 h 161"/>
                <a:gd name="T20" fmla="*/ 103 w 125"/>
                <a:gd name="T21" fmla="*/ 153 h 161"/>
                <a:gd name="T22" fmla="*/ 63 w 125"/>
                <a:gd name="T23" fmla="*/ 71 h 161"/>
                <a:gd name="T24" fmla="*/ 82 w 125"/>
                <a:gd name="T25" fmla="*/ 105 h 161"/>
                <a:gd name="T26" fmla="*/ 64 w 125"/>
                <a:gd name="T27" fmla="*/ 139 h 161"/>
                <a:gd name="T28" fmla="*/ 46 w 125"/>
                <a:gd name="T29" fmla="*/ 105 h 161"/>
                <a:gd name="T30" fmla="*/ 63 w 125"/>
                <a:gd name="T31"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61">
                  <a:moveTo>
                    <a:pt x="103" y="153"/>
                  </a:moveTo>
                  <a:lnTo>
                    <a:pt x="125" y="125"/>
                  </a:lnTo>
                  <a:lnTo>
                    <a:pt x="125" y="0"/>
                  </a:lnTo>
                  <a:lnTo>
                    <a:pt x="82" y="0"/>
                  </a:lnTo>
                  <a:lnTo>
                    <a:pt x="82" y="62"/>
                  </a:lnTo>
                  <a:lnTo>
                    <a:pt x="81" y="62"/>
                  </a:lnTo>
                  <a:cubicBezTo>
                    <a:pt x="75" y="53"/>
                    <a:pt x="64" y="48"/>
                    <a:pt x="50" y="48"/>
                  </a:cubicBezTo>
                  <a:cubicBezTo>
                    <a:pt x="14" y="48"/>
                    <a:pt x="0" y="81"/>
                    <a:pt x="0" y="103"/>
                  </a:cubicBezTo>
                  <a:cubicBezTo>
                    <a:pt x="0" y="131"/>
                    <a:pt x="14" y="161"/>
                    <a:pt x="48" y="161"/>
                  </a:cubicBezTo>
                  <a:cubicBezTo>
                    <a:pt x="64" y="161"/>
                    <a:pt x="79" y="150"/>
                    <a:pt x="86" y="143"/>
                  </a:cubicBezTo>
                  <a:lnTo>
                    <a:pt x="103" y="153"/>
                  </a:lnTo>
                  <a:close/>
                  <a:moveTo>
                    <a:pt x="63" y="71"/>
                  </a:moveTo>
                  <a:cubicBezTo>
                    <a:pt x="76" y="71"/>
                    <a:pt x="82" y="85"/>
                    <a:pt x="82" y="105"/>
                  </a:cubicBezTo>
                  <a:cubicBezTo>
                    <a:pt x="82" y="123"/>
                    <a:pt x="76" y="139"/>
                    <a:pt x="64" y="139"/>
                  </a:cubicBezTo>
                  <a:cubicBezTo>
                    <a:pt x="53" y="139"/>
                    <a:pt x="46" y="125"/>
                    <a:pt x="46" y="105"/>
                  </a:cubicBezTo>
                  <a:cubicBezTo>
                    <a:pt x="46" y="83"/>
                    <a:pt x="53" y="71"/>
                    <a:pt x="63" y="71"/>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12"/>
            <p:cNvSpPr>
              <a:spLocks/>
            </p:cNvSpPr>
            <p:nvPr/>
          </p:nvSpPr>
          <p:spPr bwMode="auto">
            <a:xfrm>
              <a:off x="5008563" y="3319463"/>
              <a:ext cx="1025525" cy="1482725"/>
            </a:xfrm>
            <a:custGeom>
              <a:avLst/>
              <a:gdLst>
                <a:gd name="T0" fmla="*/ 108 w 122"/>
                <a:gd name="T1" fmla="*/ 32 h 176"/>
                <a:gd name="T2" fmla="*/ 89 w 122"/>
                <a:gd name="T3" fmla="*/ 27 h 176"/>
                <a:gd name="T4" fmla="*/ 71 w 122"/>
                <a:gd name="T5" fmla="*/ 42 h 176"/>
                <a:gd name="T6" fmla="*/ 89 w 122"/>
                <a:gd name="T7" fmla="*/ 75 h 176"/>
                <a:gd name="T8" fmla="*/ 105 w 122"/>
                <a:gd name="T9" fmla="*/ 126 h 176"/>
                <a:gd name="T10" fmla="*/ 47 w 122"/>
                <a:gd name="T11" fmla="*/ 176 h 176"/>
                <a:gd name="T12" fmla="*/ 0 w 122"/>
                <a:gd name="T13" fmla="*/ 160 h 176"/>
                <a:gd name="T14" fmla="*/ 17 w 122"/>
                <a:gd name="T15" fmla="*/ 136 h 176"/>
                <a:gd name="T16" fmla="*/ 40 w 122"/>
                <a:gd name="T17" fmla="*/ 147 h 176"/>
                <a:gd name="T18" fmla="*/ 61 w 122"/>
                <a:gd name="T19" fmla="*/ 127 h 176"/>
                <a:gd name="T20" fmla="*/ 42 w 122"/>
                <a:gd name="T21" fmla="*/ 91 h 176"/>
                <a:gd name="T22" fmla="*/ 28 w 122"/>
                <a:gd name="T23" fmla="*/ 45 h 176"/>
                <a:gd name="T24" fmla="*/ 84 w 122"/>
                <a:gd name="T25" fmla="*/ 0 h 176"/>
                <a:gd name="T26" fmla="*/ 122 w 122"/>
                <a:gd name="T27" fmla="*/ 11 h 176"/>
                <a:gd name="T28" fmla="*/ 108 w 122"/>
                <a:gd name="T2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76">
                  <a:moveTo>
                    <a:pt x="108" y="32"/>
                  </a:moveTo>
                  <a:cubicBezTo>
                    <a:pt x="101" y="29"/>
                    <a:pt x="96" y="27"/>
                    <a:pt x="89" y="27"/>
                  </a:cubicBezTo>
                  <a:cubicBezTo>
                    <a:pt x="76" y="27"/>
                    <a:pt x="71" y="38"/>
                    <a:pt x="71" y="42"/>
                  </a:cubicBezTo>
                  <a:cubicBezTo>
                    <a:pt x="71" y="50"/>
                    <a:pt x="76" y="59"/>
                    <a:pt x="89" y="75"/>
                  </a:cubicBezTo>
                  <a:cubicBezTo>
                    <a:pt x="100" y="90"/>
                    <a:pt x="105" y="110"/>
                    <a:pt x="105" y="126"/>
                  </a:cubicBezTo>
                  <a:cubicBezTo>
                    <a:pt x="104" y="157"/>
                    <a:pt x="79" y="176"/>
                    <a:pt x="47" y="176"/>
                  </a:cubicBezTo>
                  <a:cubicBezTo>
                    <a:pt x="29" y="176"/>
                    <a:pt x="10" y="168"/>
                    <a:pt x="0" y="160"/>
                  </a:cubicBezTo>
                  <a:lnTo>
                    <a:pt x="17" y="136"/>
                  </a:lnTo>
                  <a:cubicBezTo>
                    <a:pt x="23" y="141"/>
                    <a:pt x="30" y="147"/>
                    <a:pt x="40" y="147"/>
                  </a:cubicBezTo>
                  <a:cubicBezTo>
                    <a:pt x="53" y="147"/>
                    <a:pt x="61" y="137"/>
                    <a:pt x="61" y="127"/>
                  </a:cubicBezTo>
                  <a:cubicBezTo>
                    <a:pt x="61" y="116"/>
                    <a:pt x="53" y="107"/>
                    <a:pt x="42" y="91"/>
                  </a:cubicBezTo>
                  <a:cubicBezTo>
                    <a:pt x="31" y="75"/>
                    <a:pt x="27" y="61"/>
                    <a:pt x="28" y="45"/>
                  </a:cubicBezTo>
                  <a:cubicBezTo>
                    <a:pt x="30" y="18"/>
                    <a:pt x="53" y="0"/>
                    <a:pt x="84" y="0"/>
                  </a:cubicBezTo>
                  <a:cubicBezTo>
                    <a:pt x="105" y="0"/>
                    <a:pt x="113" y="6"/>
                    <a:pt x="122" y="11"/>
                  </a:cubicBezTo>
                  <a:lnTo>
                    <a:pt x="10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3"/>
            <p:cNvSpPr>
              <a:spLocks/>
            </p:cNvSpPr>
            <p:nvPr/>
          </p:nvSpPr>
          <p:spPr bwMode="auto">
            <a:xfrm>
              <a:off x="5908675" y="3765551"/>
              <a:ext cx="503238" cy="919163"/>
            </a:xfrm>
            <a:custGeom>
              <a:avLst/>
              <a:gdLst>
                <a:gd name="T0" fmla="*/ 60 w 60"/>
                <a:gd name="T1" fmla="*/ 0 h 109"/>
                <a:gd name="T2" fmla="*/ 39 w 60"/>
                <a:gd name="T3" fmla="*/ 109 h 109"/>
                <a:gd name="T4" fmla="*/ 0 w 60"/>
                <a:gd name="T5" fmla="*/ 109 h 109"/>
                <a:gd name="T6" fmla="*/ 21 w 60"/>
                <a:gd name="T7" fmla="*/ 0 h 109"/>
                <a:gd name="T8" fmla="*/ 60 w 60"/>
                <a:gd name="T9" fmla="*/ 0 h 109"/>
              </a:gdLst>
              <a:ahLst/>
              <a:cxnLst>
                <a:cxn ang="0">
                  <a:pos x="T0" y="T1"/>
                </a:cxn>
                <a:cxn ang="0">
                  <a:pos x="T2" y="T3"/>
                </a:cxn>
                <a:cxn ang="0">
                  <a:pos x="T4" y="T5"/>
                </a:cxn>
                <a:cxn ang="0">
                  <a:pos x="T6" y="T7"/>
                </a:cxn>
                <a:cxn ang="0">
                  <a:pos x="T8" y="T9"/>
                </a:cxn>
              </a:cxnLst>
              <a:rect l="0" t="0" r="r" b="b"/>
              <a:pathLst>
                <a:path w="60" h="109">
                  <a:moveTo>
                    <a:pt x="60" y="0"/>
                  </a:moveTo>
                  <a:lnTo>
                    <a:pt x="39" y="109"/>
                  </a:lnTo>
                  <a:lnTo>
                    <a:pt x="0" y="109"/>
                  </a:lnTo>
                  <a:lnTo>
                    <a:pt x="21"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4"/>
            <p:cNvSpPr>
              <a:spLocks/>
            </p:cNvSpPr>
            <p:nvPr/>
          </p:nvSpPr>
          <p:spPr bwMode="auto">
            <a:xfrm>
              <a:off x="6337300" y="3740151"/>
              <a:ext cx="1554163" cy="944563"/>
            </a:xfrm>
            <a:custGeom>
              <a:avLst/>
              <a:gdLst>
                <a:gd name="T0" fmla="*/ 55 w 185"/>
                <a:gd name="T1" fmla="*/ 21 h 112"/>
                <a:gd name="T2" fmla="*/ 56 w 185"/>
                <a:gd name="T3" fmla="*/ 21 h 112"/>
                <a:gd name="T4" fmla="*/ 98 w 185"/>
                <a:gd name="T5" fmla="*/ 1 h 112"/>
                <a:gd name="T6" fmla="*/ 118 w 185"/>
                <a:gd name="T7" fmla="*/ 21 h 112"/>
                <a:gd name="T8" fmla="*/ 160 w 185"/>
                <a:gd name="T9" fmla="*/ 1 h 112"/>
                <a:gd name="T10" fmla="*/ 185 w 185"/>
                <a:gd name="T11" fmla="*/ 22 h 112"/>
                <a:gd name="T12" fmla="*/ 185 w 185"/>
                <a:gd name="T13" fmla="*/ 23 h 112"/>
                <a:gd name="T14" fmla="*/ 185 w 185"/>
                <a:gd name="T15" fmla="*/ 24 h 112"/>
                <a:gd name="T16" fmla="*/ 182 w 185"/>
                <a:gd name="T17" fmla="*/ 42 h 112"/>
                <a:gd name="T18" fmla="*/ 170 w 185"/>
                <a:gd name="T19" fmla="*/ 112 h 112"/>
                <a:gd name="T20" fmla="*/ 131 w 185"/>
                <a:gd name="T21" fmla="*/ 112 h 112"/>
                <a:gd name="T22" fmla="*/ 143 w 185"/>
                <a:gd name="T23" fmla="*/ 44 h 112"/>
                <a:gd name="T24" fmla="*/ 144 w 185"/>
                <a:gd name="T25" fmla="*/ 38 h 112"/>
                <a:gd name="T26" fmla="*/ 136 w 185"/>
                <a:gd name="T27" fmla="*/ 28 h 112"/>
                <a:gd name="T28" fmla="*/ 114 w 185"/>
                <a:gd name="T29" fmla="*/ 61 h 112"/>
                <a:gd name="T30" fmla="*/ 104 w 185"/>
                <a:gd name="T31" fmla="*/ 112 h 112"/>
                <a:gd name="T32" fmla="*/ 65 w 185"/>
                <a:gd name="T33" fmla="*/ 112 h 112"/>
                <a:gd name="T34" fmla="*/ 78 w 185"/>
                <a:gd name="T35" fmla="*/ 44 h 112"/>
                <a:gd name="T36" fmla="*/ 79 w 185"/>
                <a:gd name="T37" fmla="*/ 38 h 112"/>
                <a:gd name="T38" fmla="*/ 71 w 185"/>
                <a:gd name="T39" fmla="*/ 28 h 112"/>
                <a:gd name="T40" fmla="*/ 49 w 185"/>
                <a:gd name="T41" fmla="*/ 61 h 112"/>
                <a:gd name="T42" fmla="*/ 39 w 185"/>
                <a:gd name="T43" fmla="*/ 112 h 112"/>
                <a:gd name="T44" fmla="*/ 0 w 185"/>
                <a:gd name="T45" fmla="*/ 112 h 112"/>
                <a:gd name="T46" fmla="*/ 20 w 185"/>
                <a:gd name="T47" fmla="*/ 3 h 112"/>
                <a:gd name="T48" fmla="*/ 59 w 185"/>
                <a:gd name="T49" fmla="*/ 3 h 112"/>
                <a:gd name="T50" fmla="*/ 55 w 185"/>
                <a:gd name="T51"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12">
                  <a:moveTo>
                    <a:pt x="55" y="21"/>
                  </a:moveTo>
                  <a:lnTo>
                    <a:pt x="56" y="21"/>
                  </a:lnTo>
                  <a:cubicBezTo>
                    <a:pt x="66" y="10"/>
                    <a:pt x="80" y="1"/>
                    <a:pt x="98" y="1"/>
                  </a:cubicBezTo>
                  <a:cubicBezTo>
                    <a:pt x="106" y="1"/>
                    <a:pt x="118" y="7"/>
                    <a:pt x="118" y="21"/>
                  </a:cubicBezTo>
                  <a:cubicBezTo>
                    <a:pt x="129" y="9"/>
                    <a:pt x="147" y="1"/>
                    <a:pt x="160" y="1"/>
                  </a:cubicBezTo>
                  <a:cubicBezTo>
                    <a:pt x="177" y="0"/>
                    <a:pt x="185" y="9"/>
                    <a:pt x="185" y="22"/>
                  </a:cubicBezTo>
                  <a:lnTo>
                    <a:pt x="185" y="23"/>
                  </a:lnTo>
                  <a:lnTo>
                    <a:pt x="185" y="24"/>
                  </a:lnTo>
                  <a:cubicBezTo>
                    <a:pt x="185" y="29"/>
                    <a:pt x="184" y="35"/>
                    <a:pt x="182" y="42"/>
                  </a:cubicBezTo>
                  <a:lnTo>
                    <a:pt x="170" y="112"/>
                  </a:lnTo>
                  <a:lnTo>
                    <a:pt x="131" y="112"/>
                  </a:lnTo>
                  <a:lnTo>
                    <a:pt x="143" y="44"/>
                  </a:lnTo>
                  <a:cubicBezTo>
                    <a:pt x="144" y="42"/>
                    <a:pt x="144" y="40"/>
                    <a:pt x="144" y="38"/>
                  </a:cubicBezTo>
                  <a:cubicBezTo>
                    <a:pt x="144" y="29"/>
                    <a:pt x="140" y="28"/>
                    <a:pt x="136" y="28"/>
                  </a:cubicBezTo>
                  <a:cubicBezTo>
                    <a:pt x="126" y="28"/>
                    <a:pt x="117" y="42"/>
                    <a:pt x="114" y="61"/>
                  </a:cubicBezTo>
                  <a:lnTo>
                    <a:pt x="104" y="112"/>
                  </a:lnTo>
                  <a:lnTo>
                    <a:pt x="65" y="112"/>
                  </a:lnTo>
                  <a:lnTo>
                    <a:pt x="78" y="44"/>
                  </a:lnTo>
                  <a:cubicBezTo>
                    <a:pt x="79" y="42"/>
                    <a:pt x="79" y="40"/>
                    <a:pt x="79" y="38"/>
                  </a:cubicBezTo>
                  <a:cubicBezTo>
                    <a:pt x="79" y="29"/>
                    <a:pt x="75" y="28"/>
                    <a:pt x="71" y="28"/>
                  </a:cubicBezTo>
                  <a:cubicBezTo>
                    <a:pt x="61" y="28"/>
                    <a:pt x="52" y="42"/>
                    <a:pt x="49" y="61"/>
                  </a:cubicBezTo>
                  <a:lnTo>
                    <a:pt x="39" y="112"/>
                  </a:lnTo>
                  <a:lnTo>
                    <a:pt x="0" y="112"/>
                  </a:lnTo>
                  <a:lnTo>
                    <a:pt x="20" y="3"/>
                  </a:lnTo>
                  <a:lnTo>
                    <a:pt x="59" y="3"/>
                  </a:lnTo>
                  <a:lnTo>
                    <a:pt x="5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221969682"/>
      </p:ext>
    </p:extLst>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objTx">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594359"/>
            <a:ext cx="24003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3460237" y="731520"/>
            <a:ext cx="5009393"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342900" y="2926080"/>
            <a:ext cx="24003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349134" y="6459786"/>
            <a:ext cx="1963883" cy="365125"/>
          </a:xfrm>
        </p:spPr>
        <p:txBody>
          <a:bodyPr/>
          <a:lstStyle>
            <a:lvl1pPr algn="l">
              <a:defRPr/>
            </a:lvl1pPr>
          </a:lstStyle>
          <a:p>
            <a:fld id="{D2824744-263B-4161-AE0F-99158029B786}" type="datetimeFigureOut">
              <a:rPr lang="en-US" smtClean="0"/>
              <a:t>11/15/2017</a:t>
            </a:fld>
            <a:endParaRPr lang="en-US"/>
          </a:p>
        </p:txBody>
      </p:sp>
      <p:sp>
        <p:nvSpPr>
          <p:cNvPr id="6" name="Footer Placeholder 5"/>
          <p:cNvSpPr>
            <a:spLocks noGrp="1"/>
          </p:cNvSpPr>
          <p:nvPr>
            <p:ph type="ftr" sz="quarter" idx="11"/>
          </p:nvPr>
        </p:nvSpPr>
        <p:spPr>
          <a:xfrm>
            <a:off x="3600450" y="6459786"/>
            <a:ext cx="3486150" cy="365125"/>
          </a:xfrm>
        </p:spPr>
        <p:txBody>
          <a:bodyPr/>
          <a:lstStyle>
            <a:lvl1pPr algn="l">
              <a:defRPr>
                <a:solidFill>
                  <a:schemeClr val="tx2"/>
                </a:solidFill>
              </a:defRPr>
            </a:lvl1pPr>
          </a:lstStyle>
          <a:p>
            <a:r>
              <a:rPr lang="en-US" smtClean="0">
                <a:solidFill>
                  <a:schemeClr val="bg1"/>
                </a:solidFill>
                <a:cs typeface="Arial" charset="0"/>
              </a:rPr>
              <a:t>© </a:t>
            </a:r>
            <a:r>
              <a:rPr lang="en-US" cap="none" smtClean="0">
                <a:solidFill>
                  <a:schemeClr val="bg1"/>
                </a:solidFill>
                <a:cs typeface="Arial" charset="0"/>
              </a:rPr>
              <a:t>GoldSim Technology Group LLC, 2016</a:t>
            </a:r>
            <a:endParaRPr lang="en-US" cap="none" dirty="0">
              <a:solidFill>
                <a:schemeClr val="bg1"/>
              </a:solidFill>
              <a:cs typeface="Arial" charset="0"/>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0F6176D9-9DE5-4AC3-A5DD-5686A4C85902}" type="slidenum">
              <a:rPr lang="en-US" smtClean="0"/>
              <a:pPr/>
              <a:t>‹#›</a:t>
            </a:fld>
            <a:endParaRPr lang="en-US"/>
          </a:p>
        </p:txBody>
      </p:sp>
    </p:spTree>
    <p:extLst>
      <p:ext uri="{BB962C8B-B14F-4D97-AF65-F5344CB8AC3E}">
        <p14:creationId xmlns:p14="http://schemas.microsoft.com/office/powerpoint/2010/main" val="705981273"/>
      </p:ext>
    </p:extLst>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OverObj">
  <p:cSld name="Title and Text over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381000"/>
            <a:ext cx="7772400" cy="1066800"/>
          </a:xfrm>
        </p:spPr>
        <p:txBody>
          <a:bodyPr/>
          <a:lstStyle>
            <a:lvl1pPr>
              <a:defRPr sz="3200"/>
            </a:lvl1pPr>
          </a:lstStyle>
          <a:p>
            <a:r>
              <a:rPr lang="en-US" smtClean="0"/>
              <a:t>Click to edit Master title style</a:t>
            </a:r>
            <a:endParaRPr lang="en-US" dirty="0"/>
          </a:p>
        </p:txBody>
      </p:sp>
      <p:sp>
        <p:nvSpPr>
          <p:cNvPr id="3" name="Text Placeholder 2"/>
          <p:cNvSpPr>
            <a:spLocks noGrp="1"/>
          </p:cNvSpPr>
          <p:nvPr>
            <p:ph type="body" sz="half" idx="1"/>
          </p:nvPr>
        </p:nvSpPr>
        <p:spPr>
          <a:xfrm>
            <a:off x="685800" y="1600200"/>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85800" y="3924300"/>
            <a:ext cx="7772400" cy="21717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8812590"/>
      </p:ext>
    </p:extLst>
  </p:cSld>
  <p:clrMapOvr>
    <a:masterClrMapping/>
  </p:clrMapOvr>
  <p:transition>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2391336900"/>
      </p:ext>
    </p:extLst>
  </p:cSld>
  <p:clrMapOvr>
    <a:masterClrMapping/>
  </p:clrMapOvr>
  <p:transition>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78019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142998"/>
            <a:ext cx="7543800" cy="127534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822960" y="2494544"/>
            <a:ext cx="7543800" cy="36896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solidFill>
                  <a:schemeClr val="bg1"/>
                </a:solidFill>
                <a:cs typeface="Arial" charset="0"/>
              </a:rPr>
              <a:t>© </a:t>
            </a:r>
            <a:r>
              <a:rPr lang="en-US" cap="none" smtClean="0">
                <a:solidFill>
                  <a:schemeClr val="bg1"/>
                </a:solidFill>
                <a:cs typeface="Arial" charset="0"/>
              </a:rPr>
              <a:t>GoldSim Technology Group LLC, 2016</a:t>
            </a:r>
            <a:endParaRPr lang="en-US" cap="none" dirty="0">
              <a:solidFill>
                <a:schemeClr val="bg1"/>
              </a:solidFill>
              <a:cs typeface="Arial" charset="0"/>
            </a:endParaRPr>
          </a:p>
        </p:txBody>
      </p:sp>
      <p:sp>
        <p:nvSpPr>
          <p:cNvPr id="7" name="Slide Number Placeholder 6"/>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3082379294"/>
      </p:ext>
    </p:extLst>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Example Problem">
    <p:bg>
      <p:bgPr>
        <a:solidFill>
          <a:schemeClr val="bg2">
            <a:alpha val="48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11"/>
          </p:nvPr>
        </p:nvSpPr>
        <p:spPr/>
        <p:txBody>
          <a:bodyPr/>
          <a:lstStyle/>
          <a:p>
            <a:r>
              <a:rPr lang="en-US" smtClean="0">
                <a:solidFill>
                  <a:schemeClr val="bg1"/>
                </a:solidFill>
                <a:cs typeface="Arial" charset="0"/>
              </a:rPr>
              <a:t>© </a:t>
            </a:r>
            <a:r>
              <a:rPr lang="en-US" cap="none" smtClean="0">
                <a:solidFill>
                  <a:schemeClr val="bg1"/>
                </a:solidFill>
                <a:cs typeface="Arial" charset="0"/>
              </a:rPr>
              <a:t>GoldSim Technology Group LLC, 2016</a:t>
            </a:r>
            <a:endParaRPr lang="en-US" cap="none" dirty="0">
              <a:solidFill>
                <a:schemeClr val="bg1"/>
              </a:solidFill>
              <a:cs typeface="Arial" charset="0"/>
            </a:endParaRPr>
          </a:p>
        </p:txBody>
      </p:sp>
      <p:sp>
        <p:nvSpPr>
          <p:cNvPr id="6" name="Slide Number Placeholder 5"/>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2418836503"/>
      </p:ext>
    </p:extLst>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78019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142998"/>
            <a:ext cx="3703320" cy="47260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143000"/>
            <a:ext cx="3703320" cy="47260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1516617278"/>
      </p:ext>
    </p:extLst>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1_Two Content">
    <p:bg>
      <p:bgPr>
        <a:solidFill>
          <a:schemeClr val="bg2">
            <a:alpha val="48000"/>
          </a:schemeClr>
        </a:solidFill>
        <a:effectLst/>
      </p:bgPr>
    </p:bg>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5"/>
            <a:ext cx="7543800" cy="780196"/>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22960" y="1142998"/>
            <a:ext cx="3703320" cy="472609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440" y="1143000"/>
            <a:ext cx="3703320" cy="472609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Footer Placeholder 5"/>
          <p:cNvSpPr>
            <a:spLocks noGrp="1"/>
          </p:cNvSpPr>
          <p:nvPr>
            <p:ph type="ftr" sz="quarter" idx="11"/>
          </p:nvPr>
        </p:nvSpPr>
        <p:spPr/>
        <p:txBody>
          <a:bodyPr/>
          <a:lstStyle/>
          <a:p>
            <a:r>
              <a:rPr lang="en-US" smtClean="0">
                <a:solidFill>
                  <a:schemeClr val="bg1"/>
                </a:solidFill>
                <a:cs typeface="Arial" charset="0"/>
              </a:rPr>
              <a:t>© </a:t>
            </a:r>
            <a:r>
              <a:rPr lang="en-US" cap="none" smtClean="0">
                <a:solidFill>
                  <a:schemeClr val="bg1"/>
                </a:solidFill>
                <a:cs typeface="Arial" charset="0"/>
              </a:rPr>
              <a:t>GoldSim Technology Group LLC, 2016</a:t>
            </a:r>
            <a:endParaRPr lang="en-US" cap="none" dirty="0">
              <a:solidFill>
                <a:schemeClr val="bg1"/>
              </a:solidFill>
              <a:cs typeface="Arial" charset="0"/>
            </a:endParaRPr>
          </a:p>
        </p:txBody>
      </p:sp>
      <p:sp>
        <p:nvSpPr>
          <p:cNvPr id="7" name="Slide Number Placeholder 6"/>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975315616"/>
      </p:ext>
    </p:extLst>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6176D9-9DE5-4AC3-A5DD-5686A4C85902}" type="slidenum">
              <a:rPr lang="en-US" smtClean="0"/>
              <a:pPr/>
              <a:t>‹#›</a:t>
            </a:fld>
            <a:endParaRPr lang="en-US"/>
          </a:p>
        </p:txBody>
      </p:sp>
    </p:spTree>
    <p:extLst>
      <p:ext uri="{BB962C8B-B14F-4D97-AF65-F5344CB8AC3E}">
        <p14:creationId xmlns:p14="http://schemas.microsoft.com/office/powerpoint/2010/main" val="1607185963"/>
      </p:ext>
    </p:extLst>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1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2D3E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176D9-9DE5-4AC3-A5DD-5686A4C85902}" type="slidenum">
              <a:rPr lang="en-US" smtClean="0"/>
              <a:pPr/>
              <a:t>‹#›</a:t>
            </a:fld>
            <a:endParaRPr lang="en-US"/>
          </a:p>
        </p:txBody>
      </p:sp>
      <p:sp>
        <p:nvSpPr>
          <p:cNvPr id="11" name="Rectangle 10"/>
          <p:cNvSpPr/>
          <p:nvPr/>
        </p:nvSpPr>
        <p:spPr>
          <a:xfrm>
            <a:off x="-2382" y="4918771"/>
            <a:ext cx="9144001" cy="65999"/>
          </a:xfrm>
          <a:prstGeom prst="rect">
            <a:avLst/>
          </a:prstGeom>
          <a:solidFill>
            <a:srgbClr val="667792"/>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3" name="Group 12"/>
          <p:cNvGrpSpPr>
            <a:grpSpLocks noChangeAspect="1"/>
          </p:cNvGrpSpPr>
          <p:nvPr/>
        </p:nvGrpSpPr>
        <p:grpSpPr>
          <a:xfrm>
            <a:off x="152400" y="6431211"/>
            <a:ext cx="925565" cy="381912"/>
            <a:chOff x="1277938" y="2073276"/>
            <a:chExt cx="6613525" cy="2728912"/>
          </a:xfrm>
        </p:grpSpPr>
        <p:sp>
          <p:nvSpPr>
            <p:cNvPr id="14" name="Freeform 6"/>
            <p:cNvSpPr>
              <a:spLocks noChangeAspect="1"/>
            </p:cNvSpPr>
            <p:nvPr/>
          </p:nvSpPr>
          <p:spPr bwMode="auto">
            <a:xfrm>
              <a:off x="5967413" y="2132013"/>
              <a:ext cx="1470025" cy="1473200"/>
            </a:xfrm>
            <a:custGeom>
              <a:avLst/>
              <a:gdLst>
                <a:gd name="T0" fmla="*/ 173 w 175"/>
                <a:gd name="T1" fmla="*/ 82 h 175"/>
                <a:gd name="T2" fmla="*/ 92 w 175"/>
                <a:gd name="T3" fmla="*/ 172 h 175"/>
                <a:gd name="T4" fmla="*/ 3 w 175"/>
                <a:gd name="T5" fmla="*/ 92 h 175"/>
                <a:gd name="T6" fmla="*/ 83 w 175"/>
                <a:gd name="T7" fmla="*/ 2 h 175"/>
                <a:gd name="T8" fmla="*/ 173 w 175"/>
                <a:gd name="T9" fmla="*/ 82 h 175"/>
              </a:gdLst>
              <a:ahLst/>
              <a:cxnLst>
                <a:cxn ang="0">
                  <a:pos x="T0" y="T1"/>
                </a:cxn>
                <a:cxn ang="0">
                  <a:pos x="T2" y="T3"/>
                </a:cxn>
                <a:cxn ang="0">
                  <a:pos x="T4" y="T5"/>
                </a:cxn>
                <a:cxn ang="0">
                  <a:pos x="T6" y="T7"/>
                </a:cxn>
                <a:cxn ang="0">
                  <a:pos x="T8" y="T9"/>
                </a:cxn>
              </a:cxnLst>
              <a:rect l="0" t="0" r="r" b="b"/>
              <a:pathLst>
                <a:path w="175" h="175">
                  <a:moveTo>
                    <a:pt x="173" y="82"/>
                  </a:moveTo>
                  <a:cubicBezTo>
                    <a:pt x="175" y="129"/>
                    <a:pt x="139" y="170"/>
                    <a:pt x="92" y="172"/>
                  </a:cubicBezTo>
                  <a:cubicBezTo>
                    <a:pt x="45" y="175"/>
                    <a:pt x="5" y="139"/>
                    <a:pt x="3" y="92"/>
                  </a:cubicBezTo>
                  <a:cubicBezTo>
                    <a:pt x="0" y="45"/>
                    <a:pt x="36" y="5"/>
                    <a:pt x="83" y="2"/>
                  </a:cubicBezTo>
                  <a:cubicBezTo>
                    <a:pt x="130" y="0"/>
                    <a:pt x="170" y="36"/>
                    <a:pt x="173" y="82"/>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5" name="Freeform 7"/>
            <p:cNvSpPr>
              <a:spLocks/>
            </p:cNvSpPr>
            <p:nvPr/>
          </p:nvSpPr>
          <p:spPr bwMode="auto">
            <a:xfrm>
              <a:off x="6454775" y="2073276"/>
              <a:ext cx="949325" cy="1162050"/>
            </a:xfrm>
            <a:custGeom>
              <a:avLst/>
              <a:gdLst>
                <a:gd name="T0" fmla="*/ 88 w 113"/>
                <a:gd name="T1" fmla="*/ 11 h 138"/>
                <a:gd name="T2" fmla="*/ 28 w 113"/>
                <a:gd name="T3" fmla="*/ 69 h 138"/>
                <a:gd name="T4" fmla="*/ 58 w 113"/>
                <a:gd name="T5" fmla="*/ 87 h 138"/>
                <a:gd name="T6" fmla="*/ 0 w 113"/>
                <a:gd name="T7" fmla="*/ 138 h 138"/>
                <a:gd name="T8" fmla="*/ 94 w 113"/>
                <a:gd name="T9" fmla="*/ 87 h 138"/>
                <a:gd name="T10" fmla="*/ 57 w 113"/>
                <a:gd name="T11" fmla="*/ 65 h 138"/>
                <a:gd name="T12" fmla="*/ 113 w 113"/>
                <a:gd name="T13" fmla="*/ 21 h 138"/>
                <a:gd name="T14" fmla="*/ 97 w 113"/>
                <a:gd name="T15" fmla="*/ 0 h 138"/>
                <a:gd name="T16" fmla="*/ 88 w 113"/>
                <a:gd name="T17"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8">
                  <a:moveTo>
                    <a:pt x="88" y="11"/>
                  </a:moveTo>
                  <a:lnTo>
                    <a:pt x="28" y="69"/>
                  </a:lnTo>
                  <a:lnTo>
                    <a:pt x="58" y="87"/>
                  </a:lnTo>
                  <a:lnTo>
                    <a:pt x="0" y="138"/>
                  </a:lnTo>
                  <a:lnTo>
                    <a:pt x="94" y="87"/>
                  </a:lnTo>
                  <a:lnTo>
                    <a:pt x="57" y="65"/>
                  </a:lnTo>
                  <a:lnTo>
                    <a:pt x="113" y="21"/>
                  </a:lnTo>
                  <a:lnTo>
                    <a:pt x="97" y="0"/>
                  </a:lnTo>
                  <a:lnTo>
                    <a:pt x="8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8"/>
            <p:cNvSpPr>
              <a:spLocks/>
            </p:cNvSpPr>
            <p:nvPr/>
          </p:nvSpPr>
          <p:spPr bwMode="auto">
            <a:xfrm>
              <a:off x="1277938" y="3387726"/>
              <a:ext cx="1176338" cy="1312863"/>
            </a:xfrm>
            <a:custGeom>
              <a:avLst/>
              <a:gdLst>
                <a:gd name="T0" fmla="*/ 77 w 140"/>
                <a:gd name="T1" fmla="*/ 85 h 156"/>
                <a:gd name="T2" fmla="*/ 77 w 140"/>
                <a:gd name="T3" fmla="*/ 72 h 156"/>
                <a:gd name="T4" fmla="*/ 140 w 140"/>
                <a:gd name="T5" fmla="*/ 72 h 156"/>
                <a:gd name="T6" fmla="*/ 140 w 140"/>
                <a:gd name="T7" fmla="*/ 84 h 156"/>
                <a:gd name="T8" fmla="*/ 140 w 140"/>
                <a:gd name="T9" fmla="*/ 149 h 156"/>
                <a:gd name="T10" fmla="*/ 92 w 140"/>
                <a:gd name="T11" fmla="*/ 156 h 156"/>
                <a:gd name="T12" fmla="*/ 0 w 140"/>
                <a:gd name="T13" fmla="*/ 76 h 156"/>
                <a:gd name="T14" fmla="*/ 89 w 140"/>
                <a:gd name="T15" fmla="*/ 0 h 156"/>
                <a:gd name="T16" fmla="*/ 128 w 140"/>
                <a:gd name="T17" fmla="*/ 7 h 156"/>
                <a:gd name="T18" fmla="*/ 117 w 140"/>
                <a:gd name="T19" fmla="*/ 34 h 156"/>
                <a:gd name="T20" fmla="*/ 92 w 140"/>
                <a:gd name="T21" fmla="*/ 31 h 156"/>
                <a:gd name="T22" fmla="*/ 48 w 140"/>
                <a:gd name="T23" fmla="*/ 78 h 156"/>
                <a:gd name="T24" fmla="*/ 87 w 140"/>
                <a:gd name="T25" fmla="*/ 125 h 156"/>
                <a:gd name="T26" fmla="*/ 94 w 140"/>
                <a:gd name="T27" fmla="*/ 124 h 156"/>
                <a:gd name="T28" fmla="*/ 94 w 140"/>
                <a:gd name="T29" fmla="*/ 87 h 156"/>
                <a:gd name="T30" fmla="*/ 77 w 140"/>
                <a:gd name="T31" fmla="*/ 8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56">
                  <a:moveTo>
                    <a:pt x="77" y="85"/>
                  </a:moveTo>
                  <a:lnTo>
                    <a:pt x="77" y="72"/>
                  </a:lnTo>
                  <a:lnTo>
                    <a:pt x="140" y="72"/>
                  </a:lnTo>
                  <a:lnTo>
                    <a:pt x="140" y="84"/>
                  </a:lnTo>
                  <a:lnTo>
                    <a:pt x="140" y="149"/>
                  </a:lnTo>
                  <a:cubicBezTo>
                    <a:pt x="121" y="154"/>
                    <a:pt x="106" y="156"/>
                    <a:pt x="92" y="156"/>
                  </a:cubicBezTo>
                  <a:cubicBezTo>
                    <a:pt x="42" y="156"/>
                    <a:pt x="0" y="126"/>
                    <a:pt x="0" y="76"/>
                  </a:cubicBezTo>
                  <a:cubicBezTo>
                    <a:pt x="0" y="31"/>
                    <a:pt x="38" y="0"/>
                    <a:pt x="89" y="0"/>
                  </a:cubicBezTo>
                  <a:cubicBezTo>
                    <a:pt x="99" y="0"/>
                    <a:pt x="117" y="2"/>
                    <a:pt x="128" y="7"/>
                  </a:cubicBezTo>
                  <a:lnTo>
                    <a:pt x="117" y="34"/>
                  </a:lnTo>
                  <a:cubicBezTo>
                    <a:pt x="109" y="32"/>
                    <a:pt x="96" y="31"/>
                    <a:pt x="92" y="31"/>
                  </a:cubicBezTo>
                  <a:cubicBezTo>
                    <a:pt x="70" y="31"/>
                    <a:pt x="48" y="45"/>
                    <a:pt x="48" y="78"/>
                  </a:cubicBezTo>
                  <a:cubicBezTo>
                    <a:pt x="48" y="110"/>
                    <a:pt x="72" y="125"/>
                    <a:pt x="87" y="125"/>
                  </a:cubicBezTo>
                  <a:cubicBezTo>
                    <a:pt x="89" y="125"/>
                    <a:pt x="91" y="125"/>
                    <a:pt x="94" y="124"/>
                  </a:cubicBezTo>
                  <a:lnTo>
                    <a:pt x="94" y="87"/>
                  </a:lnTo>
                  <a:lnTo>
                    <a:pt x="77" y="85"/>
                  </a:ln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9"/>
            <p:cNvSpPr>
              <a:spLocks noEditPoints="1"/>
            </p:cNvSpPr>
            <p:nvPr/>
          </p:nvSpPr>
          <p:spPr bwMode="auto">
            <a:xfrm>
              <a:off x="2520950" y="3749676"/>
              <a:ext cx="1050925" cy="950913"/>
            </a:xfrm>
            <a:custGeom>
              <a:avLst/>
              <a:gdLst>
                <a:gd name="T0" fmla="*/ 62 w 125"/>
                <a:gd name="T1" fmla="*/ 113 h 113"/>
                <a:gd name="T2" fmla="*/ 125 w 125"/>
                <a:gd name="T3" fmla="*/ 55 h 113"/>
                <a:gd name="T4" fmla="*/ 62 w 125"/>
                <a:gd name="T5" fmla="*/ 0 h 113"/>
                <a:gd name="T6" fmla="*/ 0 w 125"/>
                <a:gd name="T7" fmla="*/ 55 h 113"/>
                <a:gd name="T8" fmla="*/ 62 w 125"/>
                <a:gd name="T9" fmla="*/ 113 h 113"/>
                <a:gd name="T10" fmla="*/ 62 w 125"/>
                <a:gd name="T11" fmla="*/ 19 h 113"/>
                <a:gd name="T12" fmla="*/ 81 w 125"/>
                <a:gd name="T13" fmla="*/ 55 h 113"/>
                <a:gd name="T14" fmla="*/ 62 w 125"/>
                <a:gd name="T15" fmla="*/ 94 h 113"/>
                <a:gd name="T16" fmla="*/ 44 w 125"/>
                <a:gd name="T17" fmla="*/ 55 h 113"/>
                <a:gd name="T18" fmla="*/ 62 w 125"/>
                <a:gd name="T19"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3">
                  <a:moveTo>
                    <a:pt x="62" y="113"/>
                  </a:moveTo>
                  <a:cubicBezTo>
                    <a:pt x="100" y="113"/>
                    <a:pt x="125" y="89"/>
                    <a:pt x="125" y="55"/>
                  </a:cubicBezTo>
                  <a:cubicBezTo>
                    <a:pt x="125" y="20"/>
                    <a:pt x="94" y="0"/>
                    <a:pt x="62" y="0"/>
                  </a:cubicBezTo>
                  <a:cubicBezTo>
                    <a:pt x="30" y="0"/>
                    <a:pt x="0" y="20"/>
                    <a:pt x="0" y="55"/>
                  </a:cubicBezTo>
                  <a:cubicBezTo>
                    <a:pt x="0" y="89"/>
                    <a:pt x="25" y="113"/>
                    <a:pt x="62" y="113"/>
                  </a:cubicBezTo>
                  <a:close/>
                  <a:moveTo>
                    <a:pt x="62" y="19"/>
                  </a:moveTo>
                  <a:cubicBezTo>
                    <a:pt x="76" y="19"/>
                    <a:pt x="81" y="39"/>
                    <a:pt x="81" y="55"/>
                  </a:cubicBezTo>
                  <a:cubicBezTo>
                    <a:pt x="81" y="72"/>
                    <a:pt x="77" y="94"/>
                    <a:pt x="62" y="94"/>
                  </a:cubicBezTo>
                  <a:cubicBezTo>
                    <a:pt x="48" y="94"/>
                    <a:pt x="44" y="72"/>
                    <a:pt x="44" y="55"/>
                  </a:cubicBezTo>
                  <a:cubicBezTo>
                    <a:pt x="44" y="39"/>
                    <a:pt x="48" y="19"/>
                    <a:pt x="62" y="19"/>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Rectangle 10"/>
            <p:cNvSpPr>
              <a:spLocks noChangeArrowheads="1"/>
            </p:cNvSpPr>
            <p:nvPr/>
          </p:nvSpPr>
          <p:spPr bwMode="auto">
            <a:xfrm>
              <a:off x="3638550" y="3344863"/>
              <a:ext cx="361950" cy="1339850"/>
            </a:xfrm>
            <a:prstGeom prst="rect">
              <a:avLst/>
            </a:prstGeom>
            <a:solidFill>
              <a:srgbClr val="C995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Freeform 11"/>
            <p:cNvSpPr>
              <a:spLocks noEditPoints="1"/>
            </p:cNvSpPr>
            <p:nvPr/>
          </p:nvSpPr>
          <p:spPr bwMode="auto">
            <a:xfrm>
              <a:off x="4067175" y="3344863"/>
              <a:ext cx="1050925" cy="1355725"/>
            </a:xfrm>
            <a:custGeom>
              <a:avLst/>
              <a:gdLst>
                <a:gd name="T0" fmla="*/ 103 w 125"/>
                <a:gd name="T1" fmla="*/ 153 h 161"/>
                <a:gd name="T2" fmla="*/ 125 w 125"/>
                <a:gd name="T3" fmla="*/ 125 h 161"/>
                <a:gd name="T4" fmla="*/ 125 w 125"/>
                <a:gd name="T5" fmla="*/ 0 h 161"/>
                <a:gd name="T6" fmla="*/ 82 w 125"/>
                <a:gd name="T7" fmla="*/ 0 h 161"/>
                <a:gd name="T8" fmla="*/ 82 w 125"/>
                <a:gd name="T9" fmla="*/ 62 h 161"/>
                <a:gd name="T10" fmla="*/ 81 w 125"/>
                <a:gd name="T11" fmla="*/ 62 h 161"/>
                <a:gd name="T12" fmla="*/ 50 w 125"/>
                <a:gd name="T13" fmla="*/ 48 h 161"/>
                <a:gd name="T14" fmla="*/ 0 w 125"/>
                <a:gd name="T15" fmla="*/ 103 h 161"/>
                <a:gd name="T16" fmla="*/ 48 w 125"/>
                <a:gd name="T17" fmla="*/ 161 h 161"/>
                <a:gd name="T18" fmla="*/ 86 w 125"/>
                <a:gd name="T19" fmla="*/ 143 h 161"/>
                <a:gd name="T20" fmla="*/ 103 w 125"/>
                <a:gd name="T21" fmla="*/ 153 h 161"/>
                <a:gd name="T22" fmla="*/ 63 w 125"/>
                <a:gd name="T23" fmla="*/ 71 h 161"/>
                <a:gd name="T24" fmla="*/ 82 w 125"/>
                <a:gd name="T25" fmla="*/ 105 h 161"/>
                <a:gd name="T26" fmla="*/ 64 w 125"/>
                <a:gd name="T27" fmla="*/ 139 h 161"/>
                <a:gd name="T28" fmla="*/ 46 w 125"/>
                <a:gd name="T29" fmla="*/ 105 h 161"/>
                <a:gd name="T30" fmla="*/ 63 w 125"/>
                <a:gd name="T31"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61">
                  <a:moveTo>
                    <a:pt x="103" y="153"/>
                  </a:moveTo>
                  <a:lnTo>
                    <a:pt x="125" y="125"/>
                  </a:lnTo>
                  <a:lnTo>
                    <a:pt x="125" y="0"/>
                  </a:lnTo>
                  <a:lnTo>
                    <a:pt x="82" y="0"/>
                  </a:lnTo>
                  <a:lnTo>
                    <a:pt x="82" y="62"/>
                  </a:lnTo>
                  <a:lnTo>
                    <a:pt x="81" y="62"/>
                  </a:lnTo>
                  <a:cubicBezTo>
                    <a:pt x="75" y="53"/>
                    <a:pt x="64" y="48"/>
                    <a:pt x="50" y="48"/>
                  </a:cubicBezTo>
                  <a:cubicBezTo>
                    <a:pt x="14" y="48"/>
                    <a:pt x="0" y="81"/>
                    <a:pt x="0" y="103"/>
                  </a:cubicBezTo>
                  <a:cubicBezTo>
                    <a:pt x="0" y="131"/>
                    <a:pt x="14" y="161"/>
                    <a:pt x="48" y="161"/>
                  </a:cubicBezTo>
                  <a:cubicBezTo>
                    <a:pt x="64" y="161"/>
                    <a:pt x="79" y="150"/>
                    <a:pt x="86" y="143"/>
                  </a:cubicBezTo>
                  <a:lnTo>
                    <a:pt x="103" y="153"/>
                  </a:lnTo>
                  <a:close/>
                  <a:moveTo>
                    <a:pt x="63" y="71"/>
                  </a:moveTo>
                  <a:cubicBezTo>
                    <a:pt x="76" y="71"/>
                    <a:pt x="82" y="85"/>
                    <a:pt x="82" y="105"/>
                  </a:cubicBezTo>
                  <a:cubicBezTo>
                    <a:pt x="82" y="123"/>
                    <a:pt x="76" y="139"/>
                    <a:pt x="64" y="139"/>
                  </a:cubicBezTo>
                  <a:cubicBezTo>
                    <a:pt x="53" y="139"/>
                    <a:pt x="46" y="125"/>
                    <a:pt x="46" y="105"/>
                  </a:cubicBezTo>
                  <a:cubicBezTo>
                    <a:pt x="46" y="83"/>
                    <a:pt x="53" y="71"/>
                    <a:pt x="63" y="71"/>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2"/>
            <p:cNvSpPr>
              <a:spLocks/>
            </p:cNvSpPr>
            <p:nvPr/>
          </p:nvSpPr>
          <p:spPr bwMode="auto">
            <a:xfrm>
              <a:off x="5008563" y="3319463"/>
              <a:ext cx="1025525" cy="1482725"/>
            </a:xfrm>
            <a:custGeom>
              <a:avLst/>
              <a:gdLst>
                <a:gd name="T0" fmla="*/ 108 w 122"/>
                <a:gd name="T1" fmla="*/ 32 h 176"/>
                <a:gd name="T2" fmla="*/ 89 w 122"/>
                <a:gd name="T3" fmla="*/ 27 h 176"/>
                <a:gd name="T4" fmla="*/ 71 w 122"/>
                <a:gd name="T5" fmla="*/ 42 h 176"/>
                <a:gd name="T6" fmla="*/ 89 w 122"/>
                <a:gd name="T7" fmla="*/ 75 h 176"/>
                <a:gd name="T8" fmla="*/ 105 w 122"/>
                <a:gd name="T9" fmla="*/ 126 h 176"/>
                <a:gd name="T10" fmla="*/ 47 w 122"/>
                <a:gd name="T11" fmla="*/ 176 h 176"/>
                <a:gd name="T12" fmla="*/ 0 w 122"/>
                <a:gd name="T13" fmla="*/ 160 h 176"/>
                <a:gd name="T14" fmla="*/ 17 w 122"/>
                <a:gd name="T15" fmla="*/ 136 h 176"/>
                <a:gd name="T16" fmla="*/ 40 w 122"/>
                <a:gd name="T17" fmla="*/ 147 h 176"/>
                <a:gd name="T18" fmla="*/ 61 w 122"/>
                <a:gd name="T19" fmla="*/ 127 h 176"/>
                <a:gd name="T20" fmla="*/ 42 w 122"/>
                <a:gd name="T21" fmla="*/ 91 h 176"/>
                <a:gd name="T22" fmla="*/ 28 w 122"/>
                <a:gd name="T23" fmla="*/ 45 h 176"/>
                <a:gd name="T24" fmla="*/ 84 w 122"/>
                <a:gd name="T25" fmla="*/ 0 h 176"/>
                <a:gd name="T26" fmla="*/ 122 w 122"/>
                <a:gd name="T27" fmla="*/ 11 h 176"/>
                <a:gd name="T28" fmla="*/ 108 w 122"/>
                <a:gd name="T2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76">
                  <a:moveTo>
                    <a:pt x="108" y="32"/>
                  </a:moveTo>
                  <a:cubicBezTo>
                    <a:pt x="101" y="29"/>
                    <a:pt x="96" y="27"/>
                    <a:pt x="89" y="27"/>
                  </a:cubicBezTo>
                  <a:cubicBezTo>
                    <a:pt x="76" y="27"/>
                    <a:pt x="71" y="38"/>
                    <a:pt x="71" y="42"/>
                  </a:cubicBezTo>
                  <a:cubicBezTo>
                    <a:pt x="71" y="50"/>
                    <a:pt x="76" y="59"/>
                    <a:pt x="89" y="75"/>
                  </a:cubicBezTo>
                  <a:cubicBezTo>
                    <a:pt x="100" y="90"/>
                    <a:pt x="105" y="110"/>
                    <a:pt x="105" y="126"/>
                  </a:cubicBezTo>
                  <a:cubicBezTo>
                    <a:pt x="104" y="157"/>
                    <a:pt x="79" y="176"/>
                    <a:pt x="47" y="176"/>
                  </a:cubicBezTo>
                  <a:cubicBezTo>
                    <a:pt x="29" y="176"/>
                    <a:pt x="10" y="168"/>
                    <a:pt x="0" y="160"/>
                  </a:cubicBezTo>
                  <a:lnTo>
                    <a:pt x="17" y="136"/>
                  </a:lnTo>
                  <a:cubicBezTo>
                    <a:pt x="23" y="141"/>
                    <a:pt x="30" y="147"/>
                    <a:pt x="40" y="147"/>
                  </a:cubicBezTo>
                  <a:cubicBezTo>
                    <a:pt x="53" y="147"/>
                    <a:pt x="61" y="137"/>
                    <a:pt x="61" y="127"/>
                  </a:cubicBezTo>
                  <a:cubicBezTo>
                    <a:pt x="61" y="116"/>
                    <a:pt x="53" y="107"/>
                    <a:pt x="42" y="91"/>
                  </a:cubicBezTo>
                  <a:cubicBezTo>
                    <a:pt x="31" y="75"/>
                    <a:pt x="27" y="61"/>
                    <a:pt x="28" y="45"/>
                  </a:cubicBezTo>
                  <a:cubicBezTo>
                    <a:pt x="30" y="18"/>
                    <a:pt x="53" y="0"/>
                    <a:pt x="84" y="0"/>
                  </a:cubicBezTo>
                  <a:cubicBezTo>
                    <a:pt x="105" y="0"/>
                    <a:pt x="113" y="6"/>
                    <a:pt x="122" y="11"/>
                  </a:cubicBezTo>
                  <a:lnTo>
                    <a:pt x="10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3"/>
            <p:cNvSpPr>
              <a:spLocks/>
            </p:cNvSpPr>
            <p:nvPr/>
          </p:nvSpPr>
          <p:spPr bwMode="auto">
            <a:xfrm>
              <a:off x="5908675" y="3765551"/>
              <a:ext cx="503238" cy="919163"/>
            </a:xfrm>
            <a:custGeom>
              <a:avLst/>
              <a:gdLst>
                <a:gd name="T0" fmla="*/ 60 w 60"/>
                <a:gd name="T1" fmla="*/ 0 h 109"/>
                <a:gd name="T2" fmla="*/ 39 w 60"/>
                <a:gd name="T3" fmla="*/ 109 h 109"/>
                <a:gd name="T4" fmla="*/ 0 w 60"/>
                <a:gd name="T5" fmla="*/ 109 h 109"/>
                <a:gd name="T6" fmla="*/ 21 w 60"/>
                <a:gd name="T7" fmla="*/ 0 h 109"/>
                <a:gd name="T8" fmla="*/ 60 w 60"/>
                <a:gd name="T9" fmla="*/ 0 h 109"/>
              </a:gdLst>
              <a:ahLst/>
              <a:cxnLst>
                <a:cxn ang="0">
                  <a:pos x="T0" y="T1"/>
                </a:cxn>
                <a:cxn ang="0">
                  <a:pos x="T2" y="T3"/>
                </a:cxn>
                <a:cxn ang="0">
                  <a:pos x="T4" y="T5"/>
                </a:cxn>
                <a:cxn ang="0">
                  <a:pos x="T6" y="T7"/>
                </a:cxn>
                <a:cxn ang="0">
                  <a:pos x="T8" y="T9"/>
                </a:cxn>
              </a:cxnLst>
              <a:rect l="0" t="0" r="r" b="b"/>
              <a:pathLst>
                <a:path w="60" h="109">
                  <a:moveTo>
                    <a:pt x="60" y="0"/>
                  </a:moveTo>
                  <a:lnTo>
                    <a:pt x="39" y="109"/>
                  </a:lnTo>
                  <a:lnTo>
                    <a:pt x="0" y="109"/>
                  </a:lnTo>
                  <a:lnTo>
                    <a:pt x="21"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4"/>
            <p:cNvSpPr>
              <a:spLocks/>
            </p:cNvSpPr>
            <p:nvPr/>
          </p:nvSpPr>
          <p:spPr bwMode="auto">
            <a:xfrm>
              <a:off x="6337300" y="3740151"/>
              <a:ext cx="1554163" cy="944563"/>
            </a:xfrm>
            <a:custGeom>
              <a:avLst/>
              <a:gdLst>
                <a:gd name="T0" fmla="*/ 55 w 185"/>
                <a:gd name="T1" fmla="*/ 21 h 112"/>
                <a:gd name="T2" fmla="*/ 56 w 185"/>
                <a:gd name="T3" fmla="*/ 21 h 112"/>
                <a:gd name="T4" fmla="*/ 98 w 185"/>
                <a:gd name="T5" fmla="*/ 1 h 112"/>
                <a:gd name="T6" fmla="*/ 118 w 185"/>
                <a:gd name="T7" fmla="*/ 21 h 112"/>
                <a:gd name="T8" fmla="*/ 160 w 185"/>
                <a:gd name="T9" fmla="*/ 1 h 112"/>
                <a:gd name="T10" fmla="*/ 185 w 185"/>
                <a:gd name="T11" fmla="*/ 22 h 112"/>
                <a:gd name="T12" fmla="*/ 185 w 185"/>
                <a:gd name="T13" fmla="*/ 23 h 112"/>
                <a:gd name="T14" fmla="*/ 185 w 185"/>
                <a:gd name="T15" fmla="*/ 24 h 112"/>
                <a:gd name="T16" fmla="*/ 182 w 185"/>
                <a:gd name="T17" fmla="*/ 42 h 112"/>
                <a:gd name="T18" fmla="*/ 170 w 185"/>
                <a:gd name="T19" fmla="*/ 112 h 112"/>
                <a:gd name="T20" fmla="*/ 131 w 185"/>
                <a:gd name="T21" fmla="*/ 112 h 112"/>
                <a:gd name="T22" fmla="*/ 143 w 185"/>
                <a:gd name="T23" fmla="*/ 44 h 112"/>
                <a:gd name="T24" fmla="*/ 144 w 185"/>
                <a:gd name="T25" fmla="*/ 38 h 112"/>
                <a:gd name="T26" fmla="*/ 136 w 185"/>
                <a:gd name="T27" fmla="*/ 28 h 112"/>
                <a:gd name="T28" fmla="*/ 114 w 185"/>
                <a:gd name="T29" fmla="*/ 61 h 112"/>
                <a:gd name="T30" fmla="*/ 104 w 185"/>
                <a:gd name="T31" fmla="*/ 112 h 112"/>
                <a:gd name="T32" fmla="*/ 65 w 185"/>
                <a:gd name="T33" fmla="*/ 112 h 112"/>
                <a:gd name="T34" fmla="*/ 78 w 185"/>
                <a:gd name="T35" fmla="*/ 44 h 112"/>
                <a:gd name="T36" fmla="*/ 79 w 185"/>
                <a:gd name="T37" fmla="*/ 38 h 112"/>
                <a:gd name="T38" fmla="*/ 71 w 185"/>
                <a:gd name="T39" fmla="*/ 28 h 112"/>
                <a:gd name="T40" fmla="*/ 49 w 185"/>
                <a:gd name="T41" fmla="*/ 61 h 112"/>
                <a:gd name="T42" fmla="*/ 39 w 185"/>
                <a:gd name="T43" fmla="*/ 112 h 112"/>
                <a:gd name="T44" fmla="*/ 0 w 185"/>
                <a:gd name="T45" fmla="*/ 112 h 112"/>
                <a:gd name="T46" fmla="*/ 20 w 185"/>
                <a:gd name="T47" fmla="*/ 3 h 112"/>
                <a:gd name="T48" fmla="*/ 59 w 185"/>
                <a:gd name="T49" fmla="*/ 3 h 112"/>
                <a:gd name="T50" fmla="*/ 55 w 185"/>
                <a:gd name="T51"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12">
                  <a:moveTo>
                    <a:pt x="55" y="21"/>
                  </a:moveTo>
                  <a:lnTo>
                    <a:pt x="56" y="21"/>
                  </a:lnTo>
                  <a:cubicBezTo>
                    <a:pt x="66" y="10"/>
                    <a:pt x="80" y="1"/>
                    <a:pt x="98" y="1"/>
                  </a:cubicBezTo>
                  <a:cubicBezTo>
                    <a:pt x="106" y="1"/>
                    <a:pt x="118" y="7"/>
                    <a:pt x="118" y="21"/>
                  </a:cubicBezTo>
                  <a:cubicBezTo>
                    <a:pt x="129" y="9"/>
                    <a:pt x="147" y="1"/>
                    <a:pt x="160" y="1"/>
                  </a:cubicBezTo>
                  <a:cubicBezTo>
                    <a:pt x="177" y="0"/>
                    <a:pt x="185" y="9"/>
                    <a:pt x="185" y="22"/>
                  </a:cubicBezTo>
                  <a:lnTo>
                    <a:pt x="185" y="23"/>
                  </a:lnTo>
                  <a:lnTo>
                    <a:pt x="185" y="24"/>
                  </a:lnTo>
                  <a:cubicBezTo>
                    <a:pt x="185" y="29"/>
                    <a:pt x="184" y="35"/>
                    <a:pt x="182" y="42"/>
                  </a:cubicBezTo>
                  <a:lnTo>
                    <a:pt x="170" y="112"/>
                  </a:lnTo>
                  <a:lnTo>
                    <a:pt x="131" y="112"/>
                  </a:lnTo>
                  <a:lnTo>
                    <a:pt x="143" y="44"/>
                  </a:lnTo>
                  <a:cubicBezTo>
                    <a:pt x="144" y="42"/>
                    <a:pt x="144" y="40"/>
                    <a:pt x="144" y="38"/>
                  </a:cubicBezTo>
                  <a:cubicBezTo>
                    <a:pt x="144" y="29"/>
                    <a:pt x="140" y="28"/>
                    <a:pt x="136" y="28"/>
                  </a:cubicBezTo>
                  <a:cubicBezTo>
                    <a:pt x="126" y="28"/>
                    <a:pt x="117" y="42"/>
                    <a:pt x="114" y="61"/>
                  </a:cubicBezTo>
                  <a:lnTo>
                    <a:pt x="104" y="112"/>
                  </a:lnTo>
                  <a:lnTo>
                    <a:pt x="65" y="112"/>
                  </a:lnTo>
                  <a:lnTo>
                    <a:pt x="78" y="44"/>
                  </a:lnTo>
                  <a:cubicBezTo>
                    <a:pt x="79" y="42"/>
                    <a:pt x="79" y="40"/>
                    <a:pt x="79" y="38"/>
                  </a:cubicBezTo>
                  <a:cubicBezTo>
                    <a:pt x="79" y="29"/>
                    <a:pt x="75" y="28"/>
                    <a:pt x="71" y="28"/>
                  </a:cubicBezTo>
                  <a:cubicBezTo>
                    <a:pt x="61" y="28"/>
                    <a:pt x="52" y="42"/>
                    <a:pt x="49" y="61"/>
                  </a:cubicBezTo>
                  <a:lnTo>
                    <a:pt x="39" y="112"/>
                  </a:lnTo>
                  <a:lnTo>
                    <a:pt x="0" y="112"/>
                  </a:lnTo>
                  <a:lnTo>
                    <a:pt x="20" y="3"/>
                  </a:lnTo>
                  <a:lnTo>
                    <a:pt x="59" y="3"/>
                  </a:lnTo>
                  <a:lnTo>
                    <a:pt x="5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449416390"/>
      </p:ext>
    </p:extLst>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4_Picture with Caption">
    <p:spTree>
      <p:nvGrpSpPr>
        <p:cNvPr id="1" name=""/>
        <p:cNvGrpSpPr/>
        <p:nvPr/>
      </p:nvGrpSpPr>
      <p:grpSpPr>
        <a:xfrm>
          <a:off x="0" y="0"/>
          <a:ext cx="0" cy="0"/>
          <a:chOff x="0" y="0"/>
          <a:chExt cx="0" cy="0"/>
        </a:xfrm>
      </p:grpSpPr>
      <p:sp>
        <p:nvSpPr>
          <p:cNvPr id="8" name="Rectangle 7"/>
          <p:cNvSpPr/>
          <p:nvPr/>
        </p:nvSpPr>
        <p:spPr>
          <a:xfrm>
            <a:off x="0" y="4953000"/>
            <a:ext cx="9141619" cy="1905000"/>
          </a:xfrm>
          <a:prstGeom prst="rect">
            <a:avLst/>
          </a:prstGeom>
          <a:solidFill>
            <a:srgbClr val="9B743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5074920"/>
            <a:ext cx="7589520"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822959" y="5907024"/>
            <a:ext cx="7589520"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6176D9-9DE5-4AC3-A5DD-5686A4C85902}" type="slidenum">
              <a:rPr lang="en-US" smtClean="0"/>
              <a:pPr/>
              <a:t>‹#›</a:t>
            </a:fld>
            <a:endParaRPr lang="en-US"/>
          </a:p>
        </p:txBody>
      </p:sp>
      <p:sp>
        <p:nvSpPr>
          <p:cNvPr id="11" name="Rectangle 10"/>
          <p:cNvSpPr/>
          <p:nvPr/>
        </p:nvSpPr>
        <p:spPr>
          <a:xfrm>
            <a:off x="-2382" y="4918771"/>
            <a:ext cx="9144001" cy="65999"/>
          </a:xfrm>
          <a:prstGeom prst="rect">
            <a:avLst/>
          </a:prstGeom>
          <a:solidFill>
            <a:srgbClr val="C7962C"/>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81" name="Group 80"/>
          <p:cNvGrpSpPr>
            <a:grpSpLocks noChangeAspect="1"/>
          </p:cNvGrpSpPr>
          <p:nvPr/>
        </p:nvGrpSpPr>
        <p:grpSpPr>
          <a:xfrm>
            <a:off x="152400" y="6446284"/>
            <a:ext cx="931188" cy="378627"/>
            <a:chOff x="3001963" y="1117600"/>
            <a:chExt cx="2643188" cy="1074738"/>
          </a:xfrm>
        </p:grpSpPr>
        <p:sp>
          <p:nvSpPr>
            <p:cNvPr id="64" name="Freeform 45"/>
            <p:cNvSpPr>
              <a:spLocks/>
            </p:cNvSpPr>
            <p:nvPr/>
          </p:nvSpPr>
          <p:spPr bwMode="auto">
            <a:xfrm>
              <a:off x="3001963" y="1627188"/>
              <a:ext cx="469900" cy="527050"/>
            </a:xfrm>
            <a:custGeom>
              <a:avLst/>
              <a:gdLst>
                <a:gd name="T0" fmla="*/ 771 w 1396"/>
                <a:gd name="T1" fmla="*/ 854 h 1568"/>
                <a:gd name="T2" fmla="*/ 771 w 1396"/>
                <a:gd name="T3" fmla="*/ 721 h 1568"/>
                <a:gd name="T4" fmla="*/ 1396 w 1396"/>
                <a:gd name="T5" fmla="*/ 721 h 1568"/>
                <a:gd name="T6" fmla="*/ 1396 w 1396"/>
                <a:gd name="T7" fmla="*/ 849 h 1568"/>
                <a:gd name="T8" fmla="*/ 1396 w 1396"/>
                <a:gd name="T9" fmla="*/ 1490 h 1568"/>
                <a:gd name="T10" fmla="*/ 920 w 1396"/>
                <a:gd name="T11" fmla="*/ 1568 h 1568"/>
                <a:gd name="T12" fmla="*/ 0 w 1396"/>
                <a:gd name="T13" fmla="*/ 769 h 1568"/>
                <a:gd name="T14" fmla="*/ 892 w 1396"/>
                <a:gd name="T15" fmla="*/ 0 h 1568"/>
                <a:gd name="T16" fmla="*/ 1279 w 1396"/>
                <a:gd name="T17" fmla="*/ 76 h 1568"/>
                <a:gd name="T18" fmla="*/ 1167 w 1396"/>
                <a:gd name="T19" fmla="*/ 345 h 1568"/>
                <a:gd name="T20" fmla="*/ 916 w 1396"/>
                <a:gd name="T21" fmla="*/ 317 h 1568"/>
                <a:gd name="T22" fmla="*/ 476 w 1396"/>
                <a:gd name="T23" fmla="*/ 786 h 1568"/>
                <a:gd name="T24" fmla="*/ 872 w 1396"/>
                <a:gd name="T25" fmla="*/ 1252 h 1568"/>
                <a:gd name="T26" fmla="*/ 940 w 1396"/>
                <a:gd name="T27" fmla="*/ 1241 h 1568"/>
                <a:gd name="T28" fmla="*/ 940 w 1396"/>
                <a:gd name="T29" fmla="*/ 875 h 1568"/>
                <a:gd name="T30" fmla="*/ 771 w 1396"/>
                <a:gd name="T31" fmla="*/ 854 h 15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396" h="1568">
                  <a:moveTo>
                    <a:pt x="771" y="854"/>
                  </a:moveTo>
                  <a:lnTo>
                    <a:pt x="771" y="721"/>
                  </a:lnTo>
                  <a:lnTo>
                    <a:pt x="1396" y="721"/>
                  </a:lnTo>
                  <a:lnTo>
                    <a:pt x="1396" y="849"/>
                  </a:lnTo>
                  <a:lnTo>
                    <a:pt x="1396" y="1490"/>
                  </a:lnTo>
                  <a:cubicBezTo>
                    <a:pt x="1212" y="1544"/>
                    <a:pt x="1059" y="1568"/>
                    <a:pt x="920" y="1568"/>
                  </a:cubicBezTo>
                  <a:cubicBezTo>
                    <a:pt x="416" y="1568"/>
                    <a:pt x="0" y="1265"/>
                    <a:pt x="0" y="769"/>
                  </a:cubicBezTo>
                  <a:cubicBezTo>
                    <a:pt x="0" y="310"/>
                    <a:pt x="379" y="0"/>
                    <a:pt x="892" y="0"/>
                  </a:cubicBezTo>
                  <a:cubicBezTo>
                    <a:pt x="992" y="0"/>
                    <a:pt x="1171" y="29"/>
                    <a:pt x="1279" y="76"/>
                  </a:cubicBezTo>
                  <a:lnTo>
                    <a:pt x="1167" y="345"/>
                  </a:lnTo>
                  <a:cubicBezTo>
                    <a:pt x="1093" y="323"/>
                    <a:pt x="959" y="317"/>
                    <a:pt x="916" y="317"/>
                  </a:cubicBezTo>
                  <a:cubicBezTo>
                    <a:pt x="699" y="317"/>
                    <a:pt x="476" y="457"/>
                    <a:pt x="476" y="786"/>
                  </a:cubicBezTo>
                  <a:cubicBezTo>
                    <a:pt x="476" y="1109"/>
                    <a:pt x="717" y="1252"/>
                    <a:pt x="872" y="1252"/>
                  </a:cubicBezTo>
                  <a:cubicBezTo>
                    <a:pt x="888" y="1252"/>
                    <a:pt x="911" y="1250"/>
                    <a:pt x="940" y="1241"/>
                  </a:cubicBezTo>
                  <a:lnTo>
                    <a:pt x="940" y="875"/>
                  </a:lnTo>
                  <a:lnTo>
                    <a:pt x="771" y="854"/>
                  </a:lnTo>
                  <a:close/>
                </a:path>
              </a:pathLst>
            </a:custGeom>
            <a:solidFill>
              <a:srgbClr val="1B1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5" name="Freeform 46"/>
            <p:cNvSpPr>
              <a:spLocks noEditPoints="1"/>
            </p:cNvSpPr>
            <p:nvPr/>
          </p:nvSpPr>
          <p:spPr bwMode="auto">
            <a:xfrm>
              <a:off x="3500438" y="1773238"/>
              <a:ext cx="417513" cy="381000"/>
            </a:xfrm>
            <a:custGeom>
              <a:avLst/>
              <a:gdLst>
                <a:gd name="T0" fmla="*/ 621 w 1245"/>
                <a:gd name="T1" fmla="*/ 1134 h 1134"/>
                <a:gd name="T2" fmla="*/ 1245 w 1245"/>
                <a:gd name="T3" fmla="*/ 554 h 1134"/>
                <a:gd name="T4" fmla="*/ 621 w 1245"/>
                <a:gd name="T5" fmla="*/ 0 h 1134"/>
                <a:gd name="T6" fmla="*/ 0 w 1245"/>
                <a:gd name="T7" fmla="*/ 554 h 1134"/>
                <a:gd name="T8" fmla="*/ 621 w 1245"/>
                <a:gd name="T9" fmla="*/ 1134 h 1134"/>
                <a:gd name="T10" fmla="*/ 621 w 1245"/>
                <a:gd name="T11" fmla="*/ 192 h 1134"/>
                <a:gd name="T12" fmla="*/ 805 w 1245"/>
                <a:gd name="T13" fmla="*/ 554 h 1134"/>
                <a:gd name="T14" fmla="*/ 621 w 1245"/>
                <a:gd name="T15" fmla="*/ 941 h 1134"/>
                <a:gd name="T16" fmla="*/ 439 w 1245"/>
                <a:gd name="T17" fmla="*/ 554 h 1134"/>
                <a:gd name="T18" fmla="*/ 621 w 1245"/>
                <a:gd name="T19" fmla="*/ 192 h 1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45" h="1134">
                  <a:moveTo>
                    <a:pt x="621" y="1134"/>
                  </a:moveTo>
                  <a:cubicBezTo>
                    <a:pt x="993" y="1134"/>
                    <a:pt x="1245" y="889"/>
                    <a:pt x="1245" y="554"/>
                  </a:cubicBezTo>
                  <a:cubicBezTo>
                    <a:pt x="1245" y="203"/>
                    <a:pt x="939" y="0"/>
                    <a:pt x="621" y="0"/>
                  </a:cubicBezTo>
                  <a:cubicBezTo>
                    <a:pt x="303" y="0"/>
                    <a:pt x="0" y="203"/>
                    <a:pt x="0" y="554"/>
                  </a:cubicBezTo>
                  <a:cubicBezTo>
                    <a:pt x="0" y="889"/>
                    <a:pt x="251" y="1134"/>
                    <a:pt x="621" y="1134"/>
                  </a:cubicBezTo>
                  <a:close/>
                  <a:moveTo>
                    <a:pt x="621" y="192"/>
                  </a:moveTo>
                  <a:cubicBezTo>
                    <a:pt x="762" y="192"/>
                    <a:pt x="805" y="391"/>
                    <a:pt x="805" y="554"/>
                  </a:cubicBezTo>
                  <a:cubicBezTo>
                    <a:pt x="805" y="725"/>
                    <a:pt x="766" y="941"/>
                    <a:pt x="621" y="941"/>
                  </a:cubicBezTo>
                  <a:cubicBezTo>
                    <a:pt x="476" y="941"/>
                    <a:pt x="439" y="725"/>
                    <a:pt x="439" y="554"/>
                  </a:cubicBezTo>
                  <a:cubicBezTo>
                    <a:pt x="439" y="391"/>
                    <a:pt x="480" y="192"/>
                    <a:pt x="621" y="192"/>
                  </a:cubicBezTo>
                  <a:close/>
                </a:path>
              </a:pathLst>
            </a:custGeom>
            <a:solidFill>
              <a:srgbClr val="1B1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6" name="Rectangle 47"/>
            <p:cNvSpPr>
              <a:spLocks noChangeArrowheads="1"/>
            </p:cNvSpPr>
            <p:nvPr/>
          </p:nvSpPr>
          <p:spPr bwMode="auto">
            <a:xfrm>
              <a:off x="3944938" y="1611313"/>
              <a:ext cx="146050" cy="533400"/>
            </a:xfrm>
            <a:prstGeom prst="rect">
              <a:avLst/>
            </a:prstGeom>
            <a:solidFill>
              <a:srgbClr val="1B1918"/>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7" name="Freeform 48"/>
            <p:cNvSpPr>
              <a:spLocks noEditPoints="1"/>
            </p:cNvSpPr>
            <p:nvPr/>
          </p:nvSpPr>
          <p:spPr bwMode="auto">
            <a:xfrm>
              <a:off x="4117976" y="1611313"/>
              <a:ext cx="419100" cy="542925"/>
            </a:xfrm>
            <a:custGeom>
              <a:avLst/>
              <a:gdLst>
                <a:gd name="T0" fmla="*/ 1030 w 1247"/>
                <a:gd name="T1" fmla="*/ 1533 h 1617"/>
                <a:gd name="T2" fmla="*/ 1247 w 1247"/>
                <a:gd name="T3" fmla="*/ 1257 h 1617"/>
                <a:gd name="T4" fmla="*/ 1247 w 1247"/>
                <a:gd name="T5" fmla="*/ 0 h 1617"/>
                <a:gd name="T6" fmla="*/ 814 w 1247"/>
                <a:gd name="T7" fmla="*/ 0 h 1617"/>
                <a:gd name="T8" fmla="*/ 814 w 1247"/>
                <a:gd name="T9" fmla="*/ 619 h 1617"/>
                <a:gd name="T10" fmla="*/ 809 w 1247"/>
                <a:gd name="T11" fmla="*/ 619 h 1617"/>
                <a:gd name="T12" fmla="*/ 498 w 1247"/>
                <a:gd name="T13" fmla="*/ 483 h 1617"/>
                <a:gd name="T14" fmla="*/ 0 w 1247"/>
                <a:gd name="T15" fmla="*/ 1037 h 1617"/>
                <a:gd name="T16" fmla="*/ 483 w 1247"/>
                <a:gd name="T17" fmla="*/ 1617 h 1617"/>
                <a:gd name="T18" fmla="*/ 855 w 1247"/>
                <a:gd name="T19" fmla="*/ 1437 h 1617"/>
                <a:gd name="T20" fmla="*/ 1030 w 1247"/>
                <a:gd name="T21" fmla="*/ 1533 h 1617"/>
                <a:gd name="T22" fmla="*/ 632 w 1247"/>
                <a:gd name="T23" fmla="*/ 714 h 1617"/>
                <a:gd name="T24" fmla="*/ 814 w 1247"/>
                <a:gd name="T25" fmla="*/ 1056 h 1617"/>
                <a:gd name="T26" fmla="*/ 641 w 1247"/>
                <a:gd name="T27" fmla="*/ 1398 h 1617"/>
                <a:gd name="T28" fmla="*/ 457 w 1247"/>
                <a:gd name="T29" fmla="*/ 1050 h 1617"/>
                <a:gd name="T30" fmla="*/ 632 w 1247"/>
                <a:gd name="T31" fmla="*/ 714 h 1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47" h="1617">
                  <a:moveTo>
                    <a:pt x="1030" y="1533"/>
                  </a:moveTo>
                  <a:lnTo>
                    <a:pt x="1247" y="1257"/>
                  </a:lnTo>
                  <a:lnTo>
                    <a:pt x="1247" y="0"/>
                  </a:lnTo>
                  <a:lnTo>
                    <a:pt x="814" y="0"/>
                  </a:lnTo>
                  <a:lnTo>
                    <a:pt x="814" y="619"/>
                  </a:lnTo>
                  <a:lnTo>
                    <a:pt x="809" y="619"/>
                  </a:lnTo>
                  <a:cubicBezTo>
                    <a:pt x="749" y="537"/>
                    <a:pt x="634" y="483"/>
                    <a:pt x="498" y="483"/>
                  </a:cubicBezTo>
                  <a:cubicBezTo>
                    <a:pt x="134" y="483"/>
                    <a:pt x="0" y="816"/>
                    <a:pt x="0" y="1037"/>
                  </a:cubicBezTo>
                  <a:cubicBezTo>
                    <a:pt x="0" y="1318"/>
                    <a:pt x="142" y="1617"/>
                    <a:pt x="483" y="1617"/>
                  </a:cubicBezTo>
                  <a:cubicBezTo>
                    <a:pt x="641" y="1617"/>
                    <a:pt x="785" y="1502"/>
                    <a:pt x="855" y="1437"/>
                  </a:cubicBezTo>
                  <a:lnTo>
                    <a:pt x="1030" y="1533"/>
                  </a:lnTo>
                  <a:close/>
                  <a:moveTo>
                    <a:pt x="632" y="714"/>
                  </a:moveTo>
                  <a:cubicBezTo>
                    <a:pt x="753" y="714"/>
                    <a:pt x="814" y="855"/>
                    <a:pt x="814" y="1056"/>
                  </a:cubicBezTo>
                  <a:cubicBezTo>
                    <a:pt x="814" y="1234"/>
                    <a:pt x="757" y="1398"/>
                    <a:pt x="641" y="1398"/>
                  </a:cubicBezTo>
                  <a:cubicBezTo>
                    <a:pt x="530" y="1398"/>
                    <a:pt x="457" y="1258"/>
                    <a:pt x="457" y="1050"/>
                  </a:cubicBezTo>
                  <a:cubicBezTo>
                    <a:pt x="457" y="838"/>
                    <a:pt x="528" y="714"/>
                    <a:pt x="632" y="714"/>
                  </a:cubicBezTo>
                  <a:close/>
                </a:path>
              </a:pathLst>
            </a:custGeom>
            <a:solidFill>
              <a:srgbClr val="1B1918"/>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8" name="Freeform 49"/>
            <p:cNvSpPr>
              <a:spLocks/>
            </p:cNvSpPr>
            <p:nvPr/>
          </p:nvSpPr>
          <p:spPr bwMode="auto">
            <a:xfrm>
              <a:off x="4491038" y="1601788"/>
              <a:ext cx="412750" cy="590550"/>
            </a:xfrm>
            <a:custGeom>
              <a:avLst/>
              <a:gdLst>
                <a:gd name="T0" fmla="*/ 1085 w 1227"/>
                <a:gd name="T1" fmla="*/ 320 h 1756"/>
                <a:gd name="T2" fmla="*/ 893 w 1227"/>
                <a:gd name="T3" fmla="*/ 272 h 1756"/>
                <a:gd name="T4" fmla="*/ 719 w 1227"/>
                <a:gd name="T5" fmla="*/ 425 h 1756"/>
                <a:gd name="T6" fmla="*/ 893 w 1227"/>
                <a:gd name="T7" fmla="*/ 750 h 1756"/>
                <a:gd name="T8" fmla="*/ 1051 w 1227"/>
                <a:gd name="T9" fmla="*/ 1263 h 1756"/>
                <a:gd name="T10" fmla="*/ 471 w 1227"/>
                <a:gd name="T11" fmla="*/ 1756 h 1756"/>
                <a:gd name="T12" fmla="*/ 0 w 1227"/>
                <a:gd name="T13" fmla="*/ 1601 h 1756"/>
                <a:gd name="T14" fmla="*/ 179 w 1227"/>
                <a:gd name="T15" fmla="*/ 1357 h 1756"/>
                <a:gd name="T16" fmla="*/ 407 w 1227"/>
                <a:gd name="T17" fmla="*/ 1473 h 1756"/>
                <a:gd name="T18" fmla="*/ 617 w 1227"/>
                <a:gd name="T19" fmla="*/ 1267 h 1756"/>
                <a:gd name="T20" fmla="*/ 425 w 1227"/>
                <a:gd name="T21" fmla="*/ 916 h 1756"/>
                <a:gd name="T22" fmla="*/ 286 w 1227"/>
                <a:gd name="T23" fmla="*/ 448 h 1756"/>
                <a:gd name="T24" fmla="*/ 847 w 1227"/>
                <a:gd name="T25" fmla="*/ 0 h 1756"/>
                <a:gd name="T26" fmla="*/ 1227 w 1227"/>
                <a:gd name="T27" fmla="*/ 114 h 1756"/>
                <a:gd name="T28" fmla="*/ 1085 w 1227"/>
                <a:gd name="T29" fmla="*/ 320 h 17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7" h="1756">
                  <a:moveTo>
                    <a:pt x="1085" y="320"/>
                  </a:moveTo>
                  <a:cubicBezTo>
                    <a:pt x="1016" y="288"/>
                    <a:pt x="962" y="272"/>
                    <a:pt x="893" y="272"/>
                  </a:cubicBezTo>
                  <a:cubicBezTo>
                    <a:pt x="768" y="272"/>
                    <a:pt x="719" y="380"/>
                    <a:pt x="719" y="425"/>
                  </a:cubicBezTo>
                  <a:cubicBezTo>
                    <a:pt x="719" y="501"/>
                    <a:pt x="768" y="587"/>
                    <a:pt x="893" y="750"/>
                  </a:cubicBezTo>
                  <a:cubicBezTo>
                    <a:pt x="1010" y="898"/>
                    <a:pt x="1056" y="1100"/>
                    <a:pt x="1051" y="1263"/>
                  </a:cubicBezTo>
                  <a:cubicBezTo>
                    <a:pt x="1041" y="1573"/>
                    <a:pt x="795" y="1756"/>
                    <a:pt x="471" y="1756"/>
                  </a:cubicBezTo>
                  <a:cubicBezTo>
                    <a:pt x="293" y="1756"/>
                    <a:pt x="103" y="1680"/>
                    <a:pt x="0" y="1601"/>
                  </a:cubicBezTo>
                  <a:lnTo>
                    <a:pt x="179" y="1357"/>
                  </a:lnTo>
                  <a:cubicBezTo>
                    <a:pt x="235" y="1413"/>
                    <a:pt x="301" y="1473"/>
                    <a:pt x="407" y="1473"/>
                  </a:cubicBezTo>
                  <a:cubicBezTo>
                    <a:pt x="532" y="1473"/>
                    <a:pt x="617" y="1368"/>
                    <a:pt x="617" y="1267"/>
                  </a:cubicBezTo>
                  <a:cubicBezTo>
                    <a:pt x="617" y="1162"/>
                    <a:pt x="535" y="1066"/>
                    <a:pt x="425" y="916"/>
                  </a:cubicBezTo>
                  <a:cubicBezTo>
                    <a:pt x="311" y="756"/>
                    <a:pt x="275" y="609"/>
                    <a:pt x="286" y="448"/>
                  </a:cubicBezTo>
                  <a:cubicBezTo>
                    <a:pt x="304" y="179"/>
                    <a:pt x="537" y="0"/>
                    <a:pt x="847" y="0"/>
                  </a:cubicBezTo>
                  <a:cubicBezTo>
                    <a:pt x="1053" y="0"/>
                    <a:pt x="1131" y="60"/>
                    <a:pt x="1227" y="114"/>
                  </a:cubicBezTo>
                  <a:lnTo>
                    <a:pt x="1085" y="32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50"/>
            <p:cNvSpPr>
              <a:spLocks/>
            </p:cNvSpPr>
            <p:nvPr/>
          </p:nvSpPr>
          <p:spPr bwMode="auto">
            <a:xfrm>
              <a:off x="4854576" y="1781175"/>
              <a:ext cx="198438" cy="363538"/>
            </a:xfrm>
            <a:custGeom>
              <a:avLst/>
              <a:gdLst>
                <a:gd name="T0" fmla="*/ 125 w 125"/>
                <a:gd name="T1" fmla="*/ 0 h 229"/>
                <a:gd name="T2" fmla="*/ 82 w 125"/>
                <a:gd name="T3" fmla="*/ 229 h 229"/>
                <a:gd name="T4" fmla="*/ 0 w 125"/>
                <a:gd name="T5" fmla="*/ 229 h 229"/>
                <a:gd name="T6" fmla="*/ 43 w 125"/>
                <a:gd name="T7" fmla="*/ 0 h 229"/>
                <a:gd name="T8" fmla="*/ 125 w 125"/>
                <a:gd name="T9" fmla="*/ 0 h 229"/>
              </a:gdLst>
              <a:ahLst/>
              <a:cxnLst>
                <a:cxn ang="0">
                  <a:pos x="T0" y="T1"/>
                </a:cxn>
                <a:cxn ang="0">
                  <a:pos x="T2" y="T3"/>
                </a:cxn>
                <a:cxn ang="0">
                  <a:pos x="T4" y="T5"/>
                </a:cxn>
                <a:cxn ang="0">
                  <a:pos x="T6" y="T7"/>
                </a:cxn>
                <a:cxn ang="0">
                  <a:pos x="T8" y="T9"/>
                </a:cxn>
              </a:cxnLst>
              <a:rect l="0" t="0" r="r" b="b"/>
              <a:pathLst>
                <a:path w="125" h="229">
                  <a:moveTo>
                    <a:pt x="125" y="0"/>
                  </a:moveTo>
                  <a:lnTo>
                    <a:pt x="82" y="229"/>
                  </a:lnTo>
                  <a:lnTo>
                    <a:pt x="0" y="229"/>
                  </a:lnTo>
                  <a:lnTo>
                    <a:pt x="43" y="0"/>
                  </a:lnTo>
                  <a:lnTo>
                    <a:pt x="125"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0" name="Freeform 51"/>
            <p:cNvSpPr>
              <a:spLocks/>
            </p:cNvSpPr>
            <p:nvPr/>
          </p:nvSpPr>
          <p:spPr bwMode="auto">
            <a:xfrm>
              <a:off x="5022851" y="1771650"/>
              <a:ext cx="622300" cy="373063"/>
            </a:xfrm>
            <a:custGeom>
              <a:avLst/>
              <a:gdLst>
                <a:gd name="T0" fmla="*/ 554 w 1850"/>
                <a:gd name="T1" fmla="*/ 204 h 1113"/>
                <a:gd name="T2" fmla="*/ 559 w 1850"/>
                <a:gd name="T3" fmla="*/ 208 h 1113"/>
                <a:gd name="T4" fmla="*/ 983 w 1850"/>
                <a:gd name="T5" fmla="*/ 5 h 1113"/>
                <a:gd name="T6" fmla="*/ 1178 w 1850"/>
                <a:gd name="T7" fmla="*/ 208 h 1113"/>
                <a:gd name="T8" fmla="*/ 1598 w 1850"/>
                <a:gd name="T9" fmla="*/ 5 h 1113"/>
                <a:gd name="T10" fmla="*/ 1850 w 1850"/>
                <a:gd name="T11" fmla="*/ 212 h 1113"/>
                <a:gd name="T12" fmla="*/ 1850 w 1850"/>
                <a:gd name="T13" fmla="*/ 224 h 1113"/>
                <a:gd name="T14" fmla="*/ 1849 w 1850"/>
                <a:gd name="T15" fmla="*/ 234 h 1113"/>
                <a:gd name="T16" fmla="*/ 1825 w 1850"/>
                <a:gd name="T17" fmla="*/ 418 h 1113"/>
                <a:gd name="T18" fmla="*/ 1698 w 1850"/>
                <a:gd name="T19" fmla="*/ 1113 h 1113"/>
                <a:gd name="T20" fmla="*/ 1308 w 1850"/>
                <a:gd name="T21" fmla="*/ 1113 h 1113"/>
                <a:gd name="T22" fmla="*/ 1436 w 1850"/>
                <a:gd name="T23" fmla="*/ 431 h 1113"/>
                <a:gd name="T24" fmla="*/ 1442 w 1850"/>
                <a:gd name="T25" fmla="*/ 377 h 1113"/>
                <a:gd name="T26" fmla="*/ 1364 w 1850"/>
                <a:gd name="T27" fmla="*/ 273 h 1113"/>
                <a:gd name="T28" fmla="*/ 1141 w 1850"/>
                <a:gd name="T29" fmla="*/ 606 h 1113"/>
                <a:gd name="T30" fmla="*/ 1044 w 1850"/>
                <a:gd name="T31" fmla="*/ 1113 h 1113"/>
                <a:gd name="T32" fmla="*/ 654 w 1850"/>
                <a:gd name="T33" fmla="*/ 1113 h 1113"/>
                <a:gd name="T34" fmla="*/ 782 w 1850"/>
                <a:gd name="T35" fmla="*/ 431 h 1113"/>
                <a:gd name="T36" fmla="*/ 788 w 1850"/>
                <a:gd name="T37" fmla="*/ 377 h 1113"/>
                <a:gd name="T38" fmla="*/ 710 w 1850"/>
                <a:gd name="T39" fmla="*/ 273 h 1113"/>
                <a:gd name="T40" fmla="*/ 487 w 1850"/>
                <a:gd name="T41" fmla="*/ 606 h 1113"/>
                <a:gd name="T42" fmla="*/ 390 w 1850"/>
                <a:gd name="T43" fmla="*/ 1113 h 1113"/>
                <a:gd name="T44" fmla="*/ 0 w 1850"/>
                <a:gd name="T45" fmla="*/ 1113 h 1113"/>
                <a:gd name="T46" fmla="*/ 204 w 1850"/>
                <a:gd name="T47" fmla="*/ 30 h 1113"/>
                <a:gd name="T48" fmla="*/ 589 w 1850"/>
                <a:gd name="T49" fmla="*/ 30 h 1113"/>
                <a:gd name="T50" fmla="*/ 554 w 1850"/>
                <a:gd name="T51" fmla="*/ 204 h 1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0" h="1113">
                  <a:moveTo>
                    <a:pt x="554" y="204"/>
                  </a:moveTo>
                  <a:lnTo>
                    <a:pt x="559" y="208"/>
                  </a:lnTo>
                  <a:cubicBezTo>
                    <a:pt x="658" y="100"/>
                    <a:pt x="806" y="5"/>
                    <a:pt x="983" y="5"/>
                  </a:cubicBezTo>
                  <a:cubicBezTo>
                    <a:pt x="1065" y="5"/>
                    <a:pt x="1178" y="70"/>
                    <a:pt x="1178" y="208"/>
                  </a:cubicBezTo>
                  <a:cubicBezTo>
                    <a:pt x="1291" y="87"/>
                    <a:pt x="1468" y="7"/>
                    <a:pt x="1598" y="5"/>
                  </a:cubicBezTo>
                  <a:cubicBezTo>
                    <a:pt x="1766" y="0"/>
                    <a:pt x="1847" y="82"/>
                    <a:pt x="1850" y="212"/>
                  </a:cubicBezTo>
                  <a:lnTo>
                    <a:pt x="1850" y="224"/>
                  </a:lnTo>
                  <a:lnTo>
                    <a:pt x="1849" y="234"/>
                  </a:lnTo>
                  <a:cubicBezTo>
                    <a:pt x="1849" y="286"/>
                    <a:pt x="1841" y="347"/>
                    <a:pt x="1825" y="418"/>
                  </a:cubicBezTo>
                  <a:lnTo>
                    <a:pt x="1698" y="1113"/>
                  </a:lnTo>
                  <a:lnTo>
                    <a:pt x="1308" y="1113"/>
                  </a:lnTo>
                  <a:lnTo>
                    <a:pt x="1436" y="431"/>
                  </a:lnTo>
                  <a:cubicBezTo>
                    <a:pt x="1440" y="414"/>
                    <a:pt x="1442" y="394"/>
                    <a:pt x="1442" y="377"/>
                  </a:cubicBezTo>
                  <a:cubicBezTo>
                    <a:pt x="1442" y="290"/>
                    <a:pt x="1401" y="273"/>
                    <a:pt x="1364" y="273"/>
                  </a:cubicBezTo>
                  <a:cubicBezTo>
                    <a:pt x="1260" y="273"/>
                    <a:pt x="1176" y="420"/>
                    <a:pt x="1141" y="606"/>
                  </a:cubicBezTo>
                  <a:lnTo>
                    <a:pt x="1044" y="1113"/>
                  </a:lnTo>
                  <a:lnTo>
                    <a:pt x="654" y="1113"/>
                  </a:lnTo>
                  <a:lnTo>
                    <a:pt x="782" y="431"/>
                  </a:lnTo>
                  <a:cubicBezTo>
                    <a:pt x="786" y="414"/>
                    <a:pt x="788" y="394"/>
                    <a:pt x="788" y="377"/>
                  </a:cubicBezTo>
                  <a:cubicBezTo>
                    <a:pt x="788" y="290"/>
                    <a:pt x="747" y="273"/>
                    <a:pt x="710" y="273"/>
                  </a:cubicBezTo>
                  <a:cubicBezTo>
                    <a:pt x="606" y="273"/>
                    <a:pt x="522" y="420"/>
                    <a:pt x="487" y="606"/>
                  </a:cubicBezTo>
                  <a:lnTo>
                    <a:pt x="390" y="1113"/>
                  </a:lnTo>
                  <a:lnTo>
                    <a:pt x="0" y="1113"/>
                  </a:lnTo>
                  <a:lnTo>
                    <a:pt x="204" y="30"/>
                  </a:lnTo>
                  <a:lnTo>
                    <a:pt x="589" y="30"/>
                  </a:lnTo>
                  <a:lnTo>
                    <a:pt x="554" y="204"/>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1" name="Freeform 52"/>
            <p:cNvSpPr>
              <a:spLocks/>
            </p:cNvSpPr>
            <p:nvPr/>
          </p:nvSpPr>
          <p:spPr bwMode="auto">
            <a:xfrm>
              <a:off x="4873626" y="1138238"/>
              <a:ext cx="587375" cy="587375"/>
            </a:xfrm>
            <a:custGeom>
              <a:avLst/>
              <a:gdLst>
                <a:gd name="T0" fmla="*/ 1725 w 1751"/>
                <a:gd name="T1" fmla="*/ 828 h 1752"/>
                <a:gd name="T2" fmla="*/ 923 w 1751"/>
                <a:gd name="T3" fmla="*/ 1725 h 1752"/>
                <a:gd name="T4" fmla="*/ 26 w 1751"/>
                <a:gd name="T5" fmla="*/ 923 h 1752"/>
                <a:gd name="T6" fmla="*/ 828 w 1751"/>
                <a:gd name="T7" fmla="*/ 26 h 1752"/>
                <a:gd name="T8" fmla="*/ 1725 w 1751"/>
                <a:gd name="T9" fmla="*/ 828 h 1752"/>
              </a:gdLst>
              <a:ahLst/>
              <a:cxnLst>
                <a:cxn ang="0">
                  <a:pos x="T0" y="T1"/>
                </a:cxn>
                <a:cxn ang="0">
                  <a:pos x="T2" y="T3"/>
                </a:cxn>
                <a:cxn ang="0">
                  <a:pos x="T4" y="T5"/>
                </a:cxn>
                <a:cxn ang="0">
                  <a:pos x="T6" y="T7"/>
                </a:cxn>
                <a:cxn ang="0">
                  <a:pos x="T8" y="T9"/>
                </a:cxn>
              </a:cxnLst>
              <a:rect l="0" t="0" r="r" b="b"/>
              <a:pathLst>
                <a:path w="1751" h="1752">
                  <a:moveTo>
                    <a:pt x="1725" y="828"/>
                  </a:moveTo>
                  <a:cubicBezTo>
                    <a:pt x="1751" y="1298"/>
                    <a:pt x="1392" y="1699"/>
                    <a:pt x="923" y="1725"/>
                  </a:cubicBezTo>
                  <a:cubicBezTo>
                    <a:pt x="453" y="1752"/>
                    <a:pt x="52" y="1392"/>
                    <a:pt x="26" y="923"/>
                  </a:cubicBezTo>
                  <a:cubicBezTo>
                    <a:pt x="0" y="453"/>
                    <a:pt x="359" y="52"/>
                    <a:pt x="828" y="26"/>
                  </a:cubicBezTo>
                  <a:cubicBezTo>
                    <a:pt x="1298" y="0"/>
                    <a:pt x="1699" y="359"/>
                    <a:pt x="1725" y="828"/>
                  </a:cubicBezTo>
                  <a:close/>
                </a:path>
              </a:pathLst>
            </a:custGeom>
            <a:solidFill>
              <a:srgbClr val="1B1B1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Freeform 53"/>
            <p:cNvSpPr>
              <a:spLocks/>
            </p:cNvSpPr>
            <p:nvPr/>
          </p:nvSpPr>
          <p:spPr bwMode="auto">
            <a:xfrm>
              <a:off x="5067301" y="1117600"/>
              <a:ext cx="384175" cy="461963"/>
            </a:xfrm>
            <a:custGeom>
              <a:avLst/>
              <a:gdLst>
                <a:gd name="T0" fmla="*/ 280 w 1145"/>
                <a:gd name="T1" fmla="*/ 679 h 1374"/>
                <a:gd name="T2" fmla="*/ 576 w 1145"/>
                <a:gd name="T3" fmla="*/ 860 h 1374"/>
                <a:gd name="T4" fmla="*/ 0 w 1145"/>
                <a:gd name="T5" fmla="*/ 1374 h 1374"/>
                <a:gd name="T6" fmla="*/ 940 w 1145"/>
                <a:gd name="T7" fmla="*/ 858 h 1374"/>
                <a:gd name="T8" fmla="*/ 574 w 1145"/>
                <a:gd name="T9" fmla="*/ 638 h 1374"/>
                <a:gd name="T10" fmla="*/ 1145 w 1145"/>
                <a:gd name="T11" fmla="*/ 194 h 1374"/>
                <a:gd name="T12" fmla="*/ 948 w 1145"/>
                <a:gd name="T13" fmla="*/ 0 h 1374"/>
                <a:gd name="T14" fmla="*/ 280 w 1145"/>
                <a:gd name="T15" fmla="*/ 679 h 137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45" h="1374">
                  <a:moveTo>
                    <a:pt x="280" y="679"/>
                  </a:moveTo>
                  <a:lnTo>
                    <a:pt x="576" y="860"/>
                  </a:lnTo>
                  <a:lnTo>
                    <a:pt x="0" y="1374"/>
                  </a:lnTo>
                  <a:lnTo>
                    <a:pt x="940" y="858"/>
                  </a:lnTo>
                  <a:lnTo>
                    <a:pt x="574" y="638"/>
                  </a:lnTo>
                  <a:lnTo>
                    <a:pt x="1145" y="194"/>
                  </a:lnTo>
                  <a:lnTo>
                    <a:pt x="948" y="0"/>
                  </a:lnTo>
                  <a:lnTo>
                    <a:pt x="280" y="67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2348931349"/>
      </p:ext>
    </p:extLst>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2D3E59"/>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5"/>
            <a:ext cx="9144001" cy="65999"/>
          </a:xfrm>
          <a:prstGeom prst="rect">
            <a:avLst/>
          </a:prstGeom>
          <a:solidFill>
            <a:srgbClr val="66779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152401"/>
            <a:ext cx="7543800" cy="8382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22959" y="1143000"/>
            <a:ext cx="7543801" cy="4726094"/>
          </a:xfrm>
          <a:prstGeom prst="rect">
            <a:avLst/>
          </a:prstGeom>
        </p:spPr>
        <p:txBody>
          <a:bodyPr vert="horz" lIns="0" tIns="45720" rIns="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b="0" cap="all" baseline="0">
                <a:solidFill>
                  <a:srgbClr val="FFFFFF"/>
                </a:solidFill>
              </a:defRPr>
            </a:lvl1pPr>
          </a:lstStyle>
          <a:p>
            <a:r>
              <a:rPr lang="en-US" smtClean="0">
                <a:solidFill>
                  <a:schemeClr val="bg1"/>
                </a:solidFill>
                <a:cs typeface="Arial" charset="0"/>
              </a:rPr>
              <a:t>© </a:t>
            </a:r>
            <a:r>
              <a:rPr lang="en-US" cap="none" smtClean="0">
                <a:solidFill>
                  <a:schemeClr val="bg1"/>
                </a:solidFill>
                <a:cs typeface="Arial" charset="0"/>
              </a:rPr>
              <a:t>GoldSim Technology Group LLC, 2016</a:t>
            </a:r>
            <a:endParaRPr lang="en-US" cap="none" dirty="0">
              <a:solidFill>
                <a:schemeClr val="bg1"/>
              </a:solidFill>
              <a:cs typeface="Arial" charset="0"/>
            </a:endParaRPr>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0F6176D9-9DE5-4AC3-A5DD-5686A4C85902}" type="slidenum">
              <a:rPr lang="en-US" smtClean="0"/>
              <a:pPr/>
              <a:t>‹#›</a:t>
            </a:fld>
            <a:endParaRPr lang="en-US"/>
          </a:p>
        </p:txBody>
      </p:sp>
      <p:cxnSp>
        <p:nvCxnSpPr>
          <p:cNvPr id="10" name="Straight Connector 9"/>
          <p:cNvCxnSpPr/>
          <p:nvPr/>
        </p:nvCxnSpPr>
        <p:spPr>
          <a:xfrm>
            <a:off x="822959" y="990601"/>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grpSp>
        <p:nvGrpSpPr>
          <p:cNvPr id="24" name="Group 23"/>
          <p:cNvGrpSpPr>
            <a:grpSpLocks noChangeAspect="1"/>
          </p:cNvGrpSpPr>
          <p:nvPr/>
        </p:nvGrpSpPr>
        <p:grpSpPr>
          <a:xfrm>
            <a:off x="152400" y="6431211"/>
            <a:ext cx="925565" cy="381912"/>
            <a:chOff x="1277938" y="2073276"/>
            <a:chExt cx="6613525" cy="2728912"/>
          </a:xfrm>
        </p:grpSpPr>
        <p:sp>
          <p:nvSpPr>
            <p:cNvPr id="15" name="Freeform 6"/>
            <p:cNvSpPr>
              <a:spLocks noChangeAspect="1"/>
            </p:cNvSpPr>
            <p:nvPr/>
          </p:nvSpPr>
          <p:spPr bwMode="auto">
            <a:xfrm>
              <a:off x="5967413" y="2132013"/>
              <a:ext cx="1470025" cy="1473200"/>
            </a:xfrm>
            <a:custGeom>
              <a:avLst/>
              <a:gdLst>
                <a:gd name="T0" fmla="*/ 173 w 175"/>
                <a:gd name="T1" fmla="*/ 82 h 175"/>
                <a:gd name="T2" fmla="*/ 92 w 175"/>
                <a:gd name="T3" fmla="*/ 172 h 175"/>
                <a:gd name="T4" fmla="*/ 3 w 175"/>
                <a:gd name="T5" fmla="*/ 92 h 175"/>
                <a:gd name="T6" fmla="*/ 83 w 175"/>
                <a:gd name="T7" fmla="*/ 2 h 175"/>
                <a:gd name="T8" fmla="*/ 173 w 175"/>
                <a:gd name="T9" fmla="*/ 82 h 175"/>
              </a:gdLst>
              <a:ahLst/>
              <a:cxnLst>
                <a:cxn ang="0">
                  <a:pos x="T0" y="T1"/>
                </a:cxn>
                <a:cxn ang="0">
                  <a:pos x="T2" y="T3"/>
                </a:cxn>
                <a:cxn ang="0">
                  <a:pos x="T4" y="T5"/>
                </a:cxn>
                <a:cxn ang="0">
                  <a:pos x="T6" y="T7"/>
                </a:cxn>
                <a:cxn ang="0">
                  <a:pos x="T8" y="T9"/>
                </a:cxn>
              </a:cxnLst>
              <a:rect l="0" t="0" r="r" b="b"/>
              <a:pathLst>
                <a:path w="175" h="175">
                  <a:moveTo>
                    <a:pt x="173" y="82"/>
                  </a:moveTo>
                  <a:cubicBezTo>
                    <a:pt x="175" y="129"/>
                    <a:pt x="139" y="170"/>
                    <a:pt x="92" y="172"/>
                  </a:cubicBezTo>
                  <a:cubicBezTo>
                    <a:pt x="45" y="175"/>
                    <a:pt x="5" y="139"/>
                    <a:pt x="3" y="92"/>
                  </a:cubicBezTo>
                  <a:cubicBezTo>
                    <a:pt x="0" y="45"/>
                    <a:pt x="36" y="5"/>
                    <a:pt x="83" y="2"/>
                  </a:cubicBezTo>
                  <a:cubicBezTo>
                    <a:pt x="130" y="0"/>
                    <a:pt x="170" y="36"/>
                    <a:pt x="173" y="82"/>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6" name="Freeform 7"/>
            <p:cNvSpPr>
              <a:spLocks/>
            </p:cNvSpPr>
            <p:nvPr/>
          </p:nvSpPr>
          <p:spPr bwMode="auto">
            <a:xfrm>
              <a:off x="6454775" y="2073276"/>
              <a:ext cx="949325" cy="1162050"/>
            </a:xfrm>
            <a:custGeom>
              <a:avLst/>
              <a:gdLst>
                <a:gd name="T0" fmla="*/ 88 w 113"/>
                <a:gd name="T1" fmla="*/ 11 h 138"/>
                <a:gd name="T2" fmla="*/ 28 w 113"/>
                <a:gd name="T3" fmla="*/ 69 h 138"/>
                <a:gd name="T4" fmla="*/ 58 w 113"/>
                <a:gd name="T5" fmla="*/ 87 h 138"/>
                <a:gd name="T6" fmla="*/ 0 w 113"/>
                <a:gd name="T7" fmla="*/ 138 h 138"/>
                <a:gd name="T8" fmla="*/ 94 w 113"/>
                <a:gd name="T9" fmla="*/ 87 h 138"/>
                <a:gd name="T10" fmla="*/ 57 w 113"/>
                <a:gd name="T11" fmla="*/ 65 h 138"/>
                <a:gd name="T12" fmla="*/ 113 w 113"/>
                <a:gd name="T13" fmla="*/ 21 h 138"/>
                <a:gd name="T14" fmla="*/ 97 w 113"/>
                <a:gd name="T15" fmla="*/ 0 h 138"/>
                <a:gd name="T16" fmla="*/ 88 w 113"/>
                <a:gd name="T17" fmla="*/ 11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13" h="138">
                  <a:moveTo>
                    <a:pt x="88" y="11"/>
                  </a:moveTo>
                  <a:lnTo>
                    <a:pt x="28" y="69"/>
                  </a:lnTo>
                  <a:lnTo>
                    <a:pt x="58" y="87"/>
                  </a:lnTo>
                  <a:lnTo>
                    <a:pt x="0" y="138"/>
                  </a:lnTo>
                  <a:lnTo>
                    <a:pt x="94" y="87"/>
                  </a:lnTo>
                  <a:lnTo>
                    <a:pt x="57" y="65"/>
                  </a:lnTo>
                  <a:lnTo>
                    <a:pt x="113" y="21"/>
                  </a:lnTo>
                  <a:lnTo>
                    <a:pt x="97" y="0"/>
                  </a:lnTo>
                  <a:lnTo>
                    <a:pt x="88" y="1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7" name="Freeform 8"/>
            <p:cNvSpPr>
              <a:spLocks/>
            </p:cNvSpPr>
            <p:nvPr/>
          </p:nvSpPr>
          <p:spPr bwMode="auto">
            <a:xfrm>
              <a:off x="1277938" y="3387726"/>
              <a:ext cx="1176338" cy="1312863"/>
            </a:xfrm>
            <a:custGeom>
              <a:avLst/>
              <a:gdLst>
                <a:gd name="T0" fmla="*/ 77 w 140"/>
                <a:gd name="T1" fmla="*/ 85 h 156"/>
                <a:gd name="T2" fmla="*/ 77 w 140"/>
                <a:gd name="T3" fmla="*/ 72 h 156"/>
                <a:gd name="T4" fmla="*/ 140 w 140"/>
                <a:gd name="T5" fmla="*/ 72 h 156"/>
                <a:gd name="T6" fmla="*/ 140 w 140"/>
                <a:gd name="T7" fmla="*/ 84 h 156"/>
                <a:gd name="T8" fmla="*/ 140 w 140"/>
                <a:gd name="T9" fmla="*/ 149 h 156"/>
                <a:gd name="T10" fmla="*/ 92 w 140"/>
                <a:gd name="T11" fmla="*/ 156 h 156"/>
                <a:gd name="T12" fmla="*/ 0 w 140"/>
                <a:gd name="T13" fmla="*/ 76 h 156"/>
                <a:gd name="T14" fmla="*/ 89 w 140"/>
                <a:gd name="T15" fmla="*/ 0 h 156"/>
                <a:gd name="T16" fmla="*/ 128 w 140"/>
                <a:gd name="T17" fmla="*/ 7 h 156"/>
                <a:gd name="T18" fmla="*/ 117 w 140"/>
                <a:gd name="T19" fmla="*/ 34 h 156"/>
                <a:gd name="T20" fmla="*/ 92 w 140"/>
                <a:gd name="T21" fmla="*/ 31 h 156"/>
                <a:gd name="T22" fmla="*/ 48 w 140"/>
                <a:gd name="T23" fmla="*/ 78 h 156"/>
                <a:gd name="T24" fmla="*/ 87 w 140"/>
                <a:gd name="T25" fmla="*/ 125 h 156"/>
                <a:gd name="T26" fmla="*/ 94 w 140"/>
                <a:gd name="T27" fmla="*/ 124 h 156"/>
                <a:gd name="T28" fmla="*/ 94 w 140"/>
                <a:gd name="T29" fmla="*/ 87 h 156"/>
                <a:gd name="T30" fmla="*/ 77 w 140"/>
                <a:gd name="T31" fmla="*/ 85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40" h="156">
                  <a:moveTo>
                    <a:pt x="77" y="85"/>
                  </a:moveTo>
                  <a:lnTo>
                    <a:pt x="77" y="72"/>
                  </a:lnTo>
                  <a:lnTo>
                    <a:pt x="140" y="72"/>
                  </a:lnTo>
                  <a:lnTo>
                    <a:pt x="140" y="84"/>
                  </a:lnTo>
                  <a:lnTo>
                    <a:pt x="140" y="149"/>
                  </a:lnTo>
                  <a:cubicBezTo>
                    <a:pt x="121" y="154"/>
                    <a:pt x="106" y="156"/>
                    <a:pt x="92" y="156"/>
                  </a:cubicBezTo>
                  <a:cubicBezTo>
                    <a:pt x="42" y="156"/>
                    <a:pt x="0" y="126"/>
                    <a:pt x="0" y="76"/>
                  </a:cubicBezTo>
                  <a:cubicBezTo>
                    <a:pt x="0" y="31"/>
                    <a:pt x="38" y="0"/>
                    <a:pt x="89" y="0"/>
                  </a:cubicBezTo>
                  <a:cubicBezTo>
                    <a:pt x="99" y="0"/>
                    <a:pt x="117" y="2"/>
                    <a:pt x="128" y="7"/>
                  </a:cubicBezTo>
                  <a:lnTo>
                    <a:pt x="117" y="34"/>
                  </a:lnTo>
                  <a:cubicBezTo>
                    <a:pt x="109" y="32"/>
                    <a:pt x="96" y="31"/>
                    <a:pt x="92" y="31"/>
                  </a:cubicBezTo>
                  <a:cubicBezTo>
                    <a:pt x="70" y="31"/>
                    <a:pt x="48" y="45"/>
                    <a:pt x="48" y="78"/>
                  </a:cubicBezTo>
                  <a:cubicBezTo>
                    <a:pt x="48" y="110"/>
                    <a:pt x="72" y="125"/>
                    <a:pt x="87" y="125"/>
                  </a:cubicBezTo>
                  <a:cubicBezTo>
                    <a:pt x="89" y="125"/>
                    <a:pt x="91" y="125"/>
                    <a:pt x="94" y="124"/>
                  </a:cubicBezTo>
                  <a:lnTo>
                    <a:pt x="94" y="87"/>
                  </a:lnTo>
                  <a:lnTo>
                    <a:pt x="77" y="85"/>
                  </a:ln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8" name="Freeform 9"/>
            <p:cNvSpPr>
              <a:spLocks noEditPoints="1"/>
            </p:cNvSpPr>
            <p:nvPr/>
          </p:nvSpPr>
          <p:spPr bwMode="auto">
            <a:xfrm>
              <a:off x="2520950" y="3749676"/>
              <a:ext cx="1050925" cy="950913"/>
            </a:xfrm>
            <a:custGeom>
              <a:avLst/>
              <a:gdLst>
                <a:gd name="T0" fmla="*/ 62 w 125"/>
                <a:gd name="T1" fmla="*/ 113 h 113"/>
                <a:gd name="T2" fmla="*/ 125 w 125"/>
                <a:gd name="T3" fmla="*/ 55 h 113"/>
                <a:gd name="T4" fmla="*/ 62 w 125"/>
                <a:gd name="T5" fmla="*/ 0 h 113"/>
                <a:gd name="T6" fmla="*/ 0 w 125"/>
                <a:gd name="T7" fmla="*/ 55 h 113"/>
                <a:gd name="T8" fmla="*/ 62 w 125"/>
                <a:gd name="T9" fmla="*/ 113 h 113"/>
                <a:gd name="T10" fmla="*/ 62 w 125"/>
                <a:gd name="T11" fmla="*/ 19 h 113"/>
                <a:gd name="T12" fmla="*/ 81 w 125"/>
                <a:gd name="T13" fmla="*/ 55 h 113"/>
                <a:gd name="T14" fmla="*/ 62 w 125"/>
                <a:gd name="T15" fmla="*/ 94 h 113"/>
                <a:gd name="T16" fmla="*/ 44 w 125"/>
                <a:gd name="T17" fmla="*/ 55 h 113"/>
                <a:gd name="T18" fmla="*/ 62 w 125"/>
                <a:gd name="T19" fmla="*/ 19 h 1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5" h="113">
                  <a:moveTo>
                    <a:pt x="62" y="113"/>
                  </a:moveTo>
                  <a:cubicBezTo>
                    <a:pt x="100" y="113"/>
                    <a:pt x="125" y="89"/>
                    <a:pt x="125" y="55"/>
                  </a:cubicBezTo>
                  <a:cubicBezTo>
                    <a:pt x="125" y="20"/>
                    <a:pt x="94" y="0"/>
                    <a:pt x="62" y="0"/>
                  </a:cubicBezTo>
                  <a:cubicBezTo>
                    <a:pt x="30" y="0"/>
                    <a:pt x="0" y="20"/>
                    <a:pt x="0" y="55"/>
                  </a:cubicBezTo>
                  <a:cubicBezTo>
                    <a:pt x="0" y="89"/>
                    <a:pt x="25" y="113"/>
                    <a:pt x="62" y="113"/>
                  </a:cubicBezTo>
                  <a:close/>
                  <a:moveTo>
                    <a:pt x="62" y="19"/>
                  </a:moveTo>
                  <a:cubicBezTo>
                    <a:pt x="76" y="19"/>
                    <a:pt x="81" y="39"/>
                    <a:pt x="81" y="55"/>
                  </a:cubicBezTo>
                  <a:cubicBezTo>
                    <a:pt x="81" y="72"/>
                    <a:pt x="77" y="94"/>
                    <a:pt x="62" y="94"/>
                  </a:cubicBezTo>
                  <a:cubicBezTo>
                    <a:pt x="48" y="94"/>
                    <a:pt x="44" y="72"/>
                    <a:pt x="44" y="55"/>
                  </a:cubicBezTo>
                  <a:cubicBezTo>
                    <a:pt x="44" y="39"/>
                    <a:pt x="48" y="19"/>
                    <a:pt x="62" y="19"/>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9" name="Rectangle 10"/>
            <p:cNvSpPr>
              <a:spLocks noChangeArrowheads="1"/>
            </p:cNvSpPr>
            <p:nvPr/>
          </p:nvSpPr>
          <p:spPr bwMode="auto">
            <a:xfrm>
              <a:off x="3638550" y="3344863"/>
              <a:ext cx="361950" cy="1339850"/>
            </a:xfrm>
            <a:prstGeom prst="rect">
              <a:avLst/>
            </a:prstGeom>
            <a:solidFill>
              <a:srgbClr val="C9950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0" name="Freeform 11"/>
            <p:cNvSpPr>
              <a:spLocks noEditPoints="1"/>
            </p:cNvSpPr>
            <p:nvPr/>
          </p:nvSpPr>
          <p:spPr bwMode="auto">
            <a:xfrm>
              <a:off x="4067175" y="3344863"/>
              <a:ext cx="1050925" cy="1355725"/>
            </a:xfrm>
            <a:custGeom>
              <a:avLst/>
              <a:gdLst>
                <a:gd name="T0" fmla="*/ 103 w 125"/>
                <a:gd name="T1" fmla="*/ 153 h 161"/>
                <a:gd name="T2" fmla="*/ 125 w 125"/>
                <a:gd name="T3" fmla="*/ 125 h 161"/>
                <a:gd name="T4" fmla="*/ 125 w 125"/>
                <a:gd name="T5" fmla="*/ 0 h 161"/>
                <a:gd name="T6" fmla="*/ 82 w 125"/>
                <a:gd name="T7" fmla="*/ 0 h 161"/>
                <a:gd name="T8" fmla="*/ 82 w 125"/>
                <a:gd name="T9" fmla="*/ 62 h 161"/>
                <a:gd name="T10" fmla="*/ 81 w 125"/>
                <a:gd name="T11" fmla="*/ 62 h 161"/>
                <a:gd name="T12" fmla="*/ 50 w 125"/>
                <a:gd name="T13" fmla="*/ 48 h 161"/>
                <a:gd name="T14" fmla="*/ 0 w 125"/>
                <a:gd name="T15" fmla="*/ 103 h 161"/>
                <a:gd name="T16" fmla="*/ 48 w 125"/>
                <a:gd name="T17" fmla="*/ 161 h 161"/>
                <a:gd name="T18" fmla="*/ 86 w 125"/>
                <a:gd name="T19" fmla="*/ 143 h 161"/>
                <a:gd name="T20" fmla="*/ 103 w 125"/>
                <a:gd name="T21" fmla="*/ 153 h 161"/>
                <a:gd name="T22" fmla="*/ 63 w 125"/>
                <a:gd name="T23" fmla="*/ 71 h 161"/>
                <a:gd name="T24" fmla="*/ 82 w 125"/>
                <a:gd name="T25" fmla="*/ 105 h 161"/>
                <a:gd name="T26" fmla="*/ 64 w 125"/>
                <a:gd name="T27" fmla="*/ 139 h 161"/>
                <a:gd name="T28" fmla="*/ 46 w 125"/>
                <a:gd name="T29" fmla="*/ 105 h 161"/>
                <a:gd name="T30" fmla="*/ 63 w 125"/>
                <a:gd name="T31" fmla="*/ 71 h 1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5" h="161">
                  <a:moveTo>
                    <a:pt x="103" y="153"/>
                  </a:moveTo>
                  <a:lnTo>
                    <a:pt x="125" y="125"/>
                  </a:lnTo>
                  <a:lnTo>
                    <a:pt x="125" y="0"/>
                  </a:lnTo>
                  <a:lnTo>
                    <a:pt x="82" y="0"/>
                  </a:lnTo>
                  <a:lnTo>
                    <a:pt x="82" y="62"/>
                  </a:lnTo>
                  <a:lnTo>
                    <a:pt x="81" y="62"/>
                  </a:lnTo>
                  <a:cubicBezTo>
                    <a:pt x="75" y="53"/>
                    <a:pt x="64" y="48"/>
                    <a:pt x="50" y="48"/>
                  </a:cubicBezTo>
                  <a:cubicBezTo>
                    <a:pt x="14" y="48"/>
                    <a:pt x="0" y="81"/>
                    <a:pt x="0" y="103"/>
                  </a:cubicBezTo>
                  <a:cubicBezTo>
                    <a:pt x="0" y="131"/>
                    <a:pt x="14" y="161"/>
                    <a:pt x="48" y="161"/>
                  </a:cubicBezTo>
                  <a:cubicBezTo>
                    <a:pt x="64" y="161"/>
                    <a:pt x="79" y="150"/>
                    <a:pt x="86" y="143"/>
                  </a:cubicBezTo>
                  <a:lnTo>
                    <a:pt x="103" y="153"/>
                  </a:lnTo>
                  <a:close/>
                  <a:moveTo>
                    <a:pt x="63" y="71"/>
                  </a:moveTo>
                  <a:cubicBezTo>
                    <a:pt x="76" y="71"/>
                    <a:pt x="82" y="85"/>
                    <a:pt x="82" y="105"/>
                  </a:cubicBezTo>
                  <a:cubicBezTo>
                    <a:pt x="82" y="123"/>
                    <a:pt x="76" y="139"/>
                    <a:pt x="64" y="139"/>
                  </a:cubicBezTo>
                  <a:cubicBezTo>
                    <a:pt x="53" y="139"/>
                    <a:pt x="46" y="125"/>
                    <a:pt x="46" y="105"/>
                  </a:cubicBezTo>
                  <a:cubicBezTo>
                    <a:pt x="46" y="83"/>
                    <a:pt x="53" y="71"/>
                    <a:pt x="63" y="71"/>
                  </a:cubicBezTo>
                  <a:close/>
                </a:path>
              </a:pathLst>
            </a:custGeom>
            <a:solidFill>
              <a:srgbClr val="C995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1" name="Freeform 12"/>
            <p:cNvSpPr>
              <a:spLocks/>
            </p:cNvSpPr>
            <p:nvPr/>
          </p:nvSpPr>
          <p:spPr bwMode="auto">
            <a:xfrm>
              <a:off x="5008563" y="3319463"/>
              <a:ext cx="1025525" cy="1482725"/>
            </a:xfrm>
            <a:custGeom>
              <a:avLst/>
              <a:gdLst>
                <a:gd name="T0" fmla="*/ 108 w 122"/>
                <a:gd name="T1" fmla="*/ 32 h 176"/>
                <a:gd name="T2" fmla="*/ 89 w 122"/>
                <a:gd name="T3" fmla="*/ 27 h 176"/>
                <a:gd name="T4" fmla="*/ 71 w 122"/>
                <a:gd name="T5" fmla="*/ 42 h 176"/>
                <a:gd name="T6" fmla="*/ 89 w 122"/>
                <a:gd name="T7" fmla="*/ 75 h 176"/>
                <a:gd name="T8" fmla="*/ 105 w 122"/>
                <a:gd name="T9" fmla="*/ 126 h 176"/>
                <a:gd name="T10" fmla="*/ 47 w 122"/>
                <a:gd name="T11" fmla="*/ 176 h 176"/>
                <a:gd name="T12" fmla="*/ 0 w 122"/>
                <a:gd name="T13" fmla="*/ 160 h 176"/>
                <a:gd name="T14" fmla="*/ 17 w 122"/>
                <a:gd name="T15" fmla="*/ 136 h 176"/>
                <a:gd name="T16" fmla="*/ 40 w 122"/>
                <a:gd name="T17" fmla="*/ 147 h 176"/>
                <a:gd name="T18" fmla="*/ 61 w 122"/>
                <a:gd name="T19" fmla="*/ 127 h 176"/>
                <a:gd name="T20" fmla="*/ 42 w 122"/>
                <a:gd name="T21" fmla="*/ 91 h 176"/>
                <a:gd name="T22" fmla="*/ 28 w 122"/>
                <a:gd name="T23" fmla="*/ 45 h 176"/>
                <a:gd name="T24" fmla="*/ 84 w 122"/>
                <a:gd name="T25" fmla="*/ 0 h 176"/>
                <a:gd name="T26" fmla="*/ 122 w 122"/>
                <a:gd name="T27" fmla="*/ 11 h 176"/>
                <a:gd name="T28" fmla="*/ 108 w 122"/>
                <a:gd name="T29" fmla="*/ 32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2" h="176">
                  <a:moveTo>
                    <a:pt x="108" y="32"/>
                  </a:moveTo>
                  <a:cubicBezTo>
                    <a:pt x="101" y="29"/>
                    <a:pt x="96" y="27"/>
                    <a:pt x="89" y="27"/>
                  </a:cubicBezTo>
                  <a:cubicBezTo>
                    <a:pt x="76" y="27"/>
                    <a:pt x="71" y="38"/>
                    <a:pt x="71" y="42"/>
                  </a:cubicBezTo>
                  <a:cubicBezTo>
                    <a:pt x="71" y="50"/>
                    <a:pt x="76" y="59"/>
                    <a:pt x="89" y="75"/>
                  </a:cubicBezTo>
                  <a:cubicBezTo>
                    <a:pt x="100" y="90"/>
                    <a:pt x="105" y="110"/>
                    <a:pt x="105" y="126"/>
                  </a:cubicBezTo>
                  <a:cubicBezTo>
                    <a:pt x="104" y="157"/>
                    <a:pt x="79" y="176"/>
                    <a:pt x="47" y="176"/>
                  </a:cubicBezTo>
                  <a:cubicBezTo>
                    <a:pt x="29" y="176"/>
                    <a:pt x="10" y="168"/>
                    <a:pt x="0" y="160"/>
                  </a:cubicBezTo>
                  <a:lnTo>
                    <a:pt x="17" y="136"/>
                  </a:lnTo>
                  <a:cubicBezTo>
                    <a:pt x="23" y="141"/>
                    <a:pt x="30" y="147"/>
                    <a:pt x="40" y="147"/>
                  </a:cubicBezTo>
                  <a:cubicBezTo>
                    <a:pt x="53" y="147"/>
                    <a:pt x="61" y="137"/>
                    <a:pt x="61" y="127"/>
                  </a:cubicBezTo>
                  <a:cubicBezTo>
                    <a:pt x="61" y="116"/>
                    <a:pt x="53" y="107"/>
                    <a:pt x="42" y="91"/>
                  </a:cubicBezTo>
                  <a:cubicBezTo>
                    <a:pt x="31" y="75"/>
                    <a:pt x="27" y="61"/>
                    <a:pt x="28" y="45"/>
                  </a:cubicBezTo>
                  <a:cubicBezTo>
                    <a:pt x="30" y="18"/>
                    <a:pt x="53" y="0"/>
                    <a:pt x="84" y="0"/>
                  </a:cubicBezTo>
                  <a:cubicBezTo>
                    <a:pt x="105" y="0"/>
                    <a:pt x="113" y="6"/>
                    <a:pt x="122" y="11"/>
                  </a:cubicBezTo>
                  <a:lnTo>
                    <a:pt x="108" y="32"/>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2" name="Freeform 13"/>
            <p:cNvSpPr>
              <a:spLocks/>
            </p:cNvSpPr>
            <p:nvPr/>
          </p:nvSpPr>
          <p:spPr bwMode="auto">
            <a:xfrm>
              <a:off x="5908675" y="3765551"/>
              <a:ext cx="503238" cy="919163"/>
            </a:xfrm>
            <a:custGeom>
              <a:avLst/>
              <a:gdLst>
                <a:gd name="T0" fmla="*/ 60 w 60"/>
                <a:gd name="T1" fmla="*/ 0 h 109"/>
                <a:gd name="T2" fmla="*/ 39 w 60"/>
                <a:gd name="T3" fmla="*/ 109 h 109"/>
                <a:gd name="T4" fmla="*/ 0 w 60"/>
                <a:gd name="T5" fmla="*/ 109 h 109"/>
                <a:gd name="T6" fmla="*/ 21 w 60"/>
                <a:gd name="T7" fmla="*/ 0 h 109"/>
                <a:gd name="T8" fmla="*/ 60 w 60"/>
                <a:gd name="T9" fmla="*/ 0 h 109"/>
              </a:gdLst>
              <a:ahLst/>
              <a:cxnLst>
                <a:cxn ang="0">
                  <a:pos x="T0" y="T1"/>
                </a:cxn>
                <a:cxn ang="0">
                  <a:pos x="T2" y="T3"/>
                </a:cxn>
                <a:cxn ang="0">
                  <a:pos x="T4" y="T5"/>
                </a:cxn>
                <a:cxn ang="0">
                  <a:pos x="T6" y="T7"/>
                </a:cxn>
                <a:cxn ang="0">
                  <a:pos x="T8" y="T9"/>
                </a:cxn>
              </a:cxnLst>
              <a:rect l="0" t="0" r="r" b="b"/>
              <a:pathLst>
                <a:path w="60" h="109">
                  <a:moveTo>
                    <a:pt x="60" y="0"/>
                  </a:moveTo>
                  <a:lnTo>
                    <a:pt x="39" y="109"/>
                  </a:lnTo>
                  <a:lnTo>
                    <a:pt x="0" y="109"/>
                  </a:lnTo>
                  <a:lnTo>
                    <a:pt x="21" y="0"/>
                  </a:lnTo>
                  <a:lnTo>
                    <a:pt x="60" y="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23" name="Freeform 14"/>
            <p:cNvSpPr>
              <a:spLocks/>
            </p:cNvSpPr>
            <p:nvPr/>
          </p:nvSpPr>
          <p:spPr bwMode="auto">
            <a:xfrm>
              <a:off x="6337300" y="3740151"/>
              <a:ext cx="1554163" cy="944563"/>
            </a:xfrm>
            <a:custGeom>
              <a:avLst/>
              <a:gdLst>
                <a:gd name="T0" fmla="*/ 55 w 185"/>
                <a:gd name="T1" fmla="*/ 21 h 112"/>
                <a:gd name="T2" fmla="*/ 56 w 185"/>
                <a:gd name="T3" fmla="*/ 21 h 112"/>
                <a:gd name="T4" fmla="*/ 98 w 185"/>
                <a:gd name="T5" fmla="*/ 1 h 112"/>
                <a:gd name="T6" fmla="*/ 118 w 185"/>
                <a:gd name="T7" fmla="*/ 21 h 112"/>
                <a:gd name="T8" fmla="*/ 160 w 185"/>
                <a:gd name="T9" fmla="*/ 1 h 112"/>
                <a:gd name="T10" fmla="*/ 185 w 185"/>
                <a:gd name="T11" fmla="*/ 22 h 112"/>
                <a:gd name="T12" fmla="*/ 185 w 185"/>
                <a:gd name="T13" fmla="*/ 23 h 112"/>
                <a:gd name="T14" fmla="*/ 185 w 185"/>
                <a:gd name="T15" fmla="*/ 24 h 112"/>
                <a:gd name="T16" fmla="*/ 182 w 185"/>
                <a:gd name="T17" fmla="*/ 42 h 112"/>
                <a:gd name="T18" fmla="*/ 170 w 185"/>
                <a:gd name="T19" fmla="*/ 112 h 112"/>
                <a:gd name="T20" fmla="*/ 131 w 185"/>
                <a:gd name="T21" fmla="*/ 112 h 112"/>
                <a:gd name="T22" fmla="*/ 143 w 185"/>
                <a:gd name="T23" fmla="*/ 44 h 112"/>
                <a:gd name="T24" fmla="*/ 144 w 185"/>
                <a:gd name="T25" fmla="*/ 38 h 112"/>
                <a:gd name="T26" fmla="*/ 136 w 185"/>
                <a:gd name="T27" fmla="*/ 28 h 112"/>
                <a:gd name="T28" fmla="*/ 114 w 185"/>
                <a:gd name="T29" fmla="*/ 61 h 112"/>
                <a:gd name="T30" fmla="*/ 104 w 185"/>
                <a:gd name="T31" fmla="*/ 112 h 112"/>
                <a:gd name="T32" fmla="*/ 65 w 185"/>
                <a:gd name="T33" fmla="*/ 112 h 112"/>
                <a:gd name="T34" fmla="*/ 78 w 185"/>
                <a:gd name="T35" fmla="*/ 44 h 112"/>
                <a:gd name="T36" fmla="*/ 79 w 185"/>
                <a:gd name="T37" fmla="*/ 38 h 112"/>
                <a:gd name="T38" fmla="*/ 71 w 185"/>
                <a:gd name="T39" fmla="*/ 28 h 112"/>
                <a:gd name="T40" fmla="*/ 49 w 185"/>
                <a:gd name="T41" fmla="*/ 61 h 112"/>
                <a:gd name="T42" fmla="*/ 39 w 185"/>
                <a:gd name="T43" fmla="*/ 112 h 112"/>
                <a:gd name="T44" fmla="*/ 0 w 185"/>
                <a:gd name="T45" fmla="*/ 112 h 112"/>
                <a:gd name="T46" fmla="*/ 20 w 185"/>
                <a:gd name="T47" fmla="*/ 3 h 112"/>
                <a:gd name="T48" fmla="*/ 59 w 185"/>
                <a:gd name="T49" fmla="*/ 3 h 112"/>
                <a:gd name="T50" fmla="*/ 55 w 185"/>
                <a:gd name="T51" fmla="*/ 2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85" h="112">
                  <a:moveTo>
                    <a:pt x="55" y="21"/>
                  </a:moveTo>
                  <a:lnTo>
                    <a:pt x="56" y="21"/>
                  </a:lnTo>
                  <a:cubicBezTo>
                    <a:pt x="66" y="10"/>
                    <a:pt x="80" y="1"/>
                    <a:pt x="98" y="1"/>
                  </a:cubicBezTo>
                  <a:cubicBezTo>
                    <a:pt x="106" y="1"/>
                    <a:pt x="118" y="7"/>
                    <a:pt x="118" y="21"/>
                  </a:cubicBezTo>
                  <a:cubicBezTo>
                    <a:pt x="129" y="9"/>
                    <a:pt x="147" y="1"/>
                    <a:pt x="160" y="1"/>
                  </a:cubicBezTo>
                  <a:cubicBezTo>
                    <a:pt x="177" y="0"/>
                    <a:pt x="185" y="9"/>
                    <a:pt x="185" y="22"/>
                  </a:cubicBezTo>
                  <a:lnTo>
                    <a:pt x="185" y="23"/>
                  </a:lnTo>
                  <a:lnTo>
                    <a:pt x="185" y="24"/>
                  </a:lnTo>
                  <a:cubicBezTo>
                    <a:pt x="185" y="29"/>
                    <a:pt x="184" y="35"/>
                    <a:pt x="182" y="42"/>
                  </a:cubicBezTo>
                  <a:lnTo>
                    <a:pt x="170" y="112"/>
                  </a:lnTo>
                  <a:lnTo>
                    <a:pt x="131" y="112"/>
                  </a:lnTo>
                  <a:lnTo>
                    <a:pt x="143" y="44"/>
                  </a:lnTo>
                  <a:cubicBezTo>
                    <a:pt x="144" y="42"/>
                    <a:pt x="144" y="40"/>
                    <a:pt x="144" y="38"/>
                  </a:cubicBezTo>
                  <a:cubicBezTo>
                    <a:pt x="144" y="29"/>
                    <a:pt x="140" y="28"/>
                    <a:pt x="136" y="28"/>
                  </a:cubicBezTo>
                  <a:cubicBezTo>
                    <a:pt x="126" y="28"/>
                    <a:pt x="117" y="42"/>
                    <a:pt x="114" y="61"/>
                  </a:cubicBezTo>
                  <a:lnTo>
                    <a:pt x="104" y="112"/>
                  </a:lnTo>
                  <a:lnTo>
                    <a:pt x="65" y="112"/>
                  </a:lnTo>
                  <a:lnTo>
                    <a:pt x="78" y="44"/>
                  </a:lnTo>
                  <a:cubicBezTo>
                    <a:pt x="79" y="42"/>
                    <a:pt x="79" y="40"/>
                    <a:pt x="79" y="38"/>
                  </a:cubicBezTo>
                  <a:cubicBezTo>
                    <a:pt x="79" y="29"/>
                    <a:pt x="75" y="28"/>
                    <a:pt x="71" y="28"/>
                  </a:cubicBezTo>
                  <a:cubicBezTo>
                    <a:pt x="61" y="28"/>
                    <a:pt x="52" y="42"/>
                    <a:pt x="49" y="61"/>
                  </a:cubicBezTo>
                  <a:lnTo>
                    <a:pt x="39" y="112"/>
                  </a:lnTo>
                  <a:lnTo>
                    <a:pt x="0" y="112"/>
                  </a:lnTo>
                  <a:lnTo>
                    <a:pt x="20" y="3"/>
                  </a:lnTo>
                  <a:lnTo>
                    <a:pt x="59" y="3"/>
                  </a:lnTo>
                  <a:lnTo>
                    <a:pt x="55" y="21"/>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Tree>
    <p:extLst>
      <p:ext uri="{BB962C8B-B14F-4D97-AF65-F5344CB8AC3E}">
        <p14:creationId xmlns:p14="http://schemas.microsoft.com/office/powerpoint/2010/main" val="154968338"/>
      </p:ext>
    </p:extLst>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Lst>
  <p:transition>
    <p:wipe dir="r"/>
  </p:transition>
  <p:txStyles>
    <p:titleStyle>
      <a:lvl1pPr algn="l" defTabSz="914400" rtl="0" eaLnBrk="1" latinLnBrk="0" hangingPunct="1">
        <a:lnSpc>
          <a:spcPct val="85000"/>
        </a:lnSpc>
        <a:spcBef>
          <a:spcPct val="0"/>
        </a:spcBef>
        <a:buNone/>
        <a:defRPr sz="4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t="-16000" r="-6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762000" y="5334000"/>
            <a:ext cx="7589520" cy="822960"/>
          </a:xfrm>
        </p:spPr>
        <p:txBody>
          <a:bodyPr>
            <a:noAutofit/>
          </a:bodyPr>
          <a:lstStyle/>
          <a:p>
            <a:pPr algn="ctr"/>
            <a:r>
              <a:rPr lang="en-US" sz="4000" dirty="0" smtClean="0"/>
              <a:t>Basic Discrete Event Modeling </a:t>
            </a:r>
            <a:br>
              <a:rPr lang="en-US" sz="4000" dirty="0" smtClean="0"/>
            </a:br>
            <a:r>
              <a:rPr lang="en-US" sz="4000" dirty="0" smtClean="0"/>
              <a:t>in GoldSim</a:t>
            </a:r>
            <a:endParaRPr lang="en-US" sz="4000" dirty="0"/>
          </a:p>
        </p:txBody>
      </p:sp>
      <p:sp>
        <p:nvSpPr>
          <p:cNvPr id="5" name="Text Placeholder 4"/>
          <p:cNvSpPr>
            <a:spLocks noGrp="1"/>
          </p:cNvSpPr>
          <p:nvPr>
            <p:ph type="body" sz="half" idx="2"/>
          </p:nvPr>
        </p:nvSpPr>
        <p:spPr>
          <a:xfrm>
            <a:off x="914400" y="6263640"/>
            <a:ext cx="7589520" cy="594360"/>
          </a:xfrm>
        </p:spPr>
        <p:txBody>
          <a:bodyPr>
            <a:normAutofit/>
          </a:bodyPr>
          <a:lstStyle/>
          <a:p>
            <a:pPr algn="ctr"/>
            <a:r>
              <a:rPr lang="en-US" sz="2400" dirty="0" smtClean="0"/>
              <a:t>Rick Kossik</a:t>
            </a:r>
            <a:endParaRPr lang="en-US" sz="2400" dirty="0"/>
          </a:p>
        </p:txBody>
      </p:sp>
    </p:spTree>
    <p:extLst>
      <p:ext uri="{BB962C8B-B14F-4D97-AF65-F5344CB8AC3E}">
        <p14:creationId xmlns:p14="http://schemas.microsoft.com/office/powerpoint/2010/main" val="3721343517"/>
      </p:ext>
    </p:extLst>
  </p:cSld>
  <p:clrMapOvr>
    <a:masterClrMapping/>
  </p:clrMapOvr>
  <p:transition>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914400"/>
          </a:xfrm>
        </p:spPr>
        <p:txBody>
          <a:bodyPr>
            <a:normAutofit fontScale="90000"/>
          </a:bodyPr>
          <a:lstStyle/>
          <a:p>
            <a:r>
              <a:rPr lang="en-US" dirty="0" smtClean="0"/>
              <a:t>Responding to an Event: Changing a Quantity</a:t>
            </a:r>
            <a:endParaRPr lang="en-US" dirty="0"/>
          </a:p>
        </p:txBody>
      </p:sp>
      <p:sp>
        <p:nvSpPr>
          <p:cNvPr id="3" name="Content Placeholder 2"/>
          <p:cNvSpPr>
            <a:spLocks noGrp="1"/>
          </p:cNvSpPr>
          <p:nvPr>
            <p:ph idx="1"/>
          </p:nvPr>
        </p:nvSpPr>
        <p:spPr>
          <a:xfrm>
            <a:off x="762000" y="1371600"/>
            <a:ext cx="7543801" cy="4268894"/>
          </a:xfrm>
        </p:spPr>
        <p:txBody>
          <a:bodyPr>
            <a:normAutofit/>
          </a:bodyPr>
          <a:lstStyle/>
          <a:p>
            <a:pPr marL="285750" indent="-285750">
              <a:buFont typeface="Courier New" panose="02070309020205020404" pitchFamily="49" charset="0"/>
              <a:buChar char="o"/>
            </a:pPr>
            <a:r>
              <a:rPr lang="en-US" sz="2400" dirty="0" smtClean="0">
                <a:latin typeface="+mj-lt"/>
              </a:rPr>
              <a:t>A </a:t>
            </a:r>
            <a:r>
              <a:rPr lang="en-US" sz="2400" dirty="0">
                <a:latin typeface="+mj-lt"/>
              </a:rPr>
              <a:t>variety of GoldSim elements can be triggered by events, with each element responding to the event (taking a particular action) in a different manner. </a:t>
            </a:r>
            <a:endParaRPr lang="en-US" sz="2400" dirty="0" smtClean="0">
              <a:latin typeface="+mj-lt"/>
            </a:endParaRPr>
          </a:p>
          <a:p>
            <a:pPr marL="578358" lvl="1" indent="-285750">
              <a:buFont typeface="Courier New" panose="02070309020205020404" pitchFamily="49" charset="0"/>
              <a:buChar char="o"/>
            </a:pPr>
            <a:r>
              <a:rPr lang="en-US" sz="2200" dirty="0" smtClean="0">
                <a:latin typeface="+mj-lt"/>
              </a:rPr>
              <a:t>We just looked at one such element, the Stochastic</a:t>
            </a:r>
          </a:p>
          <a:p>
            <a:pPr marL="285750" indent="-285750">
              <a:buFont typeface="Courier New" panose="02070309020205020404" pitchFamily="49" charset="0"/>
              <a:buChar char="o"/>
            </a:pPr>
            <a:r>
              <a:rPr lang="en-US" sz="2400" dirty="0">
                <a:latin typeface="+mj-lt"/>
              </a:rPr>
              <a:t>One of the most powerful (and common) ways a model can respond to an event is to cause a discrete (i.e., sudden) change to a </a:t>
            </a:r>
            <a:r>
              <a:rPr lang="en-US" sz="2400" b="1" i="1" dirty="0">
                <a:solidFill>
                  <a:srgbClr val="FF0000"/>
                </a:solidFill>
                <a:latin typeface="+mj-lt"/>
              </a:rPr>
              <a:t>quantity</a:t>
            </a:r>
            <a:r>
              <a:rPr lang="en-US" sz="2400" dirty="0" smtClean="0">
                <a:latin typeface="+mj-lt"/>
              </a:rPr>
              <a:t>.</a:t>
            </a:r>
          </a:p>
          <a:p>
            <a:pPr marL="578358" lvl="1" indent="-285750">
              <a:buFont typeface="Courier New" panose="02070309020205020404" pitchFamily="49" charset="0"/>
              <a:buChar char="o"/>
            </a:pPr>
            <a:r>
              <a:rPr lang="en-US" sz="2200" dirty="0">
                <a:latin typeface="+mj-lt"/>
              </a:rPr>
              <a:t>Q</a:t>
            </a:r>
            <a:r>
              <a:rPr lang="en-US" sz="2200" dirty="0" smtClean="0">
                <a:latin typeface="+mj-lt"/>
              </a:rPr>
              <a:t>uantities are state variables</a:t>
            </a:r>
          </a:p>
          <a:p>
            <a:pPr marL="578358" lvl="1" indent="-285750">
              <a:buFont typeface="Courier New" panose="02070309020205020404" pitchFamily="49" charset="0"/>
              <a:buChar char="o"/>
            </a:pPr>
            <a:r>
              <a:rPr lang="en-US" sz="2200" dirty="0" smtClean="0">
                <a:latin typeface="+mj-lt"/>
              </a:rPr>
              <a:t>Generally represented by a Stock element (Reservoir, Pool, Integrator)</a:t>
            </a:r>
          </a:p>
        </p:txBody>
      </p:sp>
    </p:spTree>
    <p:extLst>
      <p:ext uri="{BB962C8B-B14F-4D97-AF65-F5344CB8AC3E}">
        <p14:creationId xmlns:p14="http://schemas.microsoft.com/office/powerpoint/2010/main" val="2623529266"/>
      </p:ext>
    </p:extLst>
  </p:cSld>
  <p:clrMapOvr>
    <a:masterClrMapping/>
  </p:clrMapOvr>
  <p:transition>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1"/>
            <a:ext cx="8382000" cy="838200"/>
          </a:xfrm>
        </p:spPr>
        <p:txBody>
          <a:bodyPr>
            <a:normAutofit/>
          </a:bodyPr>
          <a:lstStyle/>
          <a:p>
            <a:r>
              <a:rPr lang="en-US" dirty="0" smtClean="0"/>
              <a:t>Changing the Volume in a Pond</a:t>
            </a:r>
            <a:endParaRPr lang="en-US" dirty="0"/>
          </a:p>
        </p:txBody>
      </p:sp>
      <p:sp>
        <p:nvSpPr>
          <p:cNvPr id="5" name="Content Placeholder 4"/>
          <p:cNvSpPr>
            <a:spLocks noGrp="1"/>
          </p:cNvSpPr>
          <p:nvPr>
            <p:ph idx="1"/>
          </p:nvPr>
        </p:nvSpPr>
        <p:spPr>
          <a:xfrm>
            <a:off x="822959" y="1295400"/>
            <a:ext cx="7543801" cy="4191000"/>
          </a:xfrm>
        </p:spPr>
        <p:txBody>
          <a:bodyPr>
            <a:normAutofit/>
          </a:bodyPr>
          <a:lstStyle/>
          <a:p>
            <a:pPr lvl="1"/>
            <a:r>
              <a:rPr lang="en-US" sz="2400" dirty="0" smtClean="0"/>
              <a:t>Start with a leaky pond</a:t>
            </a:r>
          </a:p>
          <a:p>
            <a:pPr lvl="1"/>
            <a:r>
              <a:rPr lang="en-US" sz="2400" dirty="0"/>
              <a:t>Let’s assume that what we want to simulate is someone adding (instantaneously) 25 m3 of water at 65 days</a:t>
            </a:r>
            <a:r>
              <a:rPr lang="en-US" sz="2400" dirty="0" smtClean="0"/>
              <a:t>.</a:t>
            </a:r>
          </a:p>
          <a:p>
            <a:pPr lvl="1"/>
            <a:r>
              <a:rPr lang="en-US" sz="2400" dirty="0" smtClean="0"/>
              <a:t>What about removing water?</a:t>
            </a:r>
          </a:p>
          <a:p>
            <a:pPr lvl="1"/>
            <a:r>
              <a:rPr lang="en-US" sz="2400" dirty="0" smtClean="0"/>
              <a:t>What about “replacing” the current value?</a:t>
            </a:r>
          </a:p>
          <a:p>
            <a:pPr lvl="1"/>
            <a:r>
              <a:rPr lang="en-US" sz="2400" dirty="0" smtClean="0"/>
              <a:t>What about multiple changes?</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337761043"/>
      </p:ext>
    </p:extLst>
  </p:cSld>
  <p:clrMapOvr>
    <a:masterClrMapping/>
  </p:clrMapOvr>
  <p:transition>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1"/>
            <a:ext cx="8382000" cy="838200"/>
          </a:xfrm>
        </p:spPr>
        <p:txBody>
          <a:bodyPr>
            <a:normAutofit/>
          </a:bodyPr>
          <a:lstStyle/>
          <a:p>
            <a:r>
              <a:rPr lang="en-US" dirty="0" smtClean="0"/>
              <a:t>Complex Triggers</a:t>
            </a:r>
            <a:endParaRPr lang="en-US" dirty="0"/>
          </a:p>
        </p:txBody>
      </p:sp>
      <p:sp>
        <p:nvSpPr>
          <p:cNvPr id="5" name="Content Placeholder 4"/>
          <p:cNvSpPr>
            <a:spLocks noGrp="1"/>
          </p:cNvSpPr>
          <p:nvPr>
            <p:ph idx="1"/>
          </p:nvPr>
        </p:nvSpPr>
        <p:spPr>
          <a:xfrm>
            <a:off x="822959" y="1295400"/>
            <a:ext cx="7543801" cy="4191000"/>
          </a:xfrm>
        </p:spPr>
        <p:txBody>
          <a:bodyPr>
            <a:normAutofit/>
          </a:bodyPr>
          <a:lstStyle/>
          <a:p>
            <a:pPr lvl="1"/>
            <a:r>
              <a:rPr lang="en-US" sz="2400" dirty="0" smtClean="0"/>
              <a:t>Start </a:t>
            </a:r>
            <a:r>
              <a:rPr lang="en-US" sz="2400" dirty="0"/>
              <a:t>Time of 1/1/2018, an End Time of 1/1/2019, and a one day timestep.</a:t>
            </a:r>
          </a:p>
          <a:p>
            <a:pPr lvl="1"/>
            <a:r>
              <a:rPr lang="en-US" sz="2400" dirty="0" smtClean="0"/>
              <a:t>A pond </a:t>
            </a:r>
            <a:r>
              <a:rPr lang="en-US" sz="2400" dirty="0"/>
              <a:t>starts empty and has a constant inflow rate of 1 m3/day.</a:t>
            </a:r>
          </a:p>
          <a:p>
            <a:pPr lvl="1"/>
            <a:r>
              <a:rPr lang="en-US" sz="2400" dirty="0" smtClean="0"/>
              <a:t>There </a:t>
            </a:r>
            <a:r>
              <a:rPr lang="en-US" sz="2400" dirty="0"/>
              <a:t>is a </a:t>
            </a:r>
            <a:r>
              <a:rPr lang="en-US" sz="2400" dirty="0">
                <a:solidFill>
                  <a:srgbClr val="FF0000"/>
                </a:solidFill>
              </a:rPr>
              <a:t>discrete addition of 60 m3 every </a:t>
            </a:r>
            <a:r>
              <a:rPr lang="en-US" sz="2400" dirty="0" smtClean="0">
                <a:solidFill>
                  <a:srgbClr val="FF0000"/>
                </a:solidFill>
              </a:rPr>
              <a:t>month</a:t>
            </a:r>
            <a:r>
              <a:rPr lang="en-US" sz="2400" dirty="0" smtClean="0"/>
              <a:t>.</a:t>
            </a:r>
            <a:endParaRPr lang="en-US" sz="2400" dirty="0"/>
          </a:p>
          <a:p>
            <a:pPr lvl="1"/>
            <a:r>
              <a:rPr lang="en-US" sz="2400" dirty="0" smtClean="0"/>
              <a:t>There </a:t>
            </a:r>
            <a:r>
              <a:rPr lang="en-US" sz="2400" dirty="0"/>
              <a:t>is a </a:t>
            </a:r>
            <a:r>
              <a:rPr lang="en-US" sz="2400" dirty="0">
                <a:solidFill>
                  <a:srgbClr val="FF0000"/>
                </a:solidFill>
              </a:rPr>
              <a:t>discrete withdrawal that occurs randomly once every 50 days, but only in July through December </a:t>
            </a:r>
            <a:r>
              <a:rPr lang="en-US" sz="2400" dirty="0"/>
              <a:t>(the withdrawal does not occur January through June). </a:t>
            </a:r>
          </a:p>
          <a:p>
            <a:pPr lvl="2"/>
            <a:r>
              <a:rPr lang="en-US" sz="2000" dirty="0" smtClean="0"/>
              <a:t>The </a:t>
            </a:r>
            <a:r>
              <a:rPr lang="en-US" sz="2000" dirty="0"/>
              <a:t>amount withdrawn is sampled from a Normal distribution with a Mean of 200 m3 and a Standard Deviation of 40 m3.</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981285268"/>
      </p:ext>
    </p:extLst>
  </p:cSld>
  <p:clrMapOvr>
    <a:masterClrMapping/>
  </p:clrMapOvr>
  <p:transition>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914400"/>
          </a:xfrm>
        </p:spPr>
        <p:txBody>
          <a:bodyPr>
            <a:normAutofit fontScale="90000"/>
          </a:bodyPr>
          <a:lstStyle/>
          <a:p>
            <a:r>
              <a:rPr lang="en-US" dirty="0" smtClean="0"/>
              <a:t>Responding to an Event: Changing the State of a System</a:t>
            </a:r>
            <a:endParaRPr lang="en-US" dirty="0"/>
          </a:p>
        </p:txBody>
      </p:sp>
      <p:sp>
        <p:nvSpPr>
          <p:cNvPr id="3" name="Content Placeholder 2"/>
          <p:cNvSpPr>
            <a:spLocks noGrp="1"/>
          </p:cNvSpPr>
          <p:nvPr>
            <p:ph idx="1"/>
          </p:nvPr>
        </p:nvSpPr>
        <p:spPr>
          <a:xfrm>
            <a:off x="762000" y="1371600"/>
            <a:ext cx="7543801" cy="4268894"/>
          </a:xfrm>
        </p:spPr>
        <p:txBody>
          <a:bodyPr>
            <a:normAutofit lnSpcReduction="10000"/>
          </a:bodyPr>
          <a:lstStyle/>
          <a:p>
            <a:pPr marL="285750" indent="-285750">
              <a:buFont typeface="Courier New" panose="02070309020205020404" pitchFamily="49" charset="0"/>
              <a:buChar char="o"/>
            </a:pPr>
            <a:r>
              <a:rPr lang="en-US" sz="2400" dirty="0">
                <a:latin typeface="+mj-lt"/>
              </a:rPr>
              <a:t>In many models, the state of the system changes discretely (suddenly) during a simulation in a binary </a:t>
            </a:r>
            <a:r>
              <a:rPr lang="en-US" sz="2400" dirty="0" smtClean="0">
                <a:latin typeface="+mj-lt"/>
              </a:rPr>
              <a:t>manner: </a:t>
            </a:r>
          </a:p>
          <a:p>
            <a:pPr marL="578358" lvl="1" indent="-285750">
              <a:buFont typeface="Courier New" panose="02070309020205020404" pitchFamily="49" charset="0"/>
              <a:buChar char="o"/>
            </a:pPr>
            <a:r>
              <a:rPr lang="en-US" dirty="0" smtClean="0">
                <a:latin typeface="+mj-lt"/>
              </a:rPr>
              <a:t>A </a:t>
            </a:r>
            <a:r>
              <a:rPr lang="en-US" dirty="0">
                <a:latin typeface="+mj-lt"/>
              </a:rPr>
              <a:t>piece of equipment fails (i.e., changes its state from operating to failed);</a:t>
            </a:r>
          </a:p>
          <a:p>
            <a:pPr marL="578358" lvl="1" indent="-285750">
              <a:buFont typeface="Courier New" panose="02070309020205020404" pitchFamily="49" charset="0"/>
              <a:buChar char="o"/>
            </a:pPr>
            <a:r>
              <a:rPr lang="en-US" dirty="0" smtClean="0">
                <a:latin typeface="+mj-lt"/>
              </a:rPr>
              <a:t>An </a:t>
            </a:r>
            <a:r>
              <a:rPr lang="en-US" dirty="0">
                <a:latin typeface="+mj-lt"/>
              </a:rPr>
              <a:t>object (e.g., a pump or a light) turns on or off;</a:t>
            </a:r>
          </a:p>
          <a:p>
            <a:pPr marL="578358" lvl="1" indent="-285750">
              <a:buFont typeface="Courier New" panose="02070309020205020404" pitchFamily="49" charset="0"/>
              <a:buChar char="o"/>
            </a:pPr>
            <a:r>
              <a:rPr lang="en-US" dirty="0" smtClean="0">
                <a:latin typeface="+mj-lt"/>
              </a:rPr>
              <a:t>A </a:t>
            </a:r>
            <a:r>
              <a:rPr lang="en-US" dirty="0">
                <a:latin typeface="+mj-lt"/>
              </a:rPr>
              <a:t>business opens and closes for the day; and</a:t>
            </a:r>
          </a:p>
          <a:p>
            <a:pPr marL="578358" lvl="1" indent="-285750">
              <a:buFont typeface="Courier New" panose="02070309020205020404" pitchFamily="49" charset="0"/>
              <a:buChar char="o"/>
            </a:pPr>
            <a:r>
              <a:rPr lang="en-US" dirty="0" smtClean="0">
                <a:latin typeface="+mj-lt"/>
              </a:rPr>
              <a:t>A </a:t>
            </a:r>
            <a:r>
              <a:rPr lang="en-US" dirty="0">
                <a:latin typeface="+mj-lt"/>
              </a:rPr>
              <a:t>task or activity is completed (i.e., it changes from unfinished to finished).</a:t>
            </a:r>
          </a:p>
          <a:p>
            <a:pPr marL="285750" indent="-285750">
              <a:buFont typeface="Courier New" panose="02070309020205020404" pitchFamily="49" charset="0"/>
              <a:buChar char="o"/>
            </a:pPr>
            <a:r>
              <a:rPr lang="en-US" sz="2400" dirty="0" smtClean="0">
                <a:latin typeface="+mj-lt"/>
              </a:rPr>
              <a:t>It </a:t>
            </a:r>
            <a:r>
              <a:rPr lang="en-US" sz="2400" dirty="0">
                <a:latin typeface="+mj-lt"/>
              </a:rPr>
              <a:t>is useful for the state of the system to </a:t>
            </a:r>
            <a:r>
              <a:rPr lang="en-US" sz="2400" dirty="0" smtClean="0">
                <a:latin typeface="+mj-lt"/>
              </a:rPr>
              <a:t>then be </a:t>
            </a:r>
            <a:r>
              <a:rPr lang="en-US" sz="2400" dirty="0">
                <a:latin typeface="+mj-lt"/>
              </a:rPr>
              <a:t>referenced by other </a:t>
            </a:r>
            <a:r>
              <a:rPr lang="en-US" sz="2400" dirty="0" smtClean="0">
                <a:latin typeface="+mj-lt"/>
              </a:rPr>
              <a:t>elements</a:t>
            </a:r>
          </a:p>
          <a:p>
            <a:pPr marL="285750" indent="-285750">
              <a:buFont typeface="Courier New" panose="02070309020205020404" pitchFamily="49" charset="0"/>
              <a:buChar char="o"/>
            </a:pPr>
            <a:r>
              <a:rPr lang="en-US" sz="2400" dirty="0" smtClean="0">
                <a:latin typeface="+mj-lt"/>
              </a:rPr>
              <a:t>To </a:t>
            </a:r>
            <a:r>
              <a:rPr lang="en-US" sz="2400" dirty="0">
                <a:latin typeface="+mj-lt"/>
              </a:rPr>
              <a:t>support this, GoldSim provides two elements that can be used to track the state of the system: the </a:t>
            </a:r>
            <a:r>
              <a:rPr lang="en-US" sz="2400" i="1" dirty="0">
                <a:solidFill>
                  <a:srgbClr val="FF0000"/>
                </a:solidFill>
                <a:latin typeface="+mj-lt"/>
              </a:rPr>
              <a:t>Status element </a:t>
            </a:r>
            <a:r>
              <a:rPr lang="en-US" sz="2400" dirty="0">
                <a:latin typeface="+mj-lt"/>
              </a:rPr>
              <a:t>and the </a:t>
            </a:r>
            <a:r>
              <a:rPr lang="en-US" sz="2400" i="1" dirty="0">
                <a:solidFill>
                  <a:srgbClr val="FF0000"/>
                </a:solidFill>
                <a:latin typeface="+mj-lt"/>
              </a:rPr>
              <a:t>Milestone element</a:t>
            </a:r>
            <a:r>
              <a:rPr lang="en-US" sz="2400" dirty="0">
                <a:latin typeface="+mj-lt"/>
              </a:rPr>
              <a:t>. </a:t>
            </a:r>
            <a:endParaRPr lang="en-US" sz="2400" dirty="0" smtClean="0">
              <a:latin typeface="+mj-lt"/>
            </a:endParaRPr>
          </a:p>
          <a:p>
            <a:pPr marL="578358" lvl="1" indent="-285750">
              <a:buFont typeface="Courier New" panose="02070309020205020404" pitchFamily="49" charset="0"/>
              <a:buChar char="o"/>
            </a:pPr>
            <a:r>
              <a:rPr lang="en-US" dirty="0" smtClean="0">
                <a:latin typeface="+mj-lt"/>
              </a:rPr>
              <a:t>Both </a:t>
            </a:r>
            <a:r>
              <a:rPr lang="en-US" dirty="0">
                <a:latin typeface="+mj-lt"/>
              </a:rPr>
              <a:t>of these elements can respond to discrete signals.</a:t>
            </a:r>
            <a:endParaRPr lang="en-US" dirty="0" smtClean="0">
              <a:latin typeface="+mj-lt"/>
            </a:endParaRPr>
          </a:p>
        </p:txBody>
      </p:sp>
    </p:spTree>
    <p:extLst>
      <p:ext uri="{BB962C8B-B14F-4D97-AF65-F5344CB8AC3E}">
        <p14:creationId xmlns:p14="http://schemas.microsoft.com/office/powerpoint/2010/main" val="3529261097"/>
      </p:ext>
    </p:extLst>
  </p:cSld>
  <p:clrMapOvr>
    <a:masterClrMapping/>
  </p:clrMapOvr>
  <p:transition>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1"/>
            <a:ext cx="8382000" cy="838200"/>
          </a:xfrm>
        </p:spPr>
        <p:txBody>
          <a:bodyPr>
            <a:normAutofit/>
          </a:bodyPr>
          <a:lstStyle/>
          <a:p>
            <a:r>
              <a:rPr lang="en-US" dirty="0" smtClean="0"/>
              <a:t>Status Element</a:t>
            </a:r>
            <a:endParaRPr lang="en-US" dirty="0"/>
          </a:p>
        </p:txBody>
      </p:sp>
      <p:sp>
        <p:nvSpPr>
          <p:cNvPr id="5" name="Content Placeholder 4"/>
          <p:cNvSpPr>
            <a:spLocks noGrp="1"/>
          </p:cNvSpPr>
          <p:nvPr>
            <p:ph idx="1"/>
          </p:nvPr>
        </p:nvSpPr>
        <p:spPr>
          <a:xfrm>
            <a:off x="822959" y="1295400"/>
            <a:ext cx="7543801" cy="4191000"/>
          </a:xfrm>
        </p:spPr>
        <p:txBody>
          <a:bodyPr>
            <a:normAutofit/>
          </a:bodyPr>
          <a:lstStyle/>
          <a:p>
            <a:pPr lvl="1"/>
            <a:r>
              <a:rPr lang="en-US" sz="2400" dirty="0" smtClean="0"/>
              <a:t>Simulate </a:t>
            </a:r>
            <a:r>
              <a:rPr lang="en-US" sz="2400" dirty="0"/>
              <a:t>a conveyor belt that moves soil from one location to another, where it is subsequently stockpiled. </a:t>
            </a:r>
            <a:endParaRPr lang="en-US" sz="2400" dirty="0" smtClean="0"/>
          </a:p>
          <a:p>
            <a:pPr lvl="1"/>
            <a:r>
              <a:rPr lang="en-US" sz="2400" dirty="0" smtClean="0"/>
              <a:t>The </a:t>
            </a:r>
            <a:r>
              <a:rPr lang="en-US" sz="2400" dirty="0"/>
              <a:t>conveyor belt is modeled using a Material </a:t>
            </a:r>
            <a:r>
              <a:rPr lang="en-US" sz="2400" dirty="0" smtClean="0"/>
              <a:t>Delay. </a:t>
            </a:r>
            <a:r>
              <a:rPr lang="en-US" sz="2400" dirty="0"/>
              <a:t>The stockpile at the end of the conveyor belt is a </a:t>
            </a:r>
            <a:r>
              <a:rPr lang="en-US" sz="2400" dirty="0" smtClean="0"/>
              <a:t>Reservoir. </a:t>
            </a:r>
          </a:p>
          <a:p>
            <a:pPr lvl="1"/>
            <a:r>
              <a:rPr lang="en-US" sz="2400" dirty="0" smtClean="0"/>
              <a:t>When </a:t>
            </a:r>
            <a:r>
              <a:rPr lang="en-US" sz="2400" dirty="0"/>
              <a:t>the conveyor belt is operating, it moves at a </a:t>
            </a:r>
            <a:r>
              <a:rPr lang="en-US" sz="2400" dirty="0" smtClean="0"/>
              <a:t>constant rate and is loaded at a </a:t>
            </a:r>
            <a:r>
              <a:rPr lang="en-US" sz="2400" dirty="0" err="1" smtClean="0"/>
              <a:t>contant</a:t>
            </a:r>
            <a:r>
              <a:rPr lang="en-US" sz="2400" dirty="0" smtClean="0"/>
              <a:t> rate. </a:t>
            </a:r>
          </a:p>
          <a:p>
            <a:pPr lvl="1"/>
            <a:r>
              <a:rPr lang="en-US" sz="2400" dirty="0" smtClean="0"/>
              <a:t>The </a:t>
            </a:r>
            <a:r>
              <a:rPr lang="en-US" sz="2400" dirty="0"/>
              <a:t>conveyor belt, however, </a:t>
            </a:r>
            <a:r>
              <a:rPr lang="en-US" sz="2400" dirty="0">
                <a:solidFill>
                  <a:srgbClr val="FF0000"/>
                </a:solidFill>
              </a:rPr>
              <a:t>only operates from 8AM to 5PM</a:t>
            </a:r>
            <a:r>
              <a:rPr lang="en-US" sz="2400" dirty="0"/>
              <a:t>.  Outside of that time, the conveyor belt stops (and is no longer loaded). </a:t>
            </a:r>
            <a:endParaRPr lang="en-US" sz="2400" dirty="0" smtClean="0"/>
          </a:p>
          <a:p>
            <a:pPr lvl="1"/>
            <a:r>
              <a:rPr lang="en-US" sz="2400" dirty="0" smtClean="0"/>
              <a:t>The </a:t>
            </a:r>
            <a:r>
              <a:rPr lang="en-US" sz="2400" dirty="0"/>
              <a:t>model uses a </a:t>
            </a:r>
            <a:r>
              <a:rPr lang="en-US" sz="2400" dirty="0">
                <a:solidFill>
                  <a:srgbClr val="FF0000"/>
                </a:solidFill>
              </a:rPr>
              <a:t>Status element </a:t>
            </a:r>
            <a:r>
              <a:rPr lang="en-US" sz="2400" dirty="0"/>
              <a:t>to track the state of the conveyor belt (on or off). </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642291817"/>
      </p:ext>
    </p:extLst>
  </p:cSld>
  <p:clrMapOvr>
    <a:masterClrMapping/>
  </p:clrMapOvr>
  <p:transition>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152401"/>
            <a:ext cx="8382000" cy="838200"/>
          </a:xfrm>
        </p:spPr>
        <p:txBody>
          <a:bodyPr>
            <a:normAutofit/>
          </a:bodyPr>
          <a:lstStyle/>
          <a:p>
            <a:r>
              <a:rPr lang="en-US" dirty="0" smtClean="0"/>
              <a:t>Milestone Element</a:t>
            </a:r>
            <a:endParaRPr lang="en-US" dirty="0"/>
          </a:p>
        </p:txBody>
      </p:sp>
      <p:sp>
        <p:nvSpPr>
          <p:cNvPr id="5" name="Content Placeholder 4"/>
          <p:cNvSpPr>
            <a:spLocks noGrp="1"/>
          </p:cNvSpPr>
          <p:nvPr>
            <p:ph idx="1"/>
          </p:nvPr>
        </p:nvSpPr>
        <p:spPr>
          <a:xfrm>
            <a:off x="822959" y="1295400"/>
            <a:ext cx="7543801" cy="4191000"/>
          </a:xfrm>
        </p:spPr>
        <p:txBody>
          <a:bodyPr>
            <a:normAutofit/>
          </a:bodyPr>
          <a:lstStyle/>
          <a:p>
            <a:pPr lvl="1"/>
            <a:r>
              <a:rPr lang="en-US" sz="2400" dirty="0"/>
              <a:t>W</a:t>
            </a:r>
            <a:r>
              <a:rPr lang="en-US" sz="2400" dirty="0" smtClean="0"/>
              <a:t>e </a:t>
            </a:r>
            <a:r>
              <a:rPr lang="en-US" sz="2400" dirty="0"/>
              <a:t>want to record when the stockpile gets to a certain size (e.g., 20,000 kg).  Moreover, at that point we want to shut down the entire process. </a:t>
            </a:r>
            <a:endParaRPr lang="en-US" sz="2400" dirty="0" smtClean="0"/>
          </a:p>
          <a:p>
            <a:pPr lvl="1"/>
            <a:r>
              <a:rPr lang="en-US" sz="2400" dirty="0" smtClean="0"/>
              <a:t>We will use a </a:t>
            </a:r>
            <a:r>
              <a:rPr lang="en-US" sz="2400" dirty="0" smtClean="0">
                <a:solidFill>
                  <a:srgbClr val="FF0000"/>
                </a:solidFill>
              </a:rPr>
              <a:t>Milestone element </a:t>
            </a:r>
            <a:r>
              <a:rPr lang="en-US" sz="2400" dirty="0" smtClean="0"/>
              <a:t>to represent this.</a:t>
            </a:r>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3400638859"/>
      </p:ext>
    </p:extLst>
  </p:cSld>
  <p:clrMapOvr>
    <a:masterClrMapping/>
  </p:clrMapOvr>
  <p:transition>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914400"/>
          </a:xfrm>
        </p:spPr>
        <p:txBody>
          <a:bodyPr>
            <a:normAutofit fontScale="90000"/>
          </a:bodyPr>
          <a:lstStyle/>
          <a:p>
            <a:r>
              <a:rPr lang="en-US" dirty="0" smtClean="0"/>
              <a:t>Using Status Elements for Feedback Control</a:t>
            </a:r>
            <a:endParaRPr lang="en-US" dirty="0"/>
          </a:p>
        </p:txBody>
      </p:sp>
      <p:sp>
        <p:nvSpPr>
          <p:cNvPr id="3" name="Content Placeholder 2"/>
          <p:cNvSpPr>
            <a:spLocks noGrp="1"/>
          </p:cNvSpPr>
          <p:nvPr>
            <p:ph idx="1"/>
          </p:nvPr>
        </p:nvSpPr>
        <p:spPr>
          <a:xfrm>
            <a:off x="762000" y="1371600"/>
            <a:ext cx="7543801" cy="4268894"/>
          </a:xfrm>
        </p:spPr>
        <p:txBody>
          <a:bodyPr>
            <a:normAutofit/>
          </a:bodyPr>
          <a:lstStyle/>
          <a:p>
            <a:pPr marL="285750" indent="-285750">
              <a:buFont typeface="Courier New" panose="02070309020205020404" pitchFamily="49" charset="0"/>
              <a:buChar char="o"/>
            </a:pPr>
            <a:r>
              <a:rPr lang="en-US" sz="2400" dirty="0" smtClean="0">
                <a:latin typeface="+mj-lt"/>
              </a:rPr>
              <a:t>Status elements can be used to properly model a feedback control system</a:t>
            </a:r>
          </a:p>
          <a:p>
            <a:pPr marL="285750" indent="-285750">
              <a:buFont typeface="Courier New" panose="02070309020205020404" pitchFamily="49" charset="0"/>
              <a:buChar char="o"/>
            </a:pPr>
            <a:r>
              <a:rPr lang="en-US" sz="2400" dirty="0" smtClean="0">
                <a:latin typeface="+mj-lt"/>
              </a:rPr>
              <a:t>In the absence of Status elements, it is common to see models that result in (unrealistic) oscillations</a:t>
            </a:r>
          </a:p>
          <a:p>
            <a:pPr marL="285750" indent="-285750">
              <a:buFont typeface="Courier New" panose="02070309020205020404" pitchFamily="49" charset="0"/>
              <a:buChar char="o"/>
            </a:pPr>
            <a:r>
              <a:rPr lang="en-US" sz="2400" dirty="0">
                <a:latin typeface="+mj-lt"/>
              </a:rPr>
              <a:t>Let’s experiment with a simple </a:t>
            </a:r>
            <a:r>
              <a:rPr lang="en-US" sz="2400" dirty="0" smtClean="0">
                <a:latin typeface="+mj-lt"/>
              </a:rPr>
              <a:t>example:</a:t>
            </a:r>
            <a:endParaRPr lang="en-US" sz="2400" dirty="0">
              <a:latin typeface="+mj-lt"/>
            </a:endParaRPr>
          </a:p>
          <a:p>
            <a:pPr marL="578358" lvl="1" indent="-285750">
              <a:buFont typeface="Courier New" panose="02070309020205020404" pitchFamily="49" charset="0"/>
              <a:buChar char="o"/>
            </a:pPr>
            <a:r>
              <a:rPr lang="en-US" dirty="0">
                <a:latin typeface="+mj-lt"/>
              </a:rPr>
              <a:t>A pond starts empty</a:t>
            </a:r>
          </a:p>
          <a:p>
            <a:pPr marL="578358" lvl="1" indent="-285750">
              <a:buFont typeface="Courier New" panose="02070309020205020404" pitchFamily="49" charset="0"/>
              <a:buChar char="o"/>
            </a:pPr>
            <a:r>
              <a:rPr lang="en-US" dirty="0" smtClean="0">
                <a:latin typeface="+mj-lt"/>
              </a:rPr>
              <a:t>Stochastic Inflow represented by a truncated Normal, with Mean 100 m3/day, SD of 50 m3/day, Min of 0 m3/day </a:t>
            </a:r>
            <a:r>
              <a:rPr lang="en-US" dirty="0">
                <a:latin typeface="+mj-lt"/>
              </a:rPr>
              <a:t>(changes </a:t>
            </a:r>
            <a:r>
              <a:rPr lang="en-US" dirty="0" smtClean="0">
                <a:latin typeface="+mj-lt"/>
              </a:rPr>
              <a:t>hourly)</a:t>
            </a:r>
            <a:endParaRPr lang="en-US" dirty="0">
              <a:latin typeface="+mj-lt"/>
            </a:endParaRPr>
          </a:p>
          <a:p>
            <a:pPr marL="578358" lvl="1" indent="-285750">
              <a:buFont typeface="Courier New" panose="02070309020205020404" pitchFamily="49" charset="0"/>
              <a:buChar char="o"/>
            </a:pPr>
            <a:r>
              <a:rPr lang="en-US" dirty="0">
                <a:latin typeface="+mj-lt"/>
              </a:rPr>
              <a:t>We want to try to keep the volume at 300 m3 by using a pump that operates at 200 m3/day</a:t>
            </a:r>
          </a:p>
          <a:p>
            <a:pPr marL="578358" lvl="1" indent="-285750">
              <a:buFont typeface="Courier New" panose="02070309020205020404" pitchFamily="49" charset="0"/>
              <a:buChar char="o"/>
            </a:pPr>
            <a:r>
              <a:rPr lang="en-US" dirty="0">
                <a:latin typeface="+mj-lt"/>
              </a:rPr>
              <a:t>What should our logic be for turning on and off the pump</a:t>
            </a:r>
            <a:r>
              <a:rPr lang="en-US" dirty="0" smtClean="0">
                <a:latin typeface="+mj-lt"/>
              </a:rPr>
              <a:t>?</a:t>
            </a:r>
            <a:endParaRPr lang="en-US" dirty="0">
              <a:latin typeface="+mj-lt"/>
            </a:endParaRPr>
          </a:p>
          <a:p>
            <a:pPr marL="285750" indent="-285750">
              <a:buFont typeface="Courier New" panose="02070309020205020404" pitchFamily="49" charset="0"/>
              <a:buChar char="o"/>
            </a:pPr>
            <a:endParaRPr lang="en-US" dirty="0" smtClean="0">
              <a:latin typeface="+mj-l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38600" y="5257800"/>
            <a:ext cx="4510087" cy="790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82085365"/>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914400"/>
          </a:xfrm>
        </p:spPr>
        <p:txBody>
          <a:bodyPr>
            <a:normAutofit fontScale="90000"/>
          </a:bodyPr>
          <a:lstStyle/>
          <a:p>
            <a:r>
              <a:rPr lang="en-US" dirty="0" smtClean="0"/>
              <a:t>Using Status Elements for Feedback Control (cont.)</a:t>
            </a:r>
            <a:endParaRPr lang="en-US" dirty="0"/>
          </a:p>
        </p:txBody>
      </p:sp>
      <p:sp>
        <p:nvSpPr>
          <p:cNvPr id="3" name="Content Placeholder 2"/>
          <p:cNvSpPr>
            <a:spLocks noGrp="1"/>
          </p:cNvSpPr>
          <p:nvPr>
            <p:ph idx="1"/>
          </p:nvPr>
        </p:nvSpPr>
        <p:spPr>
          <a:xfrm>
            <a:off x="762000" y="1371600"/>
            <a:ext cx="7543801" cy="4268894"/>
          </a:xfrm>
        </p:spPr>
        <p:txBody>
          <a:bodyPr>
            <a:normAutofit/>
          </a:bodyPr>
          <a:lstStyle/>
          <a:p>
            <a:pPr marL="285750" indent="-285750">
              <a:buFont typeface="Courier New" panose="02070309020205020404" pitchFamily="49" charset="0"/>
              <a:buChar char="o"/>
            </a:pPr>
            <a:r>
              <a:rPr lang="en-US" sz="2400" dirty="0" smtClean="0">
                <a:latin typeface="+mj-lt"/>
              </a:rPr>
              <a:t>This is not representative </a:t>
            </a:r>
            <a:r>
              <a:rPr lang="en-US" sz="2400" dirty="0">
                <a:latin typeface="+mj-lt"/>
              </a:rPr>
              <a:t>of how a </a:t>
            </a:r>
            <a:r>
              <a:rPr lang="en-US" sz="2400" dirty="0" smtClean="0">
                <a:latin typeface="+mj-lt"/>
              </a:rPr>
              <a:t>real feedback control system would typically work.</a:t>
            </a:r>
          </a:p>
          <a:p>
            <a:pPr marL="285750" indent="-285750">
              <a:buFont typeface="Courier New" panose="02070309020205020404" pitchFamily="49" charset="0"/>
              <a:buChar char="o"/>
            </a:pPr>
            <a:r>
              <a:rPr lang="en-US" sz="2400" dirty="0" smtClean="0">
                <a:latin typeface="+mj-lt"/>
              </a:rPr>
              <a:t>As an analogy, consider a thermostat:</a:t>
            </a:r>
            <a:endParaRPr lang="en-US" sz="2400" dirty="0">
              <a:latin typeface="+mj-lt"/>
            </a:endParaRPr>
          </a:p>
          <a:p>
            <a:pPr marL="578358" lvl="1" indent="-285750">
              <a:buFont typeface="Courier New" panose="02070309020205020404" pitchFamily="49" charset="0"/>
              <a:buChar char="o"/>
            </a:pPr>
            <a:r>
              <a:rPr lang="en-US" sz="2200" dirty="0">
                <a:latin typeface="+mj-lt"/>
              </a:rPr>
              <a:t>A thermostat monitors the temperature </a:t>
            </a:r>
            <a:r>
              <a:rPr lang="en-US" sz="2200" dirty="0" smtClean="0">
                <a:latin typeface="+mj-lt"/>
              </a:rPr>
              <a:t>(a </a:t>
            </a:r>
            <a:r>
              <a:rPr lang="en-US" sz="2200" dirty="0">
                <a:latin typeface="+mj-lt"/>
              </a:rPr>
              <a:t>proxy for the heat in the house, which is the state </a:t>
            </a:r>
            <a:r>
              <a:rPr lang="en-US" sz="2200" dirty="0" smtClean="0">
                <a:latin typeface="+mj-lt"/>
              </a:rPr>
              <a:t>variable)</a:t>
            </a:r>
          </a:p>
          <a:p>
            <a:pPr marL="578358" lvl="1" indent="-285750">
              <a:buFont typeface="Courier New" panose="02070309020205020404" pitchFamily="49" charset="0"/>
              <a:buChar char="o"/>
            </a:pPr>
            <a:r>
              <a:rPr lang="en-US" sz="2200" dirty="0" smtClean="0">
                <a:latin typeface="+mj-lt"/>
              </a:rPr>
              <a:t>The heat does not turn on when temperature exceeds X and turn off when it drops below X</a:t>
            </a:r>
          </a:p>
          <a:p>
            <a:pPr marL="578358" lvl="1" indent="-285750">
              <a:buFont typeface="Courier New" panose="02070309020205020404" pitchFamily="49" charset="0"/>
              <a:buChar char="o"/>
            </a:pPr>
            <a:r>
              <a:rPr lang="en-US" sz="2200" dirty="0" smtClean="0">
                <a:latin typeface="+mj-lt"/>
              </a:rPr>
              <a:t>Rather, it uses a </a:t>
            </a:r>
            <a:r>
              <a:rPr lang="en-US" sz="2200" dirty="0" err="1" smtClean="0">
                <a:solidFill>
                  <a:srgbClr val="FF0000"/>
                </a:solidFill>
                <a:latin typeface="+mj-lt"/>
              </a:rPr>
              <a:t>deadband</a:t>
            </a:r>
            <a:endParaRPr lang="en-US" sz="2200" dirty="0">
              <a:solidFill>
                <a:srgbClr val="FF0000"/>
              </a:solidFill>
              <a:latin typeface="+mj-lt"/>
            </a:endParaRPr>
          </a:p>
          <a:p>
            <a:pPr marL="285750" indent="-285750">
              <a:buFont typeface="Courier New" panose="02070309020205020404" pitchFamily="49" charset="0"/>
              <a:buChar char="o"/>
            </a:pPr>
            <a:endParaRPr lang="en-US" dirty="0" smtClean="0">
              <a:latin typeface="+mj-lt"/>
            </a:endParaRPr>
          </a:p>
        </p:txBody>
      </p:sp>
    </p:spTree>
    <p:extLst>
      <p:ext uri="{BB962C8B-B14F-4D97-AF65-F5344CB8AC3E}">
        <p14:creationId xmlns:p14="http://schemas.microsoft.com/office/powerpoint/2010/main" val="2730771287"/>
      </p:ext>
    </p:extLst>
  </p:cSld>
  <p:clrMapOvr>
    <a:masterClrMapping/>
  </p:clrMapOvr>
  <p:transition>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914400"/>
          </a:xfrm>
        </p:spPr>
        <p:txBody>
          <a:bodyPr>
            <a:normAutofit fontScale="90000"/>
          </a:bodyPr>
          <a:lstStyle/>
          <a:p>
            <a:r>
              <a:rPr lang="en-US" dirty="0" smtClean="0"/>
              <a:t>Using Status Elements for Feedback Control (cont.)</a:t>
            </a:r>
            <a:endParaRPr lang="en-US" dirty="0"/>
          </a:p>
        </p:txBody>
      </p:sp>
      <p:sp>
        <p:nvSpPr>
          <p:cNvPr id="3" name="Content Placeholder 2"/>
          <p:cNvSpPr>
            <a:spLocks noGrp="1"/>
          </p:cNvSpPr>
          <p:nvPr>
            <p:ph idx="1"/>
          </p:nvPr>
        </p:nvSpPr>
        <p:spPr>
          <a:xfrm>
            <a:off x="762000" y="1371600"/>
            <a:ext cx="7543801" cy="4268894"/>
          </a:xfrm>
        </p:spPr>
        <p:txBody>
          <a:bodyPr>
            <a:normAutofit fontScale="92500" lnSpcReduction="10000"/>
          </a:bodyPr>
          <a:lstStyle/>
          <a:p>
            <a:pPr marL="285750" indent="-285750">
              <a:buFont typeface="Courier New" panose="02070309020205020404" pitchFamily="49" charset="0"/>
              <a:buChar char="o"/>
            </a:pPr>
            <a:r>
              <a:rPr lang="en-US" sz="2400" dirty="0">
                <a:latin typeface="+mj-lt"/>
              </a:rPr>
              <a:t>Turn the heat </a:t>
            </a:r>
            <a:r>
              <a:rPr lang="en-US" sz="2400" dirty="0">
                <a:solidFill>
                  <a:srgbClr val="FF0000"/>
                </a:solidFill>
                <a:latin typeface="+mj-lt"/>
              </a:rPr>
              <a:t>on</a:t>
            </a:r>
            <a:r>
              <a:rPr lang="en-US" sz="2400" dirty="0">
                <a:latin typeface="+mj-lt"/>
              </a:rPr>
              <a:t> when the temperature reaches 68; turn it </a:t>
            </a:r>
            <a:r>
              <a:rPr lang="en-US" sz="2400" dirty="0">
                <a:solidFill>
                  <a:srgbClr val="00B050"/>
                </a:solidFill>
                <a:latin typeface="+mj-lt"/>
              </a:rPr>
              <a:t>off</a:t>
            </a:r>
            <a:r>
              <a:rPr lang="en-US" sz="2400" dirty="0">
                <a:latin typeface="+mj-lt"/>
              </a:rPr>
              <a:t> when it reaches 70</a:t>
            </a:r>
          </a:p>
          <a:p>
            <a:pPr marL="285750" indent="-285750">
              <a:buFont typeface="Courier New" panose="02070309020205020404" pitchFamily="49" charset="0"/>
              <a:buChar char="o"/>
            </a:pPr>
            <a:endParaRPr lang="en-US" sz="2400" dirty="0">
              <a:latin typeface="+mj-lt"/>
            </a:endParaRPr>
          </a:p>
          <a:p>
            <a:pPr marL="285750" indent="-285750">
              <a:buFont typeface="Courier New" panose="02070309020205020404" pitchFamily="49" charset="0"/>
              <a:buChar char="o"/>
            </a:pPr>
            <a:endParaRPr lang="en-US" sz="2400" dirty="0">
              <a:latin typeface="+mj-lt"/>
            </a:endParaRPr>
          </a:p>
          <a:p>
            <a:pPr marL="285750" indent="-285750">
              <a:buFont typeface="Courier New" panose="02070309020205020404" pitchFamily="49" charset="0"/>
              <a:buChar char="o"/>
            </a:pPr>
            <a:endParaRPr lang="en-US" sz="2400" dirty="0">
              <a:latin typeface="+mj-lt"/>
            </a:endParaRPr>
          </a:p>
          <a:p>
            <a:pPr marL="285750" indent="-285750">
              <a:buFont typeface="Courier New" panose="02070309020205020404" pitchFamily="49" charset="0"/>
              <a:buChar char="o"/>
            </a:pPr>
            <a:endParaRPr lang="en-US" sz="2400" dirty="0">
              <a:latin typeface="+mj-lt"/>
            </a:endParaRPr>
          </a:p>
          <a:p>
            <a:pPr marL="578358" lvl="1" indent="-285750">
              <a:buFont typeface="Courier New" panose="02070309020205020404" pitchFamily="49" charset="0"/>
              <a:buChar char="o"/>
            </a:pPr>
            <a:r>
              <a:rPr lang="en-US" sz="2200" dirty="0" smtClean="0">
                <a:latin typeface="+mj-lt"/>
              </a:rPr>
              <a:t>The thermostat </a:t>
            </a:r>
            <a:r>
              <a:rPr lang="en-US" sz="2200" dirty="0">
                <a:latin typeface="+mj-lt"/>
              </a:rPr>
              <a:t>monitors </a:t>
            </a:r>
            <a:r>
              <a:rPr lang="en-US" sz="2200" b="1" i="1" dirty="0">
                <a:solidFill>
                  <a:schemeClr val="tx1"/>
                </a:solidFill>
                <a:latin typeface="+mj-lt"/>
              </a:rPr>
              <a:t>two things</a:t>
            </a:r>
            <a:r>
              <a:rPr lang="en-US" sz="2200" dirty="0">
                <a:latin typeface="+mj-lt"/>
              </a:rPr>
              <a:t>: </a:t>
            </a:r>
            <a:r>
              <a:rPr lang="en-US" sz="2200" dirty="0">
                <a:solidFill>
                  <a:srgbClr val="FF0000"/>
                </a:solidFill>
                <a:latin typeface="+mj-lt"/>
              </a:rPr>
              <a:t>temperature</a:t>
            </a:r>
            <a:r>
              <a:rPr lang="en-US" sz="2200" dirty="0">
                <a:latin typeface="+mj-lt"/>
              </a:rPr>
              <a:t> and </a:t>
            </a:r>
            <a:r>
              <a:rPr lang="en-US" sz="2200" dirty="0">
                <a:solidFill>
                  <a:srgbClr val="FF0000"/>
                </a:solidFill>
                <a:latin typeface="+mj-lt"/>
              </a:rPr>
              <a:t>Is system on</a:t>
            </a:r>
            <a:r>
              <a:rPr lang="en-US" sz="2200" dirty="0">
                <a:latin typeface="+mj-lt"/>
              </a:rPr>
              <a:t>?</a:t>
            </a:r>
          </a:p>
          <a:p>
            <a:pPr marL="285750" indent="-285750">
              <a:buFont typeface="Courier New" panose="02070309020205020404" pitchFamily="49" charset="0"/>
              <a:buChar char="o"/>
            </a:pPr>
            <a:r>
              <a:rPr lang="en-US" sz="2400" dirty="0">
                <a:latin typeface="+mj-lt"/>
              </a:rPr>
              <a:t>Pond example: turn the pump on when the volume reaches 310 m3, turn it off when it reaches 290 m3</a:t>
            </a:r>
          </a:p>
          <a:p>
            <a:pPr marL="285750" indent="-285750">
              <a:buFont typeface="Courier New" panose="02070309020205020404" pitchFamily="49" charset="0"/>
              <a:buChar char="o"/>
            </a:pPr>
            <a:r>
              <a:rPr lang="en-US" sz="2400" dirty="0">
                <a:latin typeface="+mj-lt"/>
              </a:rPr>
              <a:t>To do this, we actually need to track two state variables</a:t>
            </a:r>
          </a:p>
          <a:p>
            <a:pPr marL="578358" lvl="1" indent="-285750">
              <a:buFont typeface="Courier New" panose="02070309020205020404" pitchFamily="49" charset="0"/>
              <a:buChar char="o"/>
            </a:pPr>
            <a:r>
              <a:rPr lang="en-US" sz="2200" dirty="0">
                <a:solidFill>
                  <a:srgbClr val="FF0000"/>
                </a:solidFill>
                <a:latin typeface="+mj-lt"/>
              </a:rPr>
              <a:t>Volume</a:t>
            </a:r>
            <a:r>
              <a:rPr lang="en-US" sz="2200" dirty="0">
                <a:latin typeface="+mj-lt"/>
              </a:rPr>
              <a:t> and </a:t>
            </a:r>
            <a:r>
              <a:rPr lang="en-US" sz="2200" dirty="0">
                <a:solidFill>
                  <a:srgbClr val="FF0000"/>
                </a:solidFill>
                <a:latin typeface="+mj-lt"/>
              </a:rPr>
              <a:t>Pump State </a:t>
            </a:r>
            <a:r>
              <a:rPr lang="en-US" sz="2200" dirty="0">
                <a:latin typeface="+mj-lt"/>
              </a:rPr>
              <a:t>(On or Off)</a:t>
            </a:r>
          </a:p>
          <a:p>
            <a:pPr marL="285750" indent="-285750">
              <a:buFont typeface="Courier New" panose="02070309020205020404" pitchFamily="49" charset="0"/>
              <a:buChar char="o"/>
            </a:pPr>
            <a:endParaRPr lang="en-US" dirty="0" smtClean="0">
              <a:latin typeface="+mj-lt"/>
            </a:endParaRPr>
          </a:p>
        </p:txBody>
      </p:sp>
      <p:grpSp>
        <p:nvGrpSpPr>
          <p:cNvPr id="40" name="Group 27"/>
          <p:cNvGrpSpPr>
            <a:grpSpLocks/>
          </p:cNvGrpSpPr>
          <p:nvPr/>
        </p:nvGrpSpPr>
        <p:grpSpPr bwMode="auto">
          <a:xfrm>
            <a:off x="1295400" y="2133600"/>
            <a:ext cx="5648325" cy="1466850"/>
            <a:chOff x="1468745" y="2535688"/>
            <a:chExt cx="5647396" cy="1466300"/>
          </a:xfrm>
        </p:grpSpPr>
        <p:cxnSp>
          <p:nvCxnSpPr>
            <p:cNvPr id="41" name="Straight Connector 4"/>
            <p:cNvCxnSpPr>
              <a:cxnSpLocks noChangeShapeType="1"/>
            </p:cNvCxnSpPr>
            <p:nvPr/>
          </p:nvCxnSpPr>
          <p:spPr bwMode="auto">
            <a:xfrm>
              <a:off x="1840089" y="2878667"/>
              <a:ext cx="4673600"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6"/>
            <p:cNvCxnSpPr>
              <a:cxnSpLocks noChangeShapeType="1"/>
            </p:cNvCxnSpPr>
            <p:nvPr/>
          </p:nvCxnSpPr>
          <p:spPr bwMode="auto">
            <a:xfrm>
              <a:off x="1840089" y="3606801"/>
              <a:ext cx="4673600" cy="0"/>
            </a:xfrm>
            <a:prstGeom prst="line">
              <a:avLst/>
            </a:prstGeom>
            <a:noFill/>
            <a:ln w="28575" algn="ctr">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3" name="Freeform 12"/>
            <p:cNvSpPr>
              <a:spLocks/>
            </p:cNvSpPr>
            <p:nvPr/>
          </p:nvSpPr>
          <p:spPr bwMode="auto">
            <a:xfrm>
              <a:off x="2020711" y="2889865"/>
              <a:ext cx="4436533" cy="722579"/>
            </a:xfrm>
            <a:custGeom>
              <a:avLst/>
              <a:gdLst>
                <a:gd name="T0" fmla="*/ 45156 w 4436533"/>
                <a:gd name="T1" fmla="*/ 666135 h 722579"/>
                <a:gd name="T2" fmla="*/ 135467 w 4436533"/>
                <a:gd name="T3" fmla="*/ 575824 h 722579"/>
                <a:gd name="T4" fmla="*/ 248356 w 4436533"/>
                <a:gd name="T5" fmla="*/ 440357 h 722579"/>
                <a:gd name="T6" fmla="*/ 349956 w 4436533"/>
                <a:gd name="T7" fmla="*/ 361335 h 722579"/>
                <a:gd name="T8" fmla="*/ 440267 w 4436533"/>
                <a:gd name="T9" fmla="*/ 237157 h 722579"/>
                <a:gd name="T10" fmla="*/ 530578 w 4436533"/>
                <a:gd name="T11" fmla="*/ 169424 h 722579"/>
                <a:gd name="T12" fmla="*/ 620889 w 4436533"/>
                <a:gd name="T13" fmla="*/ 11379 h 722579"/>
                <a:gd name="T14" fmla="*/ 677333 w 4436533"/>
                <a:gd name="T15" fmla="*/ 33957 h 722579"/>
                <a:gd name="T16" fmla="*/ 711200 w 4436533"/>
                <a:gd name="T17" fmla="*/ 124268 h 722579"/>
                <a:gd name="T18" fmla="*/ 846667 w 4436533"/>
                <a:gd name="T19" fmla="*/ 214579 h 722579"/>
                <a:gd name="T20" fmla="*/ 903111 w 4436533"/>
                <a:gd name="T21" fmla="*/ 271024 h 722579"/>
                <a:gd name="T22" fmla="*/ 1174045 w 4436533"/>
                <a:gd name="T23" fmla="*/ 293602 h 722579"/>
                <a:gd name="T24" fmla="*/ 1275645 w 4436533"/>
                <a:gd name="T25" fmla="*/ 361335 h 722579"/>
                <a:gd name="T26" fmla="*/ 1433689 w 4436533"/>
                <a:gd name="T27" fmla="*/ 474224 h 722579"/>
                <a:gd name="T28" fmla="*/ 1603022 w 4436533"/>
                <a:gd name="T29" fmla="*/ 564535 h 722579"/>
                <a:gd name="T30" fmla="*/ 1715911 w 4436533"/>
                <a:gd name="T31" fmla="*/ 643557 h 722579"/>
                <a:gd name="T32" fmla="*/ 1761067 w 4436533"/>
                <a:gd name="T33" fmla="*/ 688713 h 722579"/>
                <a:gd name="T34" fmla="*/ 1862667 w 4436533"/>
                <a:gd name="T35" fmla="*/ 688713 h 722579"/>
                <a:gd name="T36" fmla="*/ 2032000 w 4436533"/>
                <a:gd name="T37" fmla="*/ 575824 h 722579"/>
                <a:gd name="T38" fmla="*/ 2144889 w 4436533"/>
                <a:gd name="T39" fmla="*/ 474224 h 722579"/>
                <a:gd name="T40" fmla="*/ 2235200 w 4436533"/>
                <a:gd name="T41" fmla="*/ 383913 h 722579"/>
                <a:gd name="T42" fmla="*/ 2280356 w 4436533"/>
                <a:gd name="T43" fmla="*/ 327468 h 722579"/>
                <a:gd name="T44" fmla="*/ 2415822 w 4436533"/>
                <a:gd name="T45" fmla="*/ 282313 h 722579"/>
                <a:gd name="T46" fmla="*/ 2506133 w 4436533"/>
                <a:gd name="T47" fmla="*/ 214579 h 722579"/>
                <a:gd name="T48" fmla="*/ 2754489 w 4436533"/>
                <a:gd name="T49" fmla="*/ 146846 h 722579"/>
                <a:gd name="T50" fmla="*/ 2878667 w 4436533"/>
                <a:gd name="T51" fmla="*/ 56535 h 722579"/>
                <a:gd name="T52" fmla="*/ 2957689 w 4436533"/>
                <a:gd name="T53" fmla="*/ 56535 h 722579"/>
                <a:gd name="T54" fmla="*/ 3081867 w 4436533"/>
                <a:gd name="T55" fmla="*/ 180713 h 722579"/>
                <a:gd name="T56" fmla="*/ 3127022 w 4436533"/>
                <a:gd name="T57" fmla="*/ 293602 h 722579"/>
                <a:gd name="T58" fmla="*/ 3183467 w 4436533"/>
                <a:gd name="T59" fmla="*/ 350046 h 722579"/>
                <a:gd name="T60" fmla="*/ 3228622 w 4436533"/>
                <a:gd name="T61" fmla="*/ 440357 h 722579"/>
                <a:gd name="T62" fmla="*/ 3262489 w 4436533"/>
                <a:gd name="T63" fmla="*/ 508091 h 722579"/>
                <a:gd name="T64" fmla="*/ 3364089 w 4436533"/>
                <a:gd name="T65" fmla="*/ 587113 h 722579"/>
                <a:gd name="T66" fmla="*/ 3465689 w 4436533"/>
                <a:gd name="T67" fmla="*/ 688713 h 722579"/>
                <a:gd name="T68" fmla="*/ 3601156 w 4436533"/>
                <a:gd name="T69" fmla="*/ 711291 h 722579"/>
                <a:gd name="T70" fmla="*/ 3770489 w 4436533"/>
                <a:gd name="T71" fmla="*/ 598402 h 722579"/>
                <a:gd name="T72" fmla="*/ 3872089 w 4436533"/>
                <a:gd name="T73" fmla="*/ 530668 h 722579"/>
                <a:gd name="T74" fmla="*/ 3962400 w 4436533"/>
                <a:gd name="T75" fmla="*/ 440357 h 722579"/>
                <a:gd name="T76" fmla="*/ 4041422 w 4436533"/>
                <a:gd name="T77" fmla="*/ 361335 h 722579"/>
                <a:gd name="T78" fmla="*/ 4154311 w 4436533"/>
                <a:gd name="T79" fmla="*/ 293602 h 722579"/>
                <a:gd name="T80" fmla="*/ 4289778 w 4436533"/>
                <a:gd name="T81" fmla="*/ 192002 h 722579"/>
                <a:gd name="T82" fmla="*/ 4368800 w 4436533"/>
                <a:gd name="T83" fmla="*/ 90402 h 722579"/>
                <a:gd name="T84" fmla="*/ 4436533 w 4436533"/>
                <a:gd name="T85" fmla="*/ 91 h 722579"/>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4436533" h="722579">
                  <a:moveTo>
                    <a:pt x="0" y="722579"/>
                  </a:moveTo>
                  <a:cubicBezTo>
                    <a:pt x="15052" y="703764"/>
                    <a:pt x="30699" y="685411"/>
                    <a:pt x="45156" y="666135"/>
                  </a:cubicBezTo>
                  <a:cubicBezTo>
                    <a:pt x="74759" y="626664"/>
                    <a:pt x="60291" y="632825"/>
                    <a:pt x="101600" y="598402"/>
                  </a:cubicBezTo>
                  <a:cubicBezTo>
                    <a:pt x="112023" y="589716"/>
                    <a:pt x="124178" y="583350"/>
                    <a:pt x="135467" y="575824"/>
                  </a:cubicBezTo>
                  <a:cubicBezTo>
                    <a:pt x="156853" y="511666"/>
                    <a:pt x="138342" y="550371"/>
                    <a:pt x="214489" y="474224"/>
                  </a:cubicBezTo>
                  <a:lnTo>
                    <a:pt x="248356" y="440357"/>
                  </a:lnTo>
                  <a:cubicBezTo>
                    <a:pt x="259645" y="429068"/>
                    <a:pt x="268939" y="415347"/>
                    <a:pt x="282222" y="406491"/>
                  </a:cubicBezTo>
                  <a:lnTo>
                    <a:pt x="349956" y="361335"/>
                  </a:lnTo>
                  <a:lnTo>
                    <a:pt x="383822" y="338757"/>
                  </a:lnTo>
                  <a:cubicBezTo>
                    <a:pt x="403692" y="279149"/>
                    <a:pt x="388511" y="314790"/>
                    <a:pt x="440267" y="237157"/>
                  </a:cubicBezTo>
                  <a:cubicBezTo>
                    <a:pt x="462844" y="203292"/>
                    <a:pt x="459084" y="199527"/>
                    <a:pt x="496711" y="180713"/>
                  </a:cubicBezTo>
                  <a:cubicBezTo>
                    <a:pt x="507354" y="175391"/>
                    <a:pt x="519289" y="173187"/>
                    <a:pt x="530578" y="169424"/>
                  </a:cubicBezTo>
                  <a:cubicBezTo>
                    <a:pt x="571749" y="45912"/>
                    <a:pt x="502788" y="229692"/>
                    <a:pt x="575733" y="112979"/>
                  </a:cubicBezTo>
                  <a:cubicBezTo>
                    <a:pt x="586866" y="95166"/>
                    <a:pt x="594080" y="29251"/>
                    <a:pt x="620889" y="11379"/>
                  </a:cubicBezTo>
                  <a:cubicBezTo>
                    <a:pt x="633798" y="2773"/>
                    <a:pt x="650993" y="3854"/>
                    <a:pt x="666045" y="91"/>
                  </a:cubicBezTo>
                  <a:cubicBezTo>
                    <a:pt x="669808" y="11380"/>
                    <a:pt x="674064" y="22516"/>
                    <a:pt x="677333" y="33957"/>
                  </a:cubicBezTo>
                  <a:cubicBezTo>
                    <a:pt x="681595" y="48875"/>
                    <a:pt x="683174" y="64586"/>
                    <a:pt x="688622" y="79113"/>
                  </a:cubicBezTo>
                  <a:cubicBezTo>
                    <a:pt x="694531" y="94870"/>
                    <a:pt x="699301" y="112369"/>
                    <a:pt x="711200" y="124268"/>
                  </a:cubicBezTo>
                  <a:cubicBezTo>
                    <a:pt x="750018" y="163086"/>
                    <a:pt x="770212" y="166517"/>
                    <a:pt x="812800" y="180713"/>
                  </a:cubicBezTo>
                  <a:cubicBezTo>
                    <a:pt x="824089" y="192002"/>
                    <a:pt x="834402" y="204359"/>
                    <a:pt x="846667" y="214579"/>
                  </a:cubicBezTo>
                  <a:cubicBezTo>
                    <a:pt x="857090" y="223265"/>
                    <a:pt x="870939" y="227563"/>
                    <a:pt x="880533" y="237157"/>
                  </a:cubicBezTo>
                  <a:cubicBezTo>
                    <a:pt x="890127" y="246751"/>
                    <a:pt x="895585" y="259735"/>
                    <a:pt x="903111" y="271024"/>
                  </a:cubicBezTo>
                  <a:cubicBezTo>
                    <a:pt x="977427" y="265716"/>
                    <a:pt x="1064424" y="248298"/>
                    <a:pt x="1140178" y="271024"/>
                  </a:cubicBezTo>
                  <a:cubicBezTo>
                    <a:pt x="1153173" y="274923"/>
                    <a:pt x="1161910" y="287534"/>
                    <a:pt x="1174045" y="293602"/>
                  </a:cubicBezTo>
                  <a:cubicBezTo>
                    <a:pt x="1224956" y="319058"/>
                    <a:pt x="1193251" y="287030"/>
                    <a:pt x="1241778" y="327468"/>
                  </a:cubicBezTo>
                  <a:cubicBezTo>
                    <a:pt x="1254043" y="337688"/>
                    <a:pt x="1263043" y="351533"/>
                    <a:pt x="1275645" y="361335"/>
                  </a:cubicBezTo>
                  <a:cubicBezTo>
                    <a:pt x="1333872" y="406623"/>
                    <a:pt x="1326145" y="400747"/>
                    <a:pt x="1377245" y="417779"/>
                  </a:cubicBezTo>
                  <a:cubicBezTo>
                    <a:pt x="1467557" y="477989"/>
                    <a:pt x="1358427" y="398962"/>
                    <a:pt x="1433689" y="474224"/>
                  </a:cubicBezTo>
                  <a:cubicBezTo>
                    <a:pt x="1471274" y="511809"/>
                    <a:pt x="1460107" y="485138"/>
                    <a:pt x="1501422" y="508091"/>
                  </a:cubicBezTo>
                  <a:cubicBezTo>
                    <a:pt x="1617873" y="572786"/>
                    <a:pt x="1526392" y="538991"/>
                    <a:pt x="1603022" y="564535"/>
                  </a:cubicBezTo>
                  <a:cubicBezTo>
                    <a:pt x="1702447" y="663960"/>
                    <a:pt x="1558750" y="532787"/>
                    <a:pt x="1693333" y="609691"/>
                  </a:cubicBezTo>
                  <a:cubicBezTo>
                    <a:pt x="1705113" y="616422"/>
                    <a:pt x="1705317" y="635082"/>
                    <a:pt x="1715911" y="643557"/>
                  </a:cubicBezTo>
                  <a:cubicBezTo>
                    <a:pt x="1725203" y="650991"/>
                    <a:pt x="1738489" y="651083"/>
                    <a:pt x="1749778" y="654846"/>
                  </a:cubicBezTo>
                  <a:cubicBezTo>
                    <a:pt x="1753541" y="666135"/>
                    <a:pt x="1751384" y="681796"/>
                    <a:pt x="1761067" y="688713"/>
                  </a:cubicBezTo>
                  <a:cubicBezTo>
                    <a:pt x="1780433" y="702546"/>
                    <a:pt x="1828800" y="711291"/>
                    <a:pt x="1828800" y="711291"/>
                  </a:cubicBezTo>
                  <a:cubicBezTo>
                    <a:pt x="1840089" y="703765"/>
                    <a:pt x="1850532" y="694781"/>
                    <a:pt x="1862667" y="688713"/>
                  </a:cubicBezTo>
                  <a:cubicBezTo>
                    <a:pt x="1907500" y="666296"/>
                    <a:pt x="1888804" y="691820"/>
                    <a:pt x="1930400" y="654846"/>
                  </a:cubicBezTo>
                  <a:cubicBezTo>
                    <a:pt x="2021777" y="573622"/>
                    <a:pt x="1962166" y="599102"/>
                    <a:pt x="2032000" y="575824"/>
                  </a:cubicBezTo>
                  <a:cubicBezTo>
                    <a:pt x="2179580" y="465139"/>
                    <a:pt x="2000689" y="607135"/>
                    <a:pt x="2099733" y="508091"/>
                  </a:cubicBezTo>
                  <a:cubicBezTo>
                    <a:pt x="2113037" y="494787"/>
                    <a:pt x="2131585" y="487528"/>
                    <a:pt x="2144889" y="474224"/>
                  </a:cubicBezTo>
                  <a:cubicBezTo>
                    <a:pt x="2154483" y="464630"/>
                    <a:pt x="2158781" y="450780"/>
                    <a:pt x="2167467" y="440357"/>
                  </a:cubicBezTo>
                  <a:cubicBezTo>
                    <a:pt x="2194629" y="407762"/>
                    <a:pt x="2201900" y="406113"/>
                    <a:pt x="2235200" y="383913"/>
                  </a:cubicBezTo>
                  <a:cubicBezTo>
                    <a:pt x="2238963" y="372624"/>
                    <a:pt x="2239055" y="359338"/>
                    <a:pt x="2246489" y="350046"/>
                  </a:cubicBezTo>
                  <a:cubicBezTo>
                    <a:pt x="2254965" y="339451"/>
                    <a:pt x="2268221" y="333536"/>
                    <a:pt x="2280356" y="327468"/>
                  </a:cubicBezTo>
                  <a:cubicBezTo>
                    <a:pt x="2308149" y="313571"/>
                    <a:pt x="2355937" y="309227"/>
                    <a:pt x="2381956" y="304891"/>
                  </a:cubicBezTo>
                  <a:cubicBezTo>
                    <a:pt x="2393245" y="297365"/>
                    <a:pt x="2403687" y="288381"/>
                    <a:pt x="2415822" y="282313"/>
                  </a:cubicBezTo>
                  <a:cubicBezTo>
                    <a:pt x="2509303" y="235572"/>
                    <a:pt x="2386493" y="313155"/>
                    <a:pt x="2483556" y="248446"/>
                  </a:cubicBezTo>
                  <a:cubicBezTo>
                    <a:pt x="2491082" y="237157"/>
                    <a:pt x="2496539" y="224173"/>
                    <a:pt x="2506133" y="214579"/>
                  </a:cubicBezTo>
                  <a:cubicBezTo>
                    <a:pt x="2538568" y="182144"/>
                    <a:pt x="2561162" y="189445"/>
                    <a:pt x="2607733" y="180713"/>
                  </a:cubicBezTo>
                  <a:cubicBezTo>
                    <a:pt x="2721614" y="159360"/>
                    <a:pt x="2687527" y="169167"/>
                    <a:pt x="2754489" y="146846"/>
                  </a:cubicBezTo>
                  <a:cubicBezTo>
                    <a:pt x="2796207" y="84268"/>
                    <a:pt x="2753198" y="133766"/>
                    <a:pt x="2810933" y="101691"/>
                  </a:cubicBezTo>
                  <a:cubicBezTo>
                    <a:pt x="2834654" y="88513"/>
                    <a:pt x="2878667" y="56535"/>
                    <a:pt x="2878667" y="56535"/>
                  </a:cubicBezTo>
                  <a:cubicBezTo>
                    <a:pt x="2882967" y="43634"/>
                    <a:pt x="2889418" y="-5823"/>
                    <a:pt x="2923822" y="11379"/>
                  </a:cubicBezTo>
                  <a:cubicBezTo>
                    <a:pt x="2940651" y="19793"/>
                    <a:pt x="2945102" y="42550"/>
                    <a:pt x="2957689" y="56535"/>
                  </a:cubicBezTo>
                  <a:cubicBezTo>
                    <a:pt x="2979049" y="80268"/>
                    <a:pt x="3007711" y="97701"/>
                    <a:pt x="3025422" y="124268"/>
                  </a:cubicBezTo>
                  <a:cubicBezTo>
                    <a:pt x="3055526" y="169424"/>
                    <a:pt x="3036711" y="150609"/>
                    <a:pt x="3081867" y="180713"/>
                  </a:cubicBezTo>
                  <a:cubicBezTo>
                    <a:pt x="3085630" y="192002"/>
                    <a:pt x="3089887" y="203138"/>
                    <a:pt x="3093156" y="214579"/>
                  </a:cubicBezTo>
                  <a:cubicBezTo>
                    <a:pt x="3103519" y="250848"/>
                    <a:pt x="3099526" y="266106"/>
                    <a:pt x="3127022" y="293602"/>
                  </a:cubicBezTo>
                  <a:cubicBezTo>
                    <a:pt x="3136616" y="303196"/>
                    <a:pt x="3149600" y="308653"/>
                    <a:pt x="3160889" y="316179"/>
                  </a:cubicBezTo>
                  <a:cubicBezTo>
                    <a:pt x="3168415" y="327468"/>
                    <a:pt x="3173873" y="340452"/>
                    <a:pt x="3183467" y="350046"/>
                  </a:cubicBezTo>
                  <a:cubicBezTo>
                    <a:pt x="3193061" y="359640"/>
                    <a:pt x="3211266" y="360489"/>
                    <a:pt x="3217333" y="372624"/>
                  </a:cubicBezTo>
                  <a:cubicBezTo>
                    <a:pt x="3227569" y="393097"/>
                    <a:pt x="3221384" y="418643"/>
                    <a:pt x="3228622" y="440357"/>
                  </a:cubicBezTo>
                  <a:cubicBezTo>
                    <a:pt x="3232913" y="453228"/>
                    <a:pt x="3245132" y="462089"/>
                    <a:pt x="3251200" y="474224"/>
                  </a:cubicBezTo>
                  <a:cubicBezTo>
                    <a:pt x="3256522" y="484867"/>
                    <a:pt x="3255055" y="498799"/>
                    <a:pt x="3262489" y="508091"/>
                  </a:cubicBezTo>
                  <a:cubicBezTo>
                    <a:pt x="3270965" y="518685"/>
                    <a:pt x="3285933" y="521982"/>
                    <a:pt x="3296356" y="530668"/>
                  </a:cubicBezTo>
                  <a:cubicBezTo>
                    <a:pt x="3333809" y="561879"/>
                    <a:pt x="3322043" y="566090"/>
                    <a:pt x="3364089" y="587113"/>
                  </a:cubicBezTo>
                  <a:cubicBezTo>
                    <a:pt x="3457568" y="633852"/>
                    <a:pt x="3334764" y="556275"/>
                    <a:pt x="3431822" y="620979"/>
                  </a:cubicBezTo>
                  <a:cubicBezTo>
                    <a:pt x="3496531" y="718042"/>
                    <a:pt x="3418948" y="595232"/>
                    <a:pt x="3465689" y="688713"/>
                  </a:cubicBezTo>
                  <a:cubicBezTo>
                    <a:pt x="3471757" y="700848"/>
                    <a:pt x="3480741" y="711290"/>
                    <a:pt x="3488267" y="722579"/>
                  </a:cubicBezTo>
                  <a:cubicBezTo>
                    <a:pt x="3525897" y="718816"/>
                    <a:pt x="3565060" y="722571"/>
                    <a:pt x="3601156" y="711291"/>
                  </a:cubicBezTo>
                  <a:cubicBezTo>
                    <a:pt x="3655936" y="694172"/>
                    <a:pt x="3665138" y="663616"/>
                    <a:pt x="3702756" y="632268"/>
                  </a:cubicBezTo>
                  <a:cubicBezTo>
                    <a:pt x="3762893" y="582154"/>
                    <a:pt x="3709393" y="632345"/>
                    <a:pt x="3770489" y="598402"/>
                  </a:cubicBezTo>
                  <a:cubicBezTo>
                    <a:pt x="3794209" y="585224"/>
                    <a:pt x="3815644" y="568298"/>
                    <a:pt x="3838222" y="553246"/>
                  </a:cubicBezTo>
                  <a:cubicBezTo>
                    <a:pt x="3849511" y="545720"/>
                    <a:pt x="3862495" y="540262"/>
                    <a:pt x="3872089" y="530668"/>
                  </a:cubicBezTo>
                  <a:cubicBezTo>
                    <a:pt x="3915550" y="487209"/>
                    <a:pt x="3892673" y="505658"/>
                    <a:pt x="3939822" y="474224"/>
                  </a:cubicBezTo>
                  <a:cubicBezTo>
                    <a:pt x="3947348" y="462935"/>
                    <a:pt x="3953714" y="450780"/>
                    <a:pt x="3962400" y="440357"/>
                  </a:cubicBezTo>
                  <a:cubicBezTo>
                    <a:pt x="3972621" y="428093"/>
                    <a:pt x="3987411" y="419774"/>
                    <a:pt x="3996267" y="406491"/>
                  </a:cubicBezTo>
                  <a:cubicBezTo>
                    <a:pt x="4030672" y="354884"/>
                    <a:pt x="3976914" y="382838"/>
                    <a:pt x="4041422" y="361335"/>
                  </a:cubicBezTo>
                  <a:cubicBezTo>
                    <a:pt x="4060237" y="304890"/>
                    <a:pt x="4041422" y="331232"/>
                    <a:pt x="4120445" y="304891"/>
                  </a:cubicBezTo>
                  <a:lnTo>
                    <a:pt x="4154311" y="293602"/>
                  </a:lnTo>
                  <a:cubicBezTo>
                    <a:pt x="4176889" y="271024"/>
                    <a:pt x="4191754" y="235965"/>
                    <a:pt x="4222045" y="225868"/>
                  </a:cubicBezTo>
                  <a:cubicBezTo>
                    <a:pt x="4255985" y="214554"/>
                    <a:pt x="4260601" y="216315"/>
                    <a:pt x="4289778" y="192002"/>
                  </a:cubicBezTo>
                  <a:cubicBezTo>
                    <a:pt x="4302043" y="181782"/>
                    <a:pt x="4313843" y="170737"/>
                    <a:pt x="4323645" y="158135"/>
                  </a:cubicBezTo>
                  <a:cubicBezTo>
                    <a:pt x="4340304" y="136716"/>
                    <a:pt x="4368800" y="90402"/>
                    <a:pt x="4368800" y="90402"/>
                  </a:cubicBezTo>
                  <a:cubicBezTo>
                    <a:pt x="4397175" y="5278"/>
                    <a:pt x="4355599" y="106902"/>
                    <a:pt x="4413956" y="33957"/>
                  </a:cubicBezTo>
                  <a:cubicBezTo>
                    <a:pt x="4443905" y="-3479"/>
                    <a:pt x="4407821" y="91"/>
                    <a:pt x="4436533" y="91"/>
                  </a:cubicBezTo>
                </a:path>
              </a:pathLst>
            </a:custGeom>
            <a:noFill/>
            <a:ln w="12700" cap="flat" cmpd="sng" algn="ctr">
              <a:solidFill>
                <a:srgbClr val="FF0000"/>
              </a:solidFill>
              <a:prstDash val="solid"/>
              <a:round/>
              <a:headEnd type="none" w="med" len="med"/>
              <a:tailEnd type="none" w="med" len="me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4" name="TextBox 13"/>
            <p:cNvSpPr txBox="1">
              <a:spLocks noChangeArrowheads="1"/>
            </p:cNvSpPr>
            <p:nvPr/>
          </p:nvSpPr>
          <p:spPr bwMode="auto">
            <a:xfrm>
              <a:off x="1468745" y="2709390"/>
              <a:ext cx="3896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70</a:t>
              </a:r>
            </a:p>
          </p:txBody>
        </p:sp>
        <p:sp>
          <p:nvSpPr>
            <p:cNvPr id="45" name="TextBox 14"/>
            <p:cNvSpPr txBox="1">
              <a:spLocks noChangeArrowheads="1"/>
            </p:cNvSpPr>
            <p:nvPr/>
          </p:nvSpPr>
          <p:spPr bwMode="auto">
            <a:xfrm>
              <a:off x="1468745" y="3437524"/>
              <a:ext cx="38966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600"/>
                <a:t>68</a:t>
              </a:r>
            </a:p>
          </p:txBody>
        </p:sp>
        <p:sp>
          <p:nvSpPr>
            <p:cNvPr id="46" name="TextBox 45"/>
            <p:cNvSpPr txBox="1"/>
            <p:nvPr/>
          </p:nvSpPr>
          <p:spPr>
            <a:xfrm>
              <a:off x="2548067" y="2535688"/>
              <a:ext cx="815841" cy="307860"/>
            </a:xfrm>
            <a:prstGeom prst="rect">
              <a:avLst/>
            </a:prstGeom>
            <a:noFill/>
          </p:spPr>
          <p:txBody>
            <a:bodyPr>
              <a:spAutoFit/>
            </a:bodyPr>
            <a:lstStyle/>
            <a:p>
              <a:pPr>
                <a:defRPr/>
              </a:pPr>
              <a:r>
                <a:rPr lang="en-US" sz="1400" b="1" dirty="0">
                  <a:solidFill>
                    <a:schemeClr val="accent6">
                      <a:lumMod val="60000"/>
                      <a:lumOff val="40000"/>
                    </a:schemeClr>
                  </a:solidFill>
                </a:rPr>
                <a:t>Heat off</a:t>
              </a:r>
            </a:p>
          </p:txBody>
        </p:sp>
        <p:sp>
          <p:nvSpPr>
            <p:cNvPr id="47" name="TextBox 46"/>
            <p:cNvSpPr txBox="1"/>
            <p:nvPr/>
          </p:nvSpPr>
          <p:spPr>
            <a:xfrm>
              <a:off x="4792423" y="2535688"/>
              <a:ext cx="814253" cy="307860"/>
            </a:xfrm>
            <a:prstGeom prst="rect">
              <a:avLst/>
            </a:prstGeom>
            <a:noFill/>
          </p:spPr>
          <p:txBody>
            <a:bodyPr>
              <a:spAutoFit/>
            </a:bodyPr>
            <a:lstStyle/>
            <a:p>
              <a:pPr>
                <a:defRPr/>
              </a:pPr>
              <a:r>
                <a:rPr lang="en-US" sz="1400" b="1" dirty="0">
                  <a:solidFill>
                    <a:schemeClr val="accent6">
                      <a:lumMod val="60000"/>
                      <a:lumOff val="40000"/>
                    </a:schemeClr>
                  </a:solidFill>
                </a:rPr>
                <a:t>Heat off</a:t>
              </a:r>
            </a:p>
          </p:txBody>
        </p:sp>
        <p:sp>
          <p:nvSpPr>
            <p:cNvPr id="48" name="TextBox 47"/>
            <p:cNvSpPr txBox="1"/>
            <p:nvPr/>
          </p:nvSpPr>
          <p:spPr>
            <a:xfrm>
              <a:off x="6300300" y="2559492"/>
              <a:ext cx="815841" cy="307860"/>
            </a:xfrm>
            <a:prstGeom prst="rect">
              <a:avLst/>
            </a:prstGeom>
            <a:noFill/>
          </p:spPr>
          <p:txBody>
            <a:bodyPr>
              <a:spAutoFit/>
            </a:bodyPr>
            <a:lstStyle/>
            <a:p>
              <a:pPr>
                <a:defRPr/>
              </a:pPr>
              <a:r>
                <a:rPr lang="en-US" sz="1400" b="1" dirty="0">
                  <a:solidFill>
                    <a:schemeClr val="accent6">
                      <a:lumMod val="60000"/>
                      <a:lumOff val="40000"/>
                    </a:schemeClr>
                  </a:solidFill>
                </a:rPr>
                <a:t>Heat off</a:t>
              </a:r>
            </a:p>
          </p:txBody>
        </p:sp>
        <p:sp>
          <p:nvSpPr>
            <p:cNvPr id="49" name="TextBox 18"/>
            <p:cNvSpPr txBox="1">
              <a:spLocks noChangeArrowheads="1"/>
            </p:cNvSpPr>
            <p:nvPr/>
          </p:nvSpPr>
          <p:spPr bwMode="auto">
            <a:xfrm>
              <a:off x="1885917" y="3694211"/>
              <a:ext cx="815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solidFill>
                    <a:srgbClr val="FF0000"/>
                  </a:solidFill>
                </a:rPr>
                <a:t>Heat on</a:t>
              </a:r>
            </a:p>
          </p:txBody>
        </p:sp>
        <p:sp>
          <p:nvSpPr>
            <p:cNvPr id="50" name="TextBox 19"/>
            <p:cNvSpPr txBox="1">
              <a:spLocks noChangeArrowheads="1"/>
            </p:cNvSpPr>
            <p:nvPr/>
          </p:nvSpPr>
          <p:spPr bwMode="auto">
            <a:xfrm>
              <a:off x="3683185" y="3694210"/>
              <a:ext cx="815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solidFill>
                    <a:srgbClr val="FF0000"/>
                  </a:solidFill>
                </a:rPr>
                <a:t>Heat on</a:t>
              </a:r>
            </a:p>
          </p:txBody>
        </p:sp>
        <p:sp>
          <p:nvSpPr>
            <p:cNvPr id="51" name="TextBox 20"/>
            <p:cNvSpPr txBox="1">
              <a:spLocks noChangeArrowheads="1"/>
            </p:cNvSpPr>
            <p:nvPr/>
          </p:nvSpPr>
          <p:spPr bwMode="auto">
            <a:xfrm>
              <a:off x="5379862" y="3681112"/>
              <a:ext cx="815244"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r>
                <a:rPr lang="en-US" altLang="en-US" sz="1400" b="1">
                  <a:solidFill>
                    <a:srgbClr val="FF0000"/>
                  </a:solidFill>
                </a:rPr>
                <a:t>Heat on</a:t>
              </a:r>
            </a:p>
          </p:txBody>
        </p:sp>
        <p:sp>
          <p:nvSpPr>
            <p:cNvPr id="52" name="Oval 21"/>
            <p:cNvSpPr>
              <a:spLocks noChangeArrowheads="1"/>
            </p:cNvSpPr>
            <p:nvPr/>
          </p:nvSpPr>
          <p:spPr bwMode="auto">
            <a:xfrm>
              <a:off x="2641350" y="284101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3" name="Oval 22"/>
            <p:cNvSpPr>
              <a:spLocks noChangeArrowheads="1"/>
            </p:cNvSpPr>
            <p:nvPr/>
          </p:nvSpPr>
          <p:spPr bwMode="auto">
            <a:xfrm>
              <a:off x="3792233" y="357001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4" name="Oval 23"/>
            <p:cNvSpPr>
              <a:spLocks noChangeArrowheads="1"/>
            </p:cNvSpPr>
            <p:nvPr/>
          </p:nvSpPr>
          <p:spPr bwMode="auto">
            <a:xfrm>
              <a:off x="5474451" y="3579753"/>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5" name="Oval 24"/>
            <p:cNvSpPr>
              <a:spLocks noChangeArrowheads="1"/>
            </p:cNvSpPr>
            <p:nvPr/>
          </p:nvSpPr>
          <p:spPr bwMode="auto">
            <a:xfrm>
              <a:off x="6432916" y="284768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6" name="Oval 25"/>
            <p:cNvSpPr>
              <a:spLocks noChangeArrowheads="1"/>
            </p:cNvSpPr>
            <p:nvPr/>
          </p:nvSpPr>
          <p:spPr bwMode="auto">
            <a:xfrm>
              <a:off x="4906287" y="285060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sp>
          <p:nvSpPr>
            <p:cNvPr id="57" name="Oval 26"/>
            <p:cNvSpPr>
              <a:spLocks noChangeArrowheads="1"/>
            </p:cNvSpPr>
            <p:nvPr/>
          </p:nvSpPr>
          <p:spPr bwMode="auto">
            <a:xfrm>
              <a:off x="2010271" y="3570014"/>
              <a:ext cx="63062" cy="73573"/>
            </a:xfrm>
            <a:prstGeom prst="ellipse">
              <a:avLst/>
            </a:prstGeom>
            <a:solidFill>
              <a:schemeClr val="accent1"/>
            </a:solidFill>
            <a:ln w="12700" algn="ctr">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defRPr sz="2400">
                  <a:solidFill>
                    <a:schemeClr val="tx1"/>
                  </a:solidFill>
                  <a:latin typeface="Times New Roman" panose="02020603050405020304" pitchFamily="18" charset="0"/>
                </a:defRPr>
              </a:lvl1pPr>
              <a:lvl2pPr marL="742950" indent="-285750">
                <a:defRPr sz="2400">
                  <a:solidFill>
                    <a:schemeClr val="tx1"/>
                  </a:solidFill>
                  <a:latin typeface="Times New Roman" panose="02020603050405020304" pitchFamily="18" charset="0"/>
                </a:defRPr>
              </a:lvl2pPr>
              <a:lvl3pPr marL="1143000" indent="-228600">
                <a:defRPr sz="2400">
                  <a:solidFill>
                    <a:schemeClr val="tx1"/>
                  </a:solidFill>
                  <a:latin typeface="Times New Roman" panose="02020603050405020304" pitchFamily="18" charset="0"/>
                </a:defRPr>
              </a:lvl3pPr>
              <a:lvl4pPr marL="1600200" indent="-228600">
                <a:defRPr sz="2400">
                  <a:solidFill>
                    <a:schemeClr val="tx1"/>
                  </a:solidFill>
                  <a:latin typeface="Times New Roman" panose="02020603050405020304" pitchFamily="18" charset="0"/>
                </a:defRPr>
              </a:lvl4pPr>
              <a:lvl5pPr marL="2057400" indent="-228600">
                <a:defRPr sz="2400">
                  <a:solidFill>
                    <a:schemeClr val="tx1"/>
                  </a:solidFill>
                  <a:latin typeface="Times New Roman" panose="02020603050405020304" pitchFamily="18" charset="0"/>
                </a:defRPr>
              </a:lvl5pPr>
              <a:lvl6pPr marL="2514600" indent="-228600" eaLnBrk="0" fontAlgn="base" hangingPunct="0">
                <a:spcBef>
                  <a:spcPct val="0"/>
                </a:spcBef>
                <a:spcAft>
                  <a:spcPct val="0"/>
                </a:spcAft>
                <a:defRPr sz="2400">
                  <a:solidFill>
                    <a:schemeClr val="tx1"/>
                  </a:solidFill>
                  <a:latin typeface="Times New Roman" panose="02020603050405020304" pitchFamily="18" charset="0"/>
                </a:defRPr>
              </a:lvl6pPr>
              <a:lvl7pPr marL="2971800" indent="-228600" eaLnBrk="0" fontAlgn="base" hangingPunct="0">
                <a:spcBef>
                  <a:spcPct val="0"/>
                </a:spcBef>
                <a:spcAft>
                  <a:spcPct val="0"/>
                </a:spcAft>
                <a:defRPr sz="2400">
                  <a:solidFill>
                    <a:schemeClr val="tx1"/>
                  </a:solidFill>
                  <a:latin typeface="Times New Roman" panose="02020603050405020304" pitchFamily="18" charset="0"/>
                </a:defRPr>
              </a:lvl7pPr>
              <a:lvl8pPr marL="3429000" indent="-228600" eaLnBrk="0" fontAlgn="base" hangingPunct="0">
                <a:spcBef>
                  <a:spcPct val="0"/>
                </a:spcBef>
                <a:spcAft>
                  <a:spcPct val="0"/>
                </a:spcAft>
                <a:defRPr sz="2400">
                  <a:solidFill>
                    <a:schemeClr val="tx1"/>
                  </a:solidFill>
                  <a:latin typeface="Times New Roman" panose="02020603050405020304" pitchFamily="18" charset="0"/>
                </a:defRPr>
              </a:lvl8pPr>
              <a:lvl9pPr marL="3886200" indent="-228600" eaLnBrk="0" fontAlgn="base" hangingPunct="0">
                <a:spcBef>
                  <a:spcPct val="0"/>
                </a:spcBef>
                <a:spcAft>
                  <a:spcPct val="0"/>
                </a:spcAft>
                <a:defRPr sz="2400">
                  <a:solidFill>
                    <a:schemeClr val="tx1"/>
                  </a:solidFill>
                  <a:latin typeface="Times New Roman" panose="02020603050405020304" pitchFamily="18" charset="0"/>
                </a:defRPr>
              </a:lvl9pPr>
            </a:lstStyle>
            <a:p>
              <a:endParaRPr lang="en-US" altLang="en-US"/>
            </a:p>
          </p:txBody>
        </p:sp>
      </p:grpSp>
    </p:spTree>
    <p:extLst>
      <p:ext uri="{BB962C8B-B14F-4D97-AF65-F5344CB8AC3E}">
        <p14:creationId xmlns:p14="http://schemas.microsoft.com/office/powerpoint/2010/main" val="2889441654"/>
      </p:ext>
    </p:extLst>
  </p:cSld>
  <p:clrMapOvr>
    <a:masterClrMapping/>
  </p:clrMapOvr>
  <p:transition>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914400"/>
          </a:xfrm>
        </p:spPr>
        <p:txBody>
          <a:bodyPr>
            <a:normAutofit fontScale="90000"/>
          </a:bodyPr>
          <a:lstStyle/>
          <a:p>
            <a:r>
              <a:rPr lang="en-US" dirty="0" smtClean="0"/>
              <a:t>Delaying Events and Simulating Processes and Queues</a:t>
            </a:r>
            <a:endParaRPr lang="en-US" dirty="0"/>
          </a:p>
        </p:txBody>
      </p:sp>
      <p:sp>
        <p:nvSpPr>
          <p:cNvPr id="3" name="Content Placeholder 2"/>
          <p:cNvSpPr>
            <a:spLocks noGrp="1"/>
          </p:cNvSpPr>
          <p:nvPr>
            <p:ph idx="1"/>
          </p:nvPr>
        </p:nvSpPr>
        <p:spPr>
          <a:xfrm>
            <a:off x="762000" y="1371600"/>
            <a:ext cx="7543801" cy="4268894"/>
          </a:xfrm>
        </p:spPr>
        <p:txBody>
          <a:bodyPr>
            <a:normAutofit lnSpcReduction="10000"/>
          </a:bodyPr>
          <a:lstStyle/>
          <a:p>
            <a:pPr marL="285750" indent="-285750">
              <a:buFont typeface="Courier New" panose="02070309020205020404" pitchFamily="49" charset="0"/>
              <a:buChar char="o"/>
            </a:pPr>
            <a:r>
              <a:rPr lang="en-US" sz="2400" dirty="0" smtClean="0">
                <a:latin typeface="+mj-lt"/>
              </a:rPr>
              <a:t>In </a:t>
            </a:r>
            <a:r>
              <a:rPr lang="en-US" sz="2400" dirty="0">
                <a:latin typeface="+mj-lt"/>
              </a:rPr>
              <a:t>some cases, we will want to </a:t>
            </a:r>
            <a:r>
              <a:rPr lang="en-US" sz="2400" dirty="0">
                <a:solidFill>
                  <a:srgbClr val="FF0000"/>
                </a:solidFill>
                <a:latin typeface="+mj-lt"/>
              </a:rPr>
              <a:t>delay discrete signals </a:t>
            </a:r>
            <a:r>
              <a:rPr lang="en-US" sz="2400" dirty="0">
                <a:latin typeface="+mj-lt"/>
              </a:rPr>
              <a:t>in order to realistically represent a system. In particular, we can use Event Delays to model a “process”. </a:t>
            </a:r>
            <a:endParaRPr lang="en-US" sz="2400" dirty="0" smtClean="0">
              <a:latin typeface="+mj-lt"/>
            </a:endParaRPr>
          </a:p>
          <a:p>
            <a:pPr marL="285750" indent="-285750">
              <a:buFont typeface="Courier New" panose="02070309020205020404" pitchFamily="49" charset="0"/>
              <a:buChar char="o"/>
            </a:pPr>
            <a:r>
              <a:rPr lang="en-US" sz="2400" dirty="0" smtClean="0">
                <a:latin typeface="+mj-lt"/>
              </a:rPr>
              <a:t>The </a:t>
            </a:r>
            <a:r>
              <a:rPr lang="en-US" sz="2400" dirty="0">
                <a:latin typeface="+mj-lt"/>
              </a:rPr>
              <a:t>term “process” here to mean something that operates on a discrete item or instance, and takes a specified amount of time to </a:t>
            </a:r>
            <a:r>
              <a:rPr lang="en-US" sz="2400" dirty="0" smtClean="0">
                <a:latin typeface="+mj-lt"/>
              </a:rPr>
              <a:t>complete:</a:t>
            </a:r>
          </a:p>
          <a:p>
            <a:pPr marL="578358" lvl="1" indent="-285750">
              <a:buFont typeface="Courier New" panose="02070309020205020404" pitchFamily="49" charset="0"/>
              <a:buChar char="o"/>
            </a:pPr>
            <a:r>
              <a:rPr lang="en-US" sz="2200" dirty="0" smtClean="0">
                <a:latin typeface="+mj-lt"/>
              </a:rPr>
              <a:t>moving </a:t>
            </a:r>
            <a:r>
              <a:rPr lang="en-US" sz="2200" dirty="0">
                <a:latin typeface="+mj-lt"/>
              </a:rPr>
              <a:t>a widget through a machine (that operates on or processes it in some </a:t>
            </a:r>
            <a:r>
              <a:rPr lang="en-US" sz="2200" dirty="0" smtClean="0">
                <a:latin typeface="+mj-lt"/>
              </a:rPr>
              <a:t>way)</a:t>
            </a:r>
          </a:p>
          <a:p>
            <a:pPr marL="578358" lvl="1" indent="-285750">
              <a:buFont typeface="Courier New" panose="02070309020205020404" pitchFamily="49" charset="0"/>
              <a:buChar char="o"/>
            </a:pPr>
            <a:r>
              <a:rPr lang="en-US" sz="2200" dirty="0" smtClean="0">
                <a:latin typeface="+mj-lt"/>
              </a:rPr>
              <a:t>transporting </a:t>
            </a:r>
            <a:r>
              <a:rPr lang="en-US" sz="2200" dirty="0">
                <a:latin typeface="+mj-lt"/>
              </a:rPr>
              <a:t>an item from one location to </a:t>
            </a:r>
            <a:r>
              <a:rPr lang="en-US" sz="2200" dirty="0" smtClean="0">
                <a:latin typeface="+mj-lt"/>
              </a:rPr>
              <a:t>another</a:t>
            </a:r>
            <a:endParaRPr lang="en-US" sz="2200" dirty="0">
              <a:latin typeface="+mj-lt"/>
            </a:endParaRPr>
          </a:p>
          <a:p>
            <a:pPr marL="285750" indent="-285750">
              <a:buFont typeface="Courier New" panose="02070309020205020404" pitchFamily="49" charset="0"/>
              <a:buChar char="o"/>
            </a:pPr>
            <a:r>
              <a:rPr lang="en-US" sz="2400" dirty="0" smtClean="0">
                <a:latin typeface="+mj-lt"/>
              </a:rPr>
              <a:t>As a general rule, GoldSim was not specifically designed to do this (other tools </a:t>
            </a:r>
            <a:r>
              <a:rPr lang="en-US" sz="2400" dirty="0" smtClean="0">
                <a:latin typeface="+mj-lt"/>
              </a:rPr>
              <a:t>are specifically designed to model things like this), </a:t>
            </a:r>
            <a:r>
              <a:rPr lang="en-US" sz="2400" dirty="0" smtClean="0">
                <a:latin typeface="+mj-lt"/>
              </a:rPr>
              <a:t>but it can sometimes be useful to do so.</a:t>
            </a:r>
          </a:p>
        </p:txBody>
      </p:sp>
    </p:spTree>
    <p:extLst>
      <p:ext uri="{BB962C8B-B14F-4D97-AF65-F5344CB8AC3E}">
        <p14:creationId xmlns:p14="http://schemas.microsoft.com/office/powerpoint/2010/main" val="697624301"/>
      </p:ext>
    </p:extLst>
  </p:cSld>
  <p:clrMapOvr>
    <a:masterClrMapping/>
  </p:clrMapOvr>
  <p:transition>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Outline</a:t>
            </a:r>
            <a:endParaRPr lang="en-US" dirty="0"/>
          </a:p>
        </p:txBody>
      </p:sp>
      <p:sp>
        <p:nvSpPr>
          <p:cNvPr id="3" name="Content Placeholder 2"/>
          <p:cNvSpPr>
            <a:spLocks noGrp="1"/>
          </p:cNvSpPr>
          <p:nvPr>
            <p:ph idx="1"/>
          </p:nvPr>
        </p:nvSpPr>
        <p:spPr>
          <a:xfrm>
            <a:off x="822959" y="1369906"/>
            <a:ext cx="7543801" cy="4649894"/>
          </a:xfrm>
        </p:spPr>
        <p:txBody>
          <a:bodyPr>
            <a:normAutofit fontScale="85000" lnSpcReduction="10000"/>
          </a:bodyPr>
          <a:lstStyle/>
          <a:p>
            <a:pPr marL="344488" indent="-344488">
              <a:buFont typeface="Courier New" panose="02070309020205020404" pitchFamily="49" charset="0"/>
              <a:buChar char="o"/>
            </a:pPr>
            <a:r>
              <a:rPr lang="en-US" altLang="en-US" sz="2400" dirty="0" smtClean="0">
                <a:latin typeface="+mj-lt"/>
              </a:rPr>
              <a:t>What Do </a:t>
            </a:r>
            <a:r>
              <a:rPr lang="en-US" altLang="en-US" sz="2400" dirty="0">
                <a:latin typeface="+mj-lt"/>
              </a:rPr>
              <a:t>W</a:t>
            </a:r>
            <a:r>
              <a:rPr lang="en-US" altLang="en-US" sz="2400" dirty="0" smtClean="0">
                <a:latin typeface="+mj-lt"/>
              </a:rPr>
              <a:t>e </a:t>
            </a:r>
            <a:r>
              <a:rPr lang="en-US" altLang="en-US" sz="2400" dirty="0">
                <a:latin typeface="+mj-lt"/>
              </a:rPr>
              <a:t>M</a:t>
            </a:r>
            <a:r>
              <a:rPr lang="en-US" altLang="en-US" sz="2400" dirty="0" smtClean="0">
                <a:latin typeface="+mj-lt"/>
              </a:rPr>
              <a:t>ean by </a:t>
            </a:r>
            <a:r>
              <a:rPr lang="en-US" altLang="en-US" sz="2400" b="1" i="1" dirty="0">
                <a:latin typeface="+mj-lt"/>
              </a:rPr>
              <a:t>D</a:t>
            </a:r>
            <a:r>
              <a:rPr lang="en-US" altLang="en-US" sz="2400" b="1" i="1" dirty="0" smtClean="0">
                <a:latin typeface="+mj-lt"/>
              </a:rPr>
              <a:t>iscrete </a:t>
            </a:r>
            <a:r>
              <a:rPr lang="en-US" altLang="en-US" sz="2400" b="1" i="1" dirty="0">
                <a:latin typeface="+mj-lt"/>
              </a:rPr>
              <a:t>E</a:t>
            </a:r>
            <a:r>
              <a:rPr lang="en-US" altLang="en-US" sz="2400" b="1" i="1" dirty="0" smtClean="0">
                <a:latin typeface="+mj-lt"/>
              </a:rPr>
              <a:t>vent </a:t>
            </a:r>
            <a:r>
              <a:rPr lang="en-US" altLang="en-US" sz="2400" b="1" i="1" dirty="0">
                <a:latin typeface="+mj-lt"/>
              </a:rPr>
              <a:t>M</a:t>
            </a:r>
            <a:r>
              <a:rPr lang="en-US" altLang="en-US" sz="2400" b="1" i="1" dirty="0" smtClean="0">
                <a:latin typeface="+mj-lt"/>
              </a:rPr>
              <a:t>odeling</a:t>
            </a:r>
            <a:r>
              <a:rPr lang="en-US" altLang="en-US" sz="2400" dirty="0" smtClean="0">
                <a:latin typeface="+mj-lt"/>
              </a:rPr>
              <a:t>?</a:t>
            </a:r>
            <a:endParaRPr lang="en-US" altLang="en-US" sz="2400" dirty="0">
              <a:latin typeface="+mj-lt"/>
            </a:endParaRPr>
          </a:p>
          <a:p>
            <a:pPr marL="344488" indent="-344488">
              <a:buFont typeface="Courier New" panose="02070309020205020404" pitchFamily="49" charset="0"/>
              <a:buChar char="o"/>
            </a:pPr>
            <a:r>
              <a:rPr lang="en-US" altLang="en-US" sz="2400" dirty="0" smtClean="0">
                <a:latin typeface="+mj-lt"/>
              </a:rPr>
              <a:t>Basic Concepts</a:t>
            </a:r>
          </a:p>
          <a:p>
            <a:pPr marL="344488" indent="-344488">
              <a:buFont typeface="Courier New" panose="02070309020205020404" pitchFamily="49" charset="0"/>
              <a:buChar char="o"/>
            </a:pPr>
            <a:r>
              <a:rPr lang="en-US" altLang="en-US" sz="2400" dirty="0" smtClean="0">
                <a:latin typeface="+mj-lt"/>
              </a:rPr>
              <a:t>Generating a Timed Event</a:t>
            </a:r>
          </a:p>
          <a:p>
            <a:pPr marL="344488" indent="-344488">
              <a:buFont typeface="Courier New" panose="02070309020205020404" pitchFamily="49" charset="0"/>
              <a:buChar char="o"/>
            </a:pPr>
            <a:r>
              <a:rPr lang="en-US" altLang="en-US" sz="2400" dirty="0" smtClean="0">
                <a:latin typeface="+mj-lt"/>
              </a:rPr>
              <a:t>Understanding Triggering</a:t>
            </a:r>
          </a:p>
          <a:p>
            <a:pPr marL="344488" indent="-344488">
              <a:buFont typeface="Courier New" panose="02070309020205020404" pitchFamily="49" charset="0"/>
              <a:buChar char="o"/>
            </a:pPr>
            <a:r>
              <a:rPr lang="en-US" altLang="en-US" sz="2400" dirty="0" smtClean="0">
                <a:latin typeface="+mj-lt"/>
              </a:rPr>
              <a:t>Responding to an Event: Causing a Change to a Quantity</a:t>
            </a:r>
          </a:p>
          <a:p>
            <a:pPr marL="344488" indent="-344488">
              <a:buFont typeface="Courier New" panose="02070309020205020404" pitchFamily="49" charset="0"/>
              <a:buChar char="o"/>
            </a:pPr>
            <a:r>
              <a:rPr lang="en-US" altLang="en-US" sz="2400" dirty="0" smtClean="0">
                <a:latin typeface="+mj-lt"/>
              </a:rPr>
              <a:t>Complex Triggering</a:t>
            </a:r>
          </a:p>
          <a:p>
            <a:pPr marL="344488" indent="-344488">
              <a:buFont typeface="Courier New" panose="02070309020205020404" pitchFamily="49" charset="0"/>
              <a:buChar char="o"/>
            </a:pPr>
            <a:r>
              <a:rPr lang="en-US" altLang="en-US" sz="2400" dirty="0" smtClean="0">
                <a:latin typeface="+mj-lt"/>
              </a:rPr>
              <a:t>Tracking the State of a System </a:t>
            </a:r>
            <a:r>
              <a:rPr lang="en-US" altLang="en-US" sz="2400" dirty="0">
                <a:latin typeface="+mj-lt"/>
              </a:rPr>
              <a:t>U</a:t>
            </a:r>
            <a:r>
              <a:rPr lang="en-US" altLang="en-US" sz="2400" dirty="0" smtClean="0">
                <a:latin typeface="+mj-lt"/>
              </a:rPr>
              <a:t>sing Status and Milestone elements</a:t>
            </a:r>
          </a:p>
          <a:p>
            <a:pPr marL="344488" indent="-344488">
              <a:buFont typeface="Courier New" panose="02070309020205020404" pitchFamily="49" charset="0"/>
              <a:buChar char="o"/>
            </a:pPr>
            <a:r>
              <a:rPr lang="en-US" altLang="en-US" sz="2400" dirty="0" smtClean="0">
                <a:latin typeface="+mj-lt"/>
              </a:rPr>
              <a:t>Using Status Elements for Feedback </a:t>
            </a:r>
            <a:r>
              <a:rPr lang="en-US" altLang="en-US" sz="2400" dirty="0">
                <a:latin typeface="+mj-lt"/>
              </a:rPr>
              <a:t>C</a:t>
            </a:r>
            <a:r>
              <a:rPr lang="en-US" altLang="en-US" sz="2400" dirty="0" smtClean="0">
                <a:latin typeface="+mj-lt"/>
              </a:rPr>
              <a:t>ontrol</a:t>
            </a:r>
          </a:p>
          <a:p>
            <a:pPr marL="344488" indent="-344488">
              <a:buFont typeface="Courier New" panose="02070309020205020404" pitchFamily="49" charset="0"/>
              <a:buChar char="o"/>
            </a:pPr>
            <a:r>
              <a:rPr lang="en-US" altLang="en-US" sz="2400" dirty="0" smtClean="0">
                <a:latin typeface="+mj-lt"/>
              </a:rPr>
              <a:t>Delaying Events and Simulating </a:t>
            </a:r>
            <a:r>
              <a:rPr lang="en-US" altLang="en-US" sz="2400" dirty="0">
                <a:latin typeface="+mj-lt"/>
              </a:rPr>
              <a:t>P</a:t>
            </a:r>
            <a:r>
              <a:rPr lang="en-US" altLang="en-US" sz="2400" dirty="0" smtClean="0">
                <a:latin typeface="+mj-lt"/>
              </a:rPr>
              <a:t>rocesses and Queues</a:t>
            </a:r>
          </a:p>
          <a:p>
            <a:pPr marL="344488" indent="-344488">
              <a:buFont typeface="Courier New" panose="02070309020205020404" pitchFamily="49" charset="0"/>
              <a:buChar char="o"/>
            </a:pPr>
            <a:r>
              <a:rPr lang="en-US" altLang="en-US" sz="2400" dirty="0" smtClean="0">
                <a:latin typeface="+mj-lt"/>
              </a:rPr>
              <a:t>Interrupting a Simulation</a:t>
            </a:r>
          </a:p>
          <a:p>
            <a:pPr marL="344488" indent="-344488">
              <a:buFont typeface="Courier New" panose="02070309020205020404" pitchFamily="49" charset="0"/>
              <a:buChar char="o"/>
            </a:pPr>
            <a:r>
              <a:rPr lang="en-US" altLang="en-US" sz="2400" dirty="0" smtClean="0">
                <a:latin typeface="+mj-lt"/>
              </a:rPr>
              <a:t>Advanced </a:t>
            </a:r>
            <a:r>
              <a:rPr lang="en-US" altLang="en-US" sz="2400" dirty="0">
                <a:latin typeface="+mj-lt"/>
              </a:rPr>
              <a:t>D</a:t>
            </a:r>
            <a:r>
              <a:rPr lang="en-US" altLang="en-US" sz="2400" dirty="0" smtClean="0">
                <a:latin typeface="+mj-lt"/>
              </a:rPr>
              <a:t>iscrete </a:t>
            </a:r>
            <a:r>
              <a:rPr lang="en-US" altLang="en-US" sz="2400" dirty="0">
                <a:latin typeface="+mj-lt"/>
              </a:rPr>
              <a:t>E</a:t>
            </a:r>
            <a:r>
              <a:rPr lang="en-US" altLang="en-US" sz="2400" dirty="0" smtClean="0">
                <a:latin typeface="+mj-lt"/>
              </a:rPr>
              <a:t>vent </a:t>
            </a:r>
            <a:r>
              <a:rPr lang="en-US" altLang="en-US" sz="2400" dirty="0">
                <a:latin typeface="+mj-lt"/>
              </a:rPr>
              <a:t>A</a:t>
            </a:r>
            <a:r>
              <a:rPr lang="en-US" altLang="en-US" sz="2400" dirty="0" smtClean="0">
                <a:latin typeface="+mj-lt"/>
              </a:rPr>
              <a:t>pplications</a:t>
            </a:r>
            <a:endParaRPr lang="en-US" altLang="en-US" sz="2000" dirty="0" smtClean="0">
              <a:latin typeface="+mj-lt"/>
            </a:endParaRPr>
          </a:p>
          <a:p>
            <a:pPr marL="0" indent="0">
              <a:buNone/>
            </a:pPr>
            <a:endParaRPr lang="en-US" altLang="en-US" sz="2400" dirty="0">
              <a:latin typeface="+mj-lt"/>
            </a:endParaRPr>
          </a:p>
          <a:p>
            <a:endParaRPr lang="en-US" dirty="0" smtClean="0"/>
          </a:p>
          <a:p>
            <a:endParaRPr lang="en-US" dirty="0"/>
          </a:p>
        </p:txBody>
      </p:sp>
    </p:spTree>
    <p:extLst>
      <p:ext uri="{BB962C8B-B14F-4D97-AF65-F5344CB8AC3E}">
        <p14:creationId xmlns:p14="http://schemas.microsoft.com/office/powerpoint/2010/main" val="4092887533"/>
      </p:ext>
    </p:extLst>
  </p:cSld>
  <p:clrMapOvr>
    <a:masterClrMapping/>
  </p:clrMapOvr>
  <p:transition>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7848600" cy="914400"/>
          </a:xfrm>
        </p:spPr>
        <p:txBody>
          <a:bodyPr>
            <a:normAutofit/>
          </a:bodyPr>
          <a:lstStyle/>
          <a:p>
            <a:r>
              <a:rPr lang="en-US" dirty="0" smtClean="0"/>
              <a:t>Modeling Processes and Queues</a:t>
            </a:r>
            <a:endParaRPr lang="en-US" dirty="0"/>
          </a:p>
        </p:txBody>
      </p:sp>
      <p:sp>
        <p:nvSpPr>
          <p:cNvPr id="3" name="Content Placeholder 2"/>
          <p:cNvSpPr>
            <a:spLocks noGrp="1"/>
          </p:cNvSpPr>
          <p:nvPr>
            <p:ph idx="1"/>
          </p:nvPr>
        </p:nvSpPr>
        <p:spPr>
          <a:xfrm>
            <a:off x="762000" y="1371600"/>
            <a:ext cx="7543801" cy="4495800"/>
          </a:xfrm>
        </p:spPr>
        <p:txBody>
          <a:bodyPr>
            <a:normAutofit/>
          </a:bodyPr>
          <a:lstStyle/>
          <a:p>
            <a:pPr marL="285750" indent="-285750">
              <a:buFont typeface="Courier New" panose="02070309020205020404" pitchFamily="49" charset="0"/>
              <a:buChar char="o"/>
            </a:pPr>
            <a:r>
              <a:rPr lang="en-US" sz="2400" dirty="0" smtClean="0">
                <a:latin typeface="+mj-lt"/>
              </a:rPr>
              <a:t>Let’s model the security checkpoint at the airport</a:t>
            </a:r>
          </a:p>
          <a:p>
            <a:pPr marL="285750" indent="-285750">
              <a:buFont typeface="Courier New" panose="02070309020205020404" pitchFamily="49" charset="0"/>
              <a:buChar char="o"/>
            </a:pPr>
            <a:r>
              <a:rPr lang="en-US" sz="2400" dirty="0" smtClean="0">
                <a:latin typeface="+mj-lt"/>
              </a:rPr>
              <a:t>Model 1:</a:t>
            </a:r>
          </a:p>
          <a:p>
            <a:pPr marL="578358" lvl="1" indent="-285750">
              <a:buFont typeface="Courier New" panose="02070309020205020404" pitchFamily="49" charset="0"/>
              <a:buChar char="o"/>
            </a:pPr>
            <a:r>
              <a:rPr lang="en-US" sz="2200" dirty="0" smtClean="0">
                <a:latin typeface="+mj-lt"/>
              </a:rPr>
              <a:t>People arrive at the checkpoint</a:t>
            </a:r>
          </a:p>
          <a:p>
            <a:pPr marL="578358" lvl="1" indent="-285750">
              <a:buFont typeface="Courier New" panose="02070309020205020404" pitchFamily="49" charset="0"/>
              <a:buChar char="o"/>
            </a:pPr>
            <a:r>
              <a:rPr lang="en-US" sz="2200" dirty="0" smtClean="0">
                <a:latin typeface="+mj-lt"/>
              </a:rPr>
              <a:t>The number of stations changes depending on the number of people in line</a:t>
            </a:r>
          </a:p>
          <a:p>
            <a:pPr marL="285750" indent="-285750">
              <a:buFont typeface="Courier New" panose="02070309020205020404" pitchFamily="49" charset="0"/>
              <a:buChar char="o"/>
            </a:pPr>
            <a:r>
              <a:rPr lang="en-US" sz="2400" dirty="0" smtClean="0">
                <a:latin typeface="+mj-lt"/>
              </a:rPr>
              <a:t>Model 2: </a:t>
            </a:r>
          </a:p>
          <a:p>
            <a:pPr marL="578358" lvl="1" indent="-285750">
              <a:buFont typeface="Courier New" panose="02070309020205020404" pitchFamily="49" charset="0"/>
              <a:buChar char="o"/>
            </a:pPr>
            <a:r>
              <a:rPr lang="en-US" sz="2200" dirty="0" smtClean="0">
                <a:latin typeface="+mj-lt"/>
              </a:rPr>
              <a:t>Add “fast line” to where x% of arrivals are randomly routed</a:t>
            </a:r>
          </a:p>
          <a:p>
            <a:pPr marL="285750" indent="-285750">
              <a:buFont typeface="Courier New" panose="02070309020205020404" pitchFamily="49" charset="0"/>
              <a:buChar char="o"/>
            </a:pPr>
            <a:r>
              <a:rPr lang="en-US" sz="2400" dirty="0" smtClean="0">
                <a:latin typeface="+mj-lt"/>
              </a:rPr>
              <a:t>Model 3:</a:t>
            </a:r>
          </a:p>
          <a:p>
            <a:pPr marL="578358" lvl="1" indent="-285750">
              <a:buFont typeface="Courier New" panose="02070309020205020404" pitchFamily="49" charset="0"/>
              <a:buChar char="o"/>
            </a:pPr>
            <a:r>
              <a:rPr lang="en-US" sz="2200" dirty="0" smtClean="0">
                <a:latin typeface="+mj-lt"/>
              </a:rPr>
              <a:t>Airport has two checkpoints</a:t>
            </a:r>
          </a:p>
          <a:p>
            <a:pPr marL="578358" lvl="1" indent="-285750">
              <a:buFont typeface="Courier New" panose="02070309020205020404" pitchFamily="49" charset="0"/>
              <a:buChar char="o"/>
            </a:pPr>
            <a:r>
              <a:rPr lang="en-US" sz="2200" dirty="0" smtClean="0">
                <a:latin typeface="+mj-lt"/>
              </a:rPr>
              <a:t>People are directed to whatever checkpoint has the shortest line</a:t>
            </a:r>
            <a:endParaRPr lang="en-US" sz="2200" dirty="0" smtClean="0">
              <a:latin typeface="+mj-lt"/>
            </a:endParaRPr>
          </a:p>
          <a:p>
            <a:pPr marL="578358" lvl="1" indent="-285750">
              <a:buFont typeface="Courier New" panose="02070309020205020404" pitchFamily="49" charset="0"/>
              <a:buChar char="o"/>
            </a:pPr>
            <a:endParaRPr lang="en-US" sz="2200" dirty="0" smtClean="0">
              <a:latin typeface="+mj-lt"/>
            </a:endParaRPr>
          </a:p>
        </p:txBody>
      </p:sp>
    </p:spTree>
    <p:extLst>
      <p:ext uri="{BB962C8B-B14F-4D97-AF65-F5344CB8AC3E}">
        <p14:creationId xmlns:p14="http://schemas.microsoft.com/office/powerpoint/2010/main" val="3997629817"/>
      </p:ext>
    </p:extLst>
  </p:cSld>
  <p:clrMapOvr>
    <a:masterClrMapping/>
  </p:clrMapOvr>
  <p:transition>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6172200" cy="838200"/>
          </a:xfrm>
        </p:spPr>
        <p:txBody>
          <a:bodyPr>
            <a:normAutofit/>
          </a:bodyPr>
          <a:lstStyle/>
          <a:p>
            <a:r>
              <a:rPr lang="en-US" dirty="0" smtClean="0"/>
              <a:t>Interrupting a Simulation</a:t>
            </a:r>
            <a:endParaRPr lang="en-US" dirty="0"/>
          </a:p>
        </p:txBody>
      </p:sp>
      <p:sp>
        <p:nvSpPr>
          <p:cNvPr id="3" name="Content Placeholder 2"/>
          <p:cNvSpPr>
            <a:spLocks noGrp="1"/>
          </p:cNvSpPr>
          <p:nvPr>
            <p:ph idx="1"/>
          </p:nvPr>
        </p:nvSpPr>
        <p:spPr/>
        <p:txBody>
          <a:bodyPr/>
          <a:lstStyle/>
          <a:p>
            <a:pPr marL="285750" indent="-285750">
              <a:buFont typeface="Courier New" panose="02070309020205020404" pitchFamily="49" charset="0"/>
              <a:buChar char="o"/>
            </a:pPr>
            <a:r>
              <a:rPr lang="en-US" sz="2400" dirty="0" smtClean="0">
                <a:latin typeface="+mj-lt"/>
              </a:rPr>
              <a:t>The </a:t>
            </a:r>
            <a:r>
              <a:rPr lang="en-US" sz="2400" dirty="0" smtClean="0">
                <a:solidFill>
                  <a:srgbClr val="FF0000"/>
                </a:solidFill>
                <a:latin typeface="+mj-lt"/>
              </a:rPr>
              <a:t>Interrupt element </a:t>
            </a:r>
            <a:r>
              <a:rPr lang="en-US" sz="2400" dirty="0" smtClean="0">
                <a:latin typeface="+mj-lt"/>
              </a:rPr>
              <a:t>is another element that can be triggered by events.  However, it is not </a:t>
            </a:r>
            <a:r>
              <a:rPr lang="en-US" sz="2400" dirty="0">
                <a:latin typeface="+mj-lt"/>
              </a:rPr>
              <a:t>used to actually represent a feature or a process in a model.  Rather, it is used to help you debug and test complex models as you build them</a:t>
            </a:r>
            <a:r>
              <a:rPr lang="en-US" sz="2400" dirty="0" smtClean="0">
                <a:latin typeface="+mj-lt"/>
              </a:rPr>
              <a:t>.</a:t>
            </a:r>
          </a:p>
          <a:p>
            <a:pPr marL="285750" indent="-285750">
              <a:buFont typeface="Courier New" panose="02070309020205020404" pitchFamily="49" charset="0"/>
              <a:buChar char="o"/>
            </a:pPr>
            <a:r>
              <a:rPr lang="en-US" sz="2400" dirty="0">
                <a:latin typeface="+mj-lt"/>
              </a:rPr>
              <a:t>The Interrupt element is triggered by an event, and responds by interrupting the simulation. </a:t>
            </a:r>
            <a:endParaRPr lang="en-US" sz="2400" dirty="0" smtClean="0">
              <a:latin typeface="+mj-lt"/>
            </a:endParaRPr>
          </a:p>
          <a:p>
            <a:pPr marL="578358" lvl="1" indent="-285750">
              <a:buFont typeface="Courier New" panose="02070309020205020404" pitchFamily="49" charset="0"/>
              <a:buChar char="o"/>
            </a:pPr>
            <a:r>
              <a:rPr lang="en-US" sz="2200" dirty="0" smtClean="0">
                <a:latin typeface="+mj-lt"/>
              </a:rPr>
              <a:t>When </a:t>
            </a:r>
            <a:r>
              <a:rPr lang="en-US" sz="2200" dirty="0">
                <a:latin typeface="+mj-lt"/>
              </a:rPr>
              <a:t>the simulation is interrupted, you can display a user-defined message dialog with options for continuing or pausing (and subsequently aborting) the simulation and/or you can specify that the message is written to the run log. </a:t>
            </a: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1664258241"/>
      </p:ext>
    </p:extLst>
  </p:cSld>
  <p:clrMapOvr>
    <a:masterClrMapping/>
  </p:clrMapOvr>
  <p:transition>
    <p:wipe dir="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6172200" cy="838200"/>
          </a:xfrm>
        </p:spPr>
        <p:txBody>
          <a:bodyPr>
            <a:normAutofit/>
          </a:bodyPr>
          <a:lstStyle/>
          <a:p>
            <a:r>
              <a:rPr lang="en-US" dirty="0" smtClean="0"/>
              <a:t>Why Use an Interrupt?</a:t>
            </a:r>
            <a:endParaRPr lang="en-US" dirty="0"/>
          </a:p>
        </p:txBody>
      </p:sp>
      <p:sp>
        <p:nvSpPr>
          <p:cNvPr id="3" name="Content Placeholder 2"/>
          <p:cNvSpPr>
            <a:spLocks noGrp="1"/>
          </p:cNvSpPr>
          <p:nvPr>
            <p:ph idx="1"/>
          </p:nvPr>
        </p:nvSpPr>
        <p:spPr/>
        <p:txBody>
          <a:bodyPr>
            <a:normAutofit fontScale="92500" lnSpcReduction="20000"/>
          </a:bodyPr>
          <a:lstStyle/>
          <a:p>
            <a:pPr marL="285750" indent="-285750">
              <a:buFont typeface="Courier New" panose="02070309020205020404" pitchFamily="49" charset="0"/>
              <a:buChar char="o"/>
            </a:pPr>
            <a:r>
              <a:rPr lang="en-US" sz="2400" dirty="0" smtClean="0">
                <a:latin typeface="+mj-lt"/>
              </a:rPr>
              <a:t>To </a:t>
            </a:r>
            <a:r>
              <a:rPr lang="en-US" sz="2400" dirty="0">
                <a:solidFill>
                  <a:srgbClr val="FF0000"/>
                </a:solidFill>
                <a:latin typeface="+mj-lt"/>
              </a:rPr>
              <a:t>alert you to error conditions that indicate a logical problem </a:t>
            </a:r>
            <a:r>
              <a:rPr lang="en-US" sz="2400" dirty="0">
                <a:latin typeface="+mj-lt"/>
              </a:rPr>
              <a:t>in a model. For example, if a certain variable should not go below 0 (if it does, it indicates a logic error in the model), you could use an Interrupt element to check for this condition.  </a:t>
            </a:r>
          </a:p>
          <a:p>
            <a:pPr marL="285750" indent="-285750">
              <a:buFont typeface="Courier New" panose="02070309020205020404" pitchFamily="49" charset="0"/>
              <a:buChar char="o"/>
            </a:pPr>
            <a:r>
              <a:rPr lang="en-US" sz="2400" dirty="0" smtClean="0">
                <a:latin typeface="+mj-lt"/>
              </a:rPr>
              <a:t>To </a:t>
            </a:r>
            <a:r>
              <a:rPr lang="en-US" sz="2400" dirty="0">
                <a:latin typeface="+mj-lt"/>
              </a:rPr>
              <a:t>help you </a:t>
            </a:r>
            <a:r>
              <a:rPr lang="en-US" sz="2400" dirty="0">
                <a:solidFill>
                  <a:srgbClr val="FF0000"/>
                </a:solidFill>
                <a:latin typeface="+mj-lt"/>
              </a:rPr>
              <a:t>debug a model </a:t>
            </a:r>
            <a:r>
              <a:rPr lang="en-US" sz="2400" dirty="0">
                <a:latin typeface="+mj-lt"/>
              </a:rPr>
              <a:t>that is producing a fatal error or showing unusual behavior.  For example, if a model produces a fatal error (or starts behaving unusually) when certain conditions are met or at a particular time in a simulation, you could use an Interrupt element to pause the simulation at that point so that you can browse the model and/or save the results up to that point in time.</a:t>
            </a:r>
          </a:p>
          <a:p>
            <a:pPr marL="285750" indent="-285750">
              <a:buFont typeface="Courier New" panose="02070309020205020404" pitchFamily="49" charset="0"/>
              <a:buChar char="o"/>
            </a:pPr>
            <a:r>
              <a:rPr lang="en-US" sz="2400" dirty="0" smtClean="0">
                <a:latin typeface="+mj-lt"/>
              </a:rPr>
              <a:t>To </a:t>
            </a:r>
            <a:r>
              <a:rPr lang="en-US" sz="2400" dirty="0">
                <a:solidFill>
                  <a:srgbClr val="FF0000"/>
                </a:solidFill>
                <a:latin typeface="+mj-lt"/>
              </a:rPr>
              <a:t>terminate (skip to the end of) a simulation </a:t>
            </a:r>
            <a:r>
              <a:rPr lang="en-US" sz="2400" dirty="0">
                <a:latin typeface="+mj-lt"/>
              </a:rPr>
              <a:t>when a certain set of conditions are met.  For example, if you were carrying out a Monte Carlo simulation of a project, the project may actually complete at a different time each realization.  When the project completes, you could use an Interrupt element to skip to the end of the realization.</a:t>
            </a: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1085694297"/>
      </p:ext>
    </p:extLst>
  </p:cSld>
  <p:clrMapOvr>
    <a:masterClrMapping/>
  </p:clrMapOvr>
  <p:transition>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7620000" cy="838200"/>
          </a:xfrm>
        </p:spPr>
        <p:txBody>
          <a:bodyPr>
            <a:normAutofit fontScale="90000"/>
          </a:bodyPr>
          <a:lstStyle/>
          <a:p>
            <a:r>
              <a:rPr lang="en-US" dirty="0" smtClean="0"/>
              <a:t>Advanced Discrete Event Applications</a:t>
            </a:r>
            <a:endParaRPr lang="en-US" dirty="0"/>
          </a:p>
        </p:txBody>
      </p:sp>
      <p:sp>
        <p:nvSpPr>
          <p:cNvPr id="3" name="Content Placeholder 2"/>
          <p:cNvSpPr>
            <a:spLocks noGrp="1"/>
          </p:cNvSpPr>
          <p:nvPr>
            <p:ph idx="1"/>
          </p:nvPr>
        </p:nvSpPr>
        <p:spPr/>
        <p:txBody>
          <a:bodyPr>
            <a:normAutofit/>
          </a:bodyPr>
          <a:lstStyle/>
          <a:p>
            <a:pPr marL="285750" indent="-285750">
              <a:buFont typeface="Courier New" panose="02070309020205020404" pitchFamily="49" charset="0"/>
              <a:buChar char="o"/>
            </a:pPr>
            <a:r>
              <a:rPr lang="en-US" sz="2400" dirty="0" smtClean="0">
                <a:latin typeface="+mj-lt"/>
              </a:rPr>
              <a:t>Modeling failures using the </a:t>
            </a:r>
            <a:r>
              <a:rPr lang="en-US" sz="2400" dirty="0" smtClean="0">
                <a:solidFill>
                  <a:srgbClr val="FF0000"/>
                </a:solidFill>
                <a:latin typeface="+mj-lt"/>
              </a:rPr>
              <a:t>Reliability Module</a:t>
            </a:r>
          </a:p>
          <a:p>
            <a:pPr marL="578358" lvl="1" indent="-285750">
              <a:buFont typeface="Courier New" panose="02070309020205020404" pitchFamily="49" charset="0"/>
              <a:buChar char="o"/>
            </a:pPr>
            <a:r>
              <a:rPr lang="en-US" sz="2200" dirty="0">
                <a:latin typeface="+mj-lt"/>
              </a:rPr>
              <a:t>Relies heavily on discrete event modeling, since failures (and repairs) are sudden events. </a:t>
            </a:r>
            <a:endParaRPr lang="en-US" sz="2200" dirty="0" smtClean="0">
              <a:latin typeface="+mj-lt"/>
            </a:endParaRPr>
          </a:p>
          <a:p>
            <a:pPr marL="578358" lvl="1" indent="-285750">
              <a:buFont typeface="Courier New" panose="02070309020205020404" pitchFamily="49" charset="0"/>
              <a:buChar char="o"/>
            </a:pPr>
            <a:endParaRPr lang="en-US" sz="2200" dirty="0">
              <a:latin typeface="+mj-lt"/>
            </a:endParaRPr>
          </a:p>
          <a:p>
            <a:pPr marL="578358" lvl="1" indent="-285750">
              <a:buFont typeface="Courier New" panose="02070309020205020404" pitchFamily="49" charset="0"/>
              <a:buChar char="o"/>
            </a:pPr>
            <a:endParaRPr lang="en-US" sz="2200" dirty="0" smtClean="0">
              <a:latin typeface="+mj-lt"/>
            </a:endParaRPr>
          </a:p>
          <a:p>
            <a:pPr marL="285750" indent="-285750">
              <a:buFont typeface="Courier New" panose="02070309020205020404" pitchFamily="49" charset="0"/>
              <a:buChar char="o"/>
            </a:pPr>
            <a:r>
              <a:rPr lang="en-US" sz="2400" dirty="0" smtClean="0">
                <a:latin typeface="+mj-lt"/>
              </a:rPr>
              <a:t>Modeling Projects using </a:t>
            </a:r>
            <a:r>
              <a:rPr lang="en-US" sz="2400" dirty="0" smtClean="0">
                <a:solidFill>
                  <a:srgbClr val="FF0000"/>
                </a:solidFill>
                <a:latin typeface="+mj-lt"/>
              </a:rPr>
              <a:t>Conditional Containers</a:t>
            </a:r>
          </a:p>
          <a:p>
            <a:pPr marL="578358" lvl="1" indent="-285750">
              <a:buFont typeface="Courier New" panose="02070309020205020404" pitchFamily="49" charset="0"/>
              <a:buChar char="o"/>
            </a:pPr>
            <a:r>
              <a:rPr lang="en-US" sz="2200" dirty="0" smtClean="0">
                <a:solidFill>
                  <a:schemeClr val="tx1"/>
                </a:solidFill>
                <a:latin typeface="+mj-lt"/>
              </a:rPr>
              <a:t>Containers are turned on and off via events</a:t>
            </a:r>
            <a:endParaRPr lang="en-US" sz="2200" dirty="0">
              <a:solidFill>
                <a:schemeClr val="tx1"/>
              </a:solidFill>
              <a:latin typeface="+mj-lt"/>
            </a:endParaRPr>
          </a:p>
          <a:p>
            <a:pPr marL="285750" indent="-285750">
              <a:buFont typeface="Courier New" panose="02070309020205020404" pitchFamily="49" charset="0"/>
              <a:buChar char="o"/>
            </a:pPr>
            <a:endParaRPr lang="en-US" dirty="0"/>
          </a:p>
        </p:txBody>
      </p:sp>
    </p:spTree>
    <p:extLst>
      <p:ext uri="{BB962C8B-B14F-4D97-AF65-F5344CB8AC3E}">
        <p14:creationId xmlns:p14="http://schemas.microsoft.com/office/powerpoint/2010/main" val="388334586"/>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fade">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fade">
                                      <p:cBhvr>
                                        <p:cTn id="15" dur="500"/>
                                        <p:tgtEl>
                                          <p:spTgt spid="3">
                                            <p:txEl>
                                              <p:pRg st="4" end="4"/>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fade">
                                      <p:cBhvr>
                                        <p:cTn id="1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5334000" cy="838200"/>
          </a:xfrm>
        </p:spPr>
        <p:txBody>
          <a:bodyPr>
            <a:normAutofit/>
          </a:bodyPr>
          <a:lstStyle/>
          <a:p>
            <a:r>
              <a:rPr lang="en-US" dirty="0" smtClean="0"/>
              <a:t>Learn More</a:t>
            </a:r>
            <a:endParaRPr lang="en-US" dirty="0"/>
          </a:p>
        </p:txBody>
      </p:sp>
      <p:sp>
        <p:nvSpPr>
          <p:cNvPr id="3" name="Content Placeholder 2"/>
          <p:cNvSpPr>
            <a:spLocks noGrp="1"/>
          </p:cNvSpPr>
          <p:nvPr>
            <p:ph idx="1"/>
          </p:nvPr>
        </p:nvSpPr>
        <p:spPr/>
        <p:txBody>
          <a:bodyPr/>
          <a:lstStyle/>
          <a:p>
            <a:pPr marL="285750" indent="-285750">
              <a:buFont typeface="Courier New" panose="02070309020205020404" pitchFamily="49" charset="0"/>
              <a:buChar char="o"/>
            </a:pPr>
            <a:r>
              <a:rPr lang="en-US" sz="2400" dirty="0">
                <a:latin typeface="+mj-lt"/>
              </a:rPr>
              <a:t>Model Library</a:t>
            </a:r>
          </a:p>
          <a:p>
            <a:pPr marL="285750" indent="-285750">
              <a:buFont typeface="Courier New" panose="02070309020205020404" pitchFamily="49" charset="0"/>
              <a:buChar char="o"/>
            </a:pPr>
            <a:r>
              <a:rPr lang="en-US" sz="2400" dirty="0" smtClean="0">
                <a:latin typeface="+mj-lt"/>
              </a:rPr>
              <a:t>Past Webinars</a:t>
            </a:r>
          </a:p>
          <a:p>
            <a:pPr marL="578358" lvl="1" indent="-285750">
              <a:buFont typeface="Courier New" panose="02070309020205020404" pitchFamily="49" charset="0"/>
              <a:buChar char="o"/>
            </a:pPr>
            <a:r>
              <a:rPr lang="en-US" dirty="0" smtClean="0">
                <a:latin typeface="+mj-lt"/>
              </a:rPr>
              <a:t>Modeling </a:t>
            </a:r>
            <a:r>
              <a:rPr lang="en-US" dirty="0" smtClean="0">
                <a:latin typeface="+mj-lt"/>
              </a:rPr>
              <a:t>Projects (May 2015)</a:t>
            </a:r>
          </a:p>
          <a:p>
            <a:pPr marL="578358" lvl="1" indent="-285750">
              <a:buFont typeface="Courier New" panose="02070309020205020404" pitchFamily="49" charset="0"/>
              <a:buChar char="o"/>
            </a:pPr>
            <a:r>
              <a:rPr lang="en-US" dirty="0" smtClean="0">
                <a:latin typeface="+mj-lt"/>
              </a:rPr>
              <a:t>Introduction to Reliability Module (May 2017)</a:t>
            </a:r>
          </a:p>
          <a:p>
            <a:pPr marL="285750" indent="-285750">
              <a:buFont typeface="Courier New" panose="02070309020205020404" pitchFamily="49" charset="0"/>
              <a:buChar char="o"/>
            </a:pPr>
            <a:r>
              <a:rPr lang="en-US" sz="2400" dirty="0" smtClean="0">
                <a:latin typeface="+mj-lt"/>
              </a:rPr>
              <a:t>Contact </a:t>
            </a:r>
            <a:r>
              <a:rPr lang="en-US" sz="2400" dirty="0" smtClean="0">
                <a:latin typeface="+mj-lt"/>
              </a:rPr>
              <a:t>us with questions</a:t>
            </a:r>
          </a:p>
          <a:p>
            <a:pPr marL="578358" lvl="1" indent="-285750">
              <a:buFont typeface="Courier New" panose="02070309020205020404" pitchFamily="49" charset="0"/>
              <a:buChar char="o"/>
            </a:pPr>
            <a:r>
              <a:rPr lang="en-US" sz="2200" dirty="0" smtClean="0">
                <a:latin typeface="+mj-lt"/>
              </a:rPr>
              <a:t>support@goldsim.com</a:t>
            </a:r>
            <a:endParaRPr lang="en-US" sz="2200" dirty="0">
              <a:latin typeface="+mj-lt"/>
            </a:endParaRPr>
          </a:p>
          <a:p>
            <a:endParaRPr lang="en-US" dirty="0"/>
          </a:p>
        </p:txBody>
      </p:sp>
    </p:spTree>
    <p:extLst>
      <p:ext uri="{BB962C8B-B14F-4D97-AF65-F5344CB8AC3E}">
        <p14:creationId xmlns:p14="http://schemas.microsoft.com/office/powerpoint/2010/main" val="42962422"/>
      </p:ext>
    </p:extLst>
  </p:cSld>
  <p:clrMapOvr>
    <a:masterClrMapping/>
  </p:clrMapOvr>
  <p:transition>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Discrete Event Modeling?</a:t>
            </a:r>
            <a:endParaRPr lang="en-US" dirty="0"/>
          </a:p>
        </p:txBody>
      </p:sp>
      <p:sp>
        <p:nvSpPr>
          <p:cNvPr id="3" name="Content Placeholder 2"/>
          <p:cNvSpPr>
            <a:spLocks noGrp="1"/>
          </p:cNvSpPr>
          <p:nvPr>
            <p:ph idx="1"/>
          </p:nvPr>
        </p:nvSpPr>
        <p:spPr>
          <a:xfrm>
            <a:off x="822959" y="1369906"/>
            <a:ext cx="7543801" cy="4649894"/>
          </a:xfrm>
        </p:spPr>
        <p:txBody>
          <a:bodyPr>
            <a:normAutofit fontScale="92500" lnSpcReduction="10000"/>
          </a:bodyPr>
          <a:lstStyle/>
          <a:p>
            <a:pPr marL="344488" indent="-344488">
              <a:buFont typeface="Courier New" panose="02070309020205020404" pitchFamily="49" charset="0"/>
              <a:buChar char="o"/>
            </a:pPr>
            <a:r>
              <a:rPr lang="en-US" sz="2400" dirty="0" smtClean="0"/>
              <a:t>Dynamic behavior can </a:t>
            </a:r>
            <a:r>
              <a:rPr lang="en-US" sz="2400" dirty="0"/>
              <a:t>be conceptualized in two different ways: </a:t>
            </a:r>
            <a:r>
              <a:rPr lang="en-US" sz="2400" b="1" i="1" dirty="0"/>
              <a:t>continuously</a:t>
            </a:r>
            <a:r>
              <a:rPr lang="en-US" sz="2400" dirty="0"/>
              <a:t> or </a:t>
            </a:r>
            <a:r>
              <a:rPr lang="en-US" sz="2400" b="1" i="1" dirty="0"/>
              <a:t>discretely</a:t>
            </a:r>
            <a:r>
              <a:rPr lang="en-US" sz="2400" dirty="0"/>
              <a:t>. </a:t>
            </a:r>
            <a:endParaRPr lang="en-US" sz="2400" dirty="0" smtClean="0"/>
          </a:p>
          <a:p>
            <a:pPr marL="637096" lvl="1" indent="-344488">
              <a:buFont typeface="Courier New" panose="02070309020205020404" pitchFamily="49" charset="0"/>
              <a:buChar char="o"/>
            </a:pPr>
            <a:r>
              <a:rPr lang="en-US" sz="2200" dirty="0" smtClean="0"/>
              <a:t>Things </a:t>
            </a:r>
            <a:r>
              <a:rPr lang="en-US" sz="2200" dirty="0"/>
              <a:t>that move continuously can be thought of as </a:t>
            </a:r>
            <a:r>
              <a:rPr lang="en-US" sz="2200" dirty="0" smtClean="0"/>
              <a:t>flowing (e.g., water). </a:t>
            </a:r>
          </a:p>
          <a:p>
            <a:pPr marL="637096" lvl="1" indent="-344488">
              <a:buFont typeface="Courier New" panose="02070309020205020404" pitchFamily="49" charset="0"/>
              <a:buChar char="o"/>
            </a:pPr>
            <a:r>
              <a:rPr lang="en-US" sz="2200" dirty="0" smtClean="0"/>
              <a:t>Other </a:t>
            </a:r>
            <a:r>
              <a:rPr lang="en-US" sz="2200" dirty="0"/>
              <a:t>things move or </a:t>
            </a:r>
            <a:r>
              <a:rPr lang="en-US" sz="2200" dirty="0" smtClean="0"/>
              <a:t>happen discretely.  </a:t>
            </a:r>
            <a:r>
              <a:rPr lang="en-US" sz="2200" dirty="0"/>
              <a:t>Examples of this include financial transactions or the movement of items through a </a:t>
            </a:r>
            <a:r>
              <a:rPr lang="en-US" sz="2200" dirty="0" smtClean="0"/>
              <a:t>factory.</a:t>
            </a:r>
          </a:p>
          <a:p>
            <a:pPr marL="344488" indent="-344488">
              <a:buFont typeface="Courier New" panose="02070309020205020404" pitchFamily="49" charset="0"/>
              <a:buChar char="o"/>
            </a:pPr>
            <a:r>
              <a:rPr lang="en-US" sz="2400" dirty="0"/>
              <a:t>Just because something is considered to flow (like water), it does not mean that all of the dynamics for that system can be treated as being continuous.  For example, if water is flowing from one pond to another (via a pump), and the pump suddenly breaks down, that is a “discrete event”, and must be treated in an appropriate manner. </a:t>
            </a:r>
          </a:p>
          <a:p>
            <a:pPr marL="344488" indent="-344488">
              <a:buFont typeface="Courier New" panose="02070309020205020404" pitchFamily="49" charset="0"/>
              <a:buChar char="o"/>
            </a:pPr>
            <a:r>
              <a:rPr lang="en-US" sz="2400" dirty="0" smtClean="0"/>
              <a:t>As a result, </a:t>
            </a:r>
            <a:r>
              <a:rPr lang="en-US" sz="2400" dirty="0" smtClean="0">
                <a:solidFill>
                  <a:srgbClr val="FF0000"/>
                </a:solidFill>
              </a:rPr>
              <a:t>most </a:t>
            </a:r>
            <a:r>
              <a:rPr lang="en-US" sz="2400" dirty="0">
                <a:solidFill>
                  <a:srgbClr val="FF0000"/>
                </a:solidFill>
              </a:rPr>
              <a:t>real-world systems are best described using a combination of continuous and discrete dynamics </a:t>
            </a:r>
            <a:r>
              <a:rPr lang="en-US" sz="2400" dirty="0"/>
              <a:t>(i.e., hybrid systems). </a:t>
            </a:r>
            <a:endParaRPr lang="en-US" sz="2400" dirty="0" smtClean="0"/>
          </a:p>
          <a:p>
            <a:endParaRPr lang="en-US" dirty="0"/>
          </a:p>
        </p:txBody>
      </p:sp>
    </p:spTree>
    <p:extLst>
      <p:ext uri="{BB962C8B-B14F-4D97-AF65-F5344CB8AC3E}">
        <p14:creationId xmlns:p14="http://schemas.microsoft.com/office/powerpoint/2010/main" val="3855330436"/>
      </p:ext>
    </p:extLst>
  </p:cSld>
  <p:clrMapOvr>
    <a:masterClrMapping/>
  </p:clrMapOvr>
  <p:transition>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Discrete Event Modeling?</a:t>
            </a:r>
            <a:endParaRPr lang="en-US" dirty="0"/>
          </a:p>
        </p:txBody>
      </p:sp>
      <p:sp>
        <p:nvSpPr>
          <p:cNvPr id="3" name="Content Placeholder 2"/>
          <p:cNvSpPr>
            <a:spLocks noGrp="1"/>
          </p:cNvSpPr>
          <p:nvPr>
            <p:ph idx="1"/>
          </p:nvPr>
        </p:nvSpPr>
        <p:spPr>
          <a:xfrm>
            <a:off x="822959" y="1369906"/>
            <a:ext cx="7543801" cy="4649894"/>
          </a:xfrm>
        </p:spPr>
        <p:txBody>
          <a:bodyPr>
            <a:normAutofit/>
          </a:bodyPr>
          <a:lstStyle/>
          <a:p>
            <a:pPr marL="344488" indent="-344488">
              <a:buFont typeface="Courier New" panose="02070309020205020404" pitchFamily="49" charset="0"/>
              <a:buChar char="o"/>
            </a:pPr>
            <a:r>
              <a:rPr lang="en-US" sz="2400" dirty="0"/>
              <a:t>Y</a:t>
            </a:r>
            <a:r>
              <a:rPr lang="en-US" sz="2400" dirty="0" smtClean="0"/>
              <a:t>ou </a:t>
            </a:r>
            <a:r>
              <a:rPr lang="en-US" sz="2400" dirty="0"/>
              <a:t>should not confuse GoldSim with </a:t>
            </a:r>
            <a:r>
              <a:rPr lang="en-US" sz="2400" dirty="0" smtClean="0"/>
              <a:t>Discrete Event Simulators. These highly-specialized tools are </a:t>
            </a:r>
            <a:r>
              <a:rPr lang="en-US" sz="2400" dirty="0"/>
              <a:t>designed for simulating processes such as call centers, assembly lines, various types of queues, and shipping facilities. </a:t>
            </a:r>
            <a:endParaRPr lang="en-US" sz="2400" dirty="0" smtClean="0"/>
          </a:p>
          <a:p>
            <a:pPr marL="637096" lvl="1" indent="-344488">
              <a:buFont typeface="Courier New" panose="02070309020205020404" pitchFamily="49" charset="0"/>
              <a:buChar char="o"/>
            </a:pPr>
            <a:r>
              <a:rPr lang="en-US" sz="2200" dirty="0" smtClean="0"/>
              <a:t>If </a:t>
            </a:r>
            <a:r>
              <a:rPr lang="en-US" sz="2200" dirty="0"/>
              <a:t>the system you are trying to model resembles something like that, a pure discrete event simulator would typically be a more </a:t>
            </a:r>
            <a:r>
              <a:rPr lang="en-US" sz="2200" dirty="0" smtClean="0"/>
              <a:t>appropriate </a:t>
            </a:r>
            <a:r>
              <a:rPr lang="en-US" sz="2200" dirty="0"/>
              <a:t>tool than GoldSim</a:t>
            </a:r>
            <a:r>
              <a:rPr lang="en-US" sz="2200" dirty="0" smtClean="0"/>
              <a:t>.</a:t>
            </a:r>
          </a:p>
          <a:p>
            <a:pPr marL="344488" indent="-344488">
              <a:buFont typeface="Courier New" panose="02070309020205020404" pitchFamily="49" charset="0"/>
              <a:buChar char="o"/>
            </a:pPr>
            <a:r>
              <a:rPr lang="en-US" sz="2400" dirty="0" smtClean="0"/>
              <a:t>Rather, </a:t>
            </a:r>
            <a:r>
              <a:rPr lang="en-US" sz="2400" dirty="0" smtClean="0">
                <a:solidFill>
                  <a:srgbClr val="FF0000"/>
                </a:solidFill>
              </a:rPr>
              <a:t>GoldSim is most effective at superimposing “instantaneous” discrete events on continuous systems</a:t>
            </a:r>
            <a:r>
              <a:rPr lang="en-US" sz="2400" dirty="0" smtClean="0"/>
              <a:t>:</a:t>
            </a:r>
          </a:p>
          <a:p>
            <a:pPr marL="637096" lvl="1" indent="-344488">
              <a:buFont typeface="Courier New" panose="02070309020205020404" pitchFamily="49" charset="0"/>
              <a:buChar char="o"/>
            </a:pPr>
            <a:r>
              <a:rPr lang="en-US" sz="2200" dirty="0" smtClean="0"/>
              <a:t>Accidents, failures, sudden events</a:t>
            </a:r>
          </a:p>
          <a:p>
            <a:pPr marL="637096" lvl="1" indent="-344488">
              <a:buFont typeface="Courier New" panose="02070309020205020404" pitchFamily="49" charset="0"/>
              <a:buChar char="o"/>
            </a:pPr>
            <a:r>
              <a:rPr lang="en-US" sz="2200" dirty="0" smtClean="0"/>
              <a:t>State changes</a:t>
            </a:r>
          </a:p>
          <a:p>
            <a:pPr marL="637096" lvl="1" indent="-344488">
              <a:buFont typeface="Courier New" panose="02070309020205020404" pitchFamily="49" charset="0"/>
              <a:buChar char="o"/>
            </a:pPr>
            <a:r>
              <a:rPr lang="en-US" sz="2200" dirty="0" smtClean="0"/>
              <a:t>Financial transactions</a:t>
            </a:r>
          </a:p>
          <a:p>
            <a:pPr marL="344488" indent="-344488">
              <a:buFont typeface="Courier New" panose="02070309020205020404" pitchFamily="49" charset="0"/>
              <a:buChar char="o"/>
            </a:pPr>
            <a:endParaRPr lang="en-US" dirty="0"/>
          </a:p>
        </p:txBody>
      </p:sp>
    </p:spTree>
    <p:extLst>
      <p:ext uri="{BB962C8B-B14F-4D97-AF65-F5344CB8AC3E}">
        <p14:creationId xmlns:p14="http://schemas.microsoft.com/office/powerpoint/2010/main" val="3753865388"/>
      </p:ext>
    </p:extLst>
  </p:cSld>
  <p:clrMapOvr>
    <a:masterClrMapping/>
  </p:clrMapOvr>
  <p:transition>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Examples of Discrete Events</a:t>
            </a:r>
            <a:endParaRPr lang="en-US" dirty="0"/>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0" y="1295400"/>
            <a:ext cx="4068386" cy="3352800"/>
          </a:xfrm>
          <a:prstGeom prst="rect">
            <a:avLst/>
          </a:prstGeom>
        </p:spPr>
      </p:pic>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00600" y="2514600"/>
            <a:ext cx="4038600" cy="3324016"/>
          </a:xfrm>
          <a:prstGeom prst="rect">
            <a:avLst/>
          </a:prstGeom>
        </p:spPr>
      </p:pic>
      <p:sp>
        <p:nvSpPr>
          <p:cNvPr id="5" name="Rectangle 4"/>
          <p:cNvSpPr/>
          <p:nvPr/>
        </p:nvSpPr>
        <p:spPr>
          <a:xfrm>
            <a:off x="381000" y="5029200"/>
            <a:ext cx="4038600" cy="685059"/>
          </a:xfrm>
          <a:prstGeom prst="rect">
            <a:avLst/>
          </a:prstGeom>
        </p:spPr>
        <p:txBody>
          <a:bodyPr wrap="square">
            <a:spAutoFit/>
          </a:bodyPr>
          <a:lstStyle/>
          <a:p>
            <a:pPr>
              <a:lnSpc>
                <a:spcPct val="107000"/>
              </a:lnSpc>
              <a:spcAft>
                <a:spcPts val="800"/>
              </a:spcAft>
            </a:pPr>
            <a:r>
              <a:rPr lang="en-US" dirty="0" smtClean="0">
                <a:latin typeface="Calibri" panose="020F0502020204030204" pitchFamily="34" charset="0"/>
                <a:ea typeface="Calibri" panose="020F0502020204030204" pitchFamily="34" charset="0"/>
                <a:cs typeface="Times New Roman" panose="02020603050405020304" pitchFamily="18" charset="0"/>
              </a:rPr>
              <a:t>Note: Definition of “instantaneous” is relative</a:t>
            </a:r>
            <a:endParaRPr lang="en-US"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633119039"/>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Representing Events in GoldSim</a:t>
            </a:r>
            <a:endParaRPr lang="en-US" dirty="0"/>
          </a:p>
        </p:txBody>
      </p:sp>
      <p:sp>
        <p:nvSpPr>
          <p:cNvPr id="4" name="Content Placeholder 2"/>
          <p:cNvSpPr>
            <a:spLocks noGrp="1"/>
          </p:cNvSpPr>
          <p:nvPr>
            <p:ph idx="1"/>
          </p:nvPr>
        </p:nvSpPr>
        <p:spPr>
          <a:xfrm>
            <a:off x="822959" y="1369906"/>
            <a:ext cx="7787641" cy="4649894"/>
          </a:xfrm>
        </p:spPr>
        <p:txBody>
          <a:bodyPr>
            <a:normAutofit/>
          </a:bodyPr>
          <a:lstStyle/>
          <a:p>
            <a:pPr marL="457200" indent="-457200">
              <a:buFont typeface="+mj-lt"/>
              <a:buAutoNum type="arabicPeriod"/>
            </a:pPr>
            <a:r>
              <a:rPr lang="en-US" sz="2400" dirty="0" smtClean="0"/>
              <a:t>You </a:t>
            </a:r>
            <a:r>
              <a:rPr lang="en-US" sz="2400" dirty="0" smtClean="0">
                <a:solidFill>
                  <a:srgbClr val="FF0000"/>
                </a:solidFill>
              </a:rPr>
              <a:t>generate events </a:t>
            </a:r>
            <a:r>
              <a:rPr lang="en-US" sz="2400" dirty="0" smtClean="0"/>
              <a:t>in four different ways:</a:t>
            </a:r>
          </a:p>
          <a:p>
            <a:pPr marL="637096" lvl="1" indent="-344488">
              <a:buFont typeface="Courier New" panose="02070309020205020404" pitchFamily="49" charset="0"/>
              <a:buChar char="o"/>
            </a:pPr>
            <a:r>
              <a:rPr lang="en-US" sz="2200" dirty="0"/>
              <a:t>Based on a specified rate of occurrence, which can be treated as regular or random ("occur exactly once a week" or "occur, on average, once a week</a:t>
            </a:r>
            <a:r>
              <a:rPr lang="en-US" sz="2200" dirty="0" smtClean="0"/>
              <a:t>");</a:t>
            </a:r>
            <a:endParaRPr lang="en-US" sz="2200" dirty="0"/>
          </a:p>
          <a:p>
            <a:pPr marL="637096" lvl="1" indent="-344488">
              <a:buFont typeface="Courier New" panose="02070309020205020404" pitchFamily="49" charset="0"/>
              <a:buChar char="o"/>
            </a:pPr>
            <a:r>
              <a:rPr lang="en-US" sz="2200" dirty="0" smtClean="0"/>
              <a:t>When </a:t>
            </a:r>
            <a:r>
              <a:rPr lang="en-US" sz="2200" dirty="0"/>
              <a:t>a specified condition (e.g., X &gt; Y) becomes true or false; </a:t>
            </a:r>
          </a:p>
          <a:p>
            <a:pPr marL="637096" lvl="1" indent="-344488">
              <a:buFont typeface="Courier New" panose="02070309020205020404" pitchFamily="49" charset="0"/>
              <a:buChar char="o"/>
            </a:pPr>
            <a:r>
              <a:rPr lang="en-US" sz="2200" dirty="0"/>
              <a:t>W</a:t>
            </a:r>
            <a:r>
              <a:rPr lang="en-US" sz="2200" dirty="0" smtClean="0"/>
              <a:t>hen </a:t>
            </a:r>
            <a:r>
              <a:rPr lang="en-US" sz="2200" dirty="0"/>
              <a:t>a specified output in the model changes</a:t>
            </a:r>
            <a:r>
              <a:rPr lang="en-US" sz="2200" dirty="0" smtClean="0"/>
              <a:t>; or</a:t>
            </a:r>
            <a:endParaRPr lang="en-US" sz="2200" dirty="0"/>
          </a:p>
          <a:p>
            <a:pPr marL="637096" lvl="1" indent="-344488">
              <a:buFont typeface="Courier New" panose="02070309020205020404" pitchFamily="49" charset="0"/>
              <a:buChar char="o"/>
            </a:pPr>
            <a:r>
              <a:rPr lang="en-US" sz="2200" dirty="0" smtClean="0"/>
              <a:t>At a </a:t>
            </a:r>
            <a:r>
              <a:rPr lang="en-US" sz="2200" dirty="0"/>
              <a:t>specified calendar or elapsed </a:t>
            </a:r>
            <a:r>
              <a:rPr lang="en-US" sz="2200" dirty="0" smtClean="0"/>
              <a:t>time.</a:t>
            </a:r>
          </a:p>
          <a:p>
            <a:pPr marL="457200" indent="-457200">
              <a:buFont typeface="+mj-lt"/>
              <a:buAutoNum type="arabicPeriod"/>
            </a:pPr>
            <a:r>
              <a:rPr lang="en-US" sz="2400" dirty="0"/>
              <a:t>E</a:t>
            </a:r>
            <a:r>
              <a:rPr lang="en-US" sz="2400" dirty="0" smtClean="0"/>
              <a:t>vents can then be specified to </a:t>
            </a:r>
            <a:r>
              <a:rPr lang="en-US" sz="2400" dirty="0" smtClean="0">
                <a:solidFill>
                  <a:srgbClr val="FF0000"/>
                </a:solidFill>
              </a:rPr>
              <a:t>instantaneously </a:t>
            </a:r>
            <a:r>
              <a:rPr lang="en-US" sz="2400" b="1" i="1" dirty="0">
                <a:solidFill>
                  <a:srgbClr val="FF0000"/>
                </a:solidFill>
              </a:rPr>
              <a:t>trigger</a:t>
            </a:r>
            <a:r>
              <a:rPr lang="en-US" sz="2400" dirty="0">
                <a:solidFill>
                  <a:srgbClr val="FF0000"/>
                </a:solidFill>
              </a:rPr>
              <a:t> various elements to take a particular action </a:t>
            </a:r>
            <a:r>
              <a:rPr lang="en-US" sz="2400" dirty="0"/>
              <a:t>(e.g., instantaneously change their value).  </a:t>
            </a:r>
          </a:p>
          <a:p>
            <a:pPr marL="457200" indent="-457200">
              <a:buFont typeface="+mj-lt"/>
              <a:buAutoNum type="arabicPeriod"/>
            </a:pPr>
            <a:endParaRPr lang="en-US" sz="2400" dirty="0"/>
          </a:p>
        </p:txBody>
      </p:sp>
    </p:spTree>
    <p:extLst>
      <p:ext uri="{BB962C8B-B14F-4D97-AF65-F5344CB8AC3E}">
        <p14:creationId xmlns:p14="http://schemas.microsoft.com/office/powerpoint/2010/main" val="1550060781"/>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Effect transition="in" filter="fade">
                                      <p:cBhvr>
                                        <p:cTn id="7" dur="500"/>
                                        <p:tgtEl>
                                          <p:spTgt spid="4">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2" end="2"/>
                                            </p:txEl>
                                          </p:spTgt>
                                        </p:tgtEl>
                                        <p:attrNameLst>
                                          <p:attrName>style.visibility</p:attrName>
                                        </p:attrNameLst>
                                      </p:cBhvr>
                                      <p:to>
                                        <p:strVal val="visible"/>
                                      </p:to>
                                    </p:set>
                                    <p:animEffect transition="in" filter="fade">
                                      <p:cBhvr>
                                        <p:cTn id="12" dur="500"/>
                                        <p:tgtEl>
                                          <p:spTgt spid="4">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animEffect transition="in" filter="fade">
                                      <p:cBhvr>
                                        <p:cTn id="17" dur="500"/>
                                        <p:tgtEl>
                                          <p:spTgt spid="4">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4">
                                            <p:txEl>
                                              <p:pRg st="4" end="4"/>
                                            </p:txEl>
                                          </p:spTgt>
                                        </p:tgtEl>
                                        <p:attrNameLst>
                                          <p:attrName>style.visibility</p:attrName>
                                        </p:attrNameLst>
                                      </p:cBhvr>
                                      <p:to>
                                        <p:strVal val="visible"/>
                                      </p:to>
                                    </p:set>
                                    <p:animEffect transition="in" filter="fade">
                                      <p:cBhvr>
                                        <p:cTn id="22" dur="500"/>
                                        <p:tgtEl>
                                          <p:spTgt spid="4">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xEl>
                                              <p:pRg st="5" end="5"/>
                                            </p:txEl>
                                          </p:spTgt>
                                        </p:tgtEl>
                                        <p:attrNameLst>
                                          <p:attrName>style.visibility</p:attrName>
                                        </p:attrNameLst>
                                      </p:cBhvr>
                                      <p:to>
                                        <p:strVal val="visible"/>
                                      </p:to>
                                    </p:set>
                                    <p:animEffect transition="in" filter="fade">
                                      <p:cBhvr>
                                        <p:cTn id="27" dur="500"/>
                                        <p:tgtEl>
                                          <p:spTgt spid="4">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Generating a Timed Event</a:t>
            </a:r>
            <a:endParaRPr lang="en-US" dirty="0"/>
          </a:p>
        </p:txBody>
      </p:sp>
      <p:sp>
        <p:nvSpPr>
          <p:cNvPr id="5" name="Content Placeholder 4"/>
          <p:cNvSpPr>
            <a:spLocks noGrp="1"/>
          </p:cNvSpPr>
          <p:nvPr>
            <p:ph idx="1"/>
          </p:nvPr>
        </p:nvSpPr>
        <p:spPr>
          <a:xfrm>
            <a:off x="822959" y="1295400"/>
            <a:ext cx="7543801" cy="990600"/>
          </a:xfrm>
        </p:spPr>
        <p:txBody>
          <a:bodyPr/>
          <a:lstStyle/>
          <a:p>
            <a:pPr lvl="1"/>
            <a:r>
              <a:rPr lang="en-US" sz="2400" dirty="0" smtClean="0">
                <a:latin typeface="+mj-lt"/>
              </a:rPr>
              <a:t>Let’s create an event that occurs once every 20 days</a:t>
            </a:r>
            <a:endParaRPr lang="en-US" sz="2400" dirty="0">
              <a:latin typeface="+mj-lt"/>
            </a:endParaRPr>
          </a:p>
          <a:p>
            <a:pPr lvl="1"/>
            <a:r>
              <a:rPr lang="en-US" sz="2400" dirty="0" smtClean="0">
                <a:latin typeface="+mj-lt"/>
              </a:rPr>
              <a:t>We use the </a:t>
            </a:r>
            <a:r>
              <a:rPr lang="en-US" sz="2400" dirty="0" smtClean="0">
                <a:solidFill>
                  <a:srgbClr val="FF0000"/>
                </a:solidFill>
                <a:latin typeface="+mj-lt"/>
              </a:rPr>
              <a:t>Timed Event </a:t>
            </a:r>
            <a:r>
              <a:rPr lang="en-US" sz="2400" dirty="0" smtClean="0">
                <a:latin typeface="+mj-lt"/>
              </a:rPr>
              <a:t>element to do this</a:t>
            </a:r>
          </a:p>
          <a:p>
            <a:endParaRPr lang="en-US" dirty="0" smtClean="0"/>
          </a:p>
          <a:p>
            <a:endParaRPr lang="en-US" dirty="0"/>
          </a:p>
          <a:p>
            <a:endParaRPr lang="en-US" dirty="0" smtClean="0"/>
          </a:p>
          <a:p>
            <a:endParaRPr lang="en-US" dirty="0"/>
          </a:p>
        </p:txBody>
      </p:sp>
      <p:pic>
        <p:nvPicPr>
          <p:cNvPr id="7" name="Picture 6"/>
          <p:cNvPicPr>
            <a:picLocks noChangeAspect="1"/>
          </p:cNvPicPr>
          <p:nvPr/>
        </p:nvPicPr>
        <p:blipFill>
          <a:blip r:embed="rId2"/>
          <a:stretch>
            <a:fillRect/>
          </a:stretch>
        </p:blipFill>
        <p:spPr>
          <a:xfrm>
            <a:off x="990600" y="2209800"/>
            <a:ext cx="3742857" cy="3838095"/>
          </a:xfrm>
          <a:prstGeom prst="rect">
            <a:avLst/>
          </a:prstGeom>
        </p:spPr>
      </p:pic>
      <p:pic>
        <p:nvPicPr>
          <p:cNvPr id="8" name="Picture 7"/>
          <p:cNvPicPr>
            <a:picLocks noChangeAspect="1"/>
          </p:cNvPicPr>
          <p:nvPr/>
        </p:nvPicPr>
        <p:blipFill>
          <a:blip r:embed="rId3"/>
          <a:stretch>
            <a:fillRect/>
          </a:stretch>
        </p:blipFill>
        <p:spPr>
          <a:xfrm>
            <a:off x="5181600" y="2667000"/>
            <a:ext cx="3228571" cy="1457143"/>
          </a:xfrm>
          <a:prstGeom prst="rect">
            <a:avLst/>
          </a:prstGeom>
        </p:spPr>
      </p:pic>
    </p:spTree>
    <p:extLst>
      <p:ext uri="{BB962C8B-B14F-4D97-AF65-F5344CB8AC3E}">
        <p14:creationId xmlns:p14="http://schemas.microsoft.com/office/powerpoint/2010/main" val="4235183387"/>
      </p:ext>
    </p:extLst>
  </p:cSld>
  <p:clrMapOvr>
    <a:masterClrMapping/>
  </p:clrMapOvr>
  <p:transition>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Understanding Triggering</a:t>
            </a:r>
            <a:endParaRPr lang="en-US" dirty="0"/>
          </a:p>
        </p:txBody>
      </p:sp>
      <p:sp>
        <p:nvSpPr>
          <p:cNvPr id="6" name="Content Placeholder 2"/>
          <p:cNvSpPr>
            <a:spLocks noGrp="1"/>
          </p:cNvSpPr>
          <p:nvPr>
            <p:ph idx="1"/>
          </p:nvPr>
        </p:nvSpPr>
        <p:spPr>
          <a:xfrm>
            <a:off x="822959" y="1369906"/>
            <a:ext cx="7543801" cy="4649894"/>
          </a:xfrm>
        </p:spPr>
        <p:txBody>
          <a:bodyPr>
            <a:normAutofit/>
          </a:bodyPr>
          <a:lstStyle/>
          <a:p>
            <a:pPr marL="344488" indent="-344488">
              <a:buFont typeface="Courier New" panose="02070309020205020404" pitchFamily="49" charset="0"/>
              <a:buChar char="o"/>
            </a:pPr>
            <a:r>
              <a:rPr lang="en-US" sz="2400" dirty="0" smtClean="0"/>
              <a:t>In order for events to be consequential, they must </a:t>
            </a:r>
            <a:r>
              <a:rPr lang="en-US" sz="2400" dirty="0" smtClean="0">
                <a:solidFill>
                  <a:srgbClr val="FF0000"/>
                </a:solidFill>
              </a:rPr>
              <a:t>trigger</a:t>
            </a:r>
            <a:r>
              <a:rPr lang="en-US" sz="2400" dirty="0" smtClean="0"/>
              <a:t> other elements</a:t>
            </a:r>
            <a:endParaRPr lang="en-US" sz="2200" dirty="0" smtClean="0"/>
          </a:p>
          <a:p>
            <a:pPr marL="344488" indent="-344488">
              <a:buFont typeface="Courier New" panose="02070309020205020404" pitchFamily="49" charset="0"/>
              <a:buChar char="o"/>
            </a:pPr>
            <a:r>
              <a:rPr lang="en-US" sz="2400" dirty="0" smtClean="0"/>
              <a:t>All elements that can be triggered share the same </a:t>
            </a:r>
            <a:r>
              <a:rPr lang="en-US" sz="2400" dirty="0" smtClean="0">
                <a:solidFill>
                  <a:srgbClr val="FF0000"/>
                </a:solidFill>
              </a:rPr>
              <a:t>triggering dialog</a:t>
            </a:r>
            <a:endParaRPr lang="en-US" sz="2200" dirty="0" smtClean="0">
              <a:solidFill>
                <a:srgbClr val="FF0000"/>
              </a:solidFill>
            </a:endParaRPr>
          </a:p>
          <a:p>
            <a:pPr marL="344488" indent="-344488">
              <a:buFont typeface="Courier New" panose="02070309020205020404" pitchFamily="49" charset="0"/>
              <a:buChar char="o"/>
            </a:pPr>
            <a:endParaRPr lang="en-US" dirty="0"/>
          </a:p>
        </p:txBody>
      </p:sp>
      <p:pic>
        <p:nvPicPr>
          <p:cNvPr id="7" name="Picture 6"/>
          <p:cNvPicPr>
            <a:picLocks noChangeAspect="1"/>
          </p:cNvPicPr>
          <p:nvPr/>
        </p:nvPicPr>
        <p:blipFill>
          <a:blip r:embed="rId2"/>
          <a:stretch>
            <a:fillRect/>
          </a:stretch>
        </p:blipFill>
        <p:spPr>
          <a:xfrm>
            <a:off x="457200" y="3200400"/>
            <a:ext cx="5733333" cy="2571429"/>
          </a:xfrm>
          <a:prstGeom prst="rect">
            <a:avLst/>
          </a:prstGeom>
        </p:spPr>
      </p:pic>
      <p:pic>
        <p:nvPicPr>
          <p:cNvPr id="8" name="Picture 7"/>
          <p:cNvPicPr>
            <a:picLocks noChangeAspect="1"/>
          </p:cNvPicPr>
          <p:nvPr/>
        </p:nvPicPr>
        <p:blipFill>
          <a:blip r:embed="rId3"/>
          <a:stretch>
            <a:fillRect/>
          </a:stretch>
        </p:blipFill>
        <p:spPr>
          <a:xfrm>
            <a:off x="7239000" y="3657600"/>
            <a:ext cx="1047619" cy="1400000"/>
          </a:xfrm>
          <a:prstGeom prst="rect">
            <a:avLst/>
          </a:prstGeom>
        </p:spPr>
      </p:pic>
      <p:cxnSp>
        <p:nvCxnSpPr>
          <p:cNvPr id="10" name="Straight Arrow Connector 9"/>
          <p:cNvCxnSpPr>
            <a:endCxn id="8" idx="1"/>
          </p:cNvCxnSpPr>
          <p:nvPr/>
        </p:nvCxnSpPr>
        <p:spPr>
          <a:xfrm>
            <a:off x="1752600" y="4038600"/>
            <a:ext cx="5486400" cy="319000"/>
          </a:xfrm>
          <a:prstGeom prst="straightConnector1">
            <a:avLst/>
          </a:prstGeom>
          <a:ln w="444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09109167"/>
      </p:ext>
    </p:extLst>
  </p:cSld>
  <p:clrMapOvr>
    <a:masterClrMapping/>
  </p:clrMapOvr>
  <p:transition>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par>
                                <p:cTn id="8" presetID="10" presetClass="entr" presetSubtype="0"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fade">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alpha val="48000"/>
          </a:schemeClr>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Some Simple Triggers</a:t>
            </a:r>
            <a:endParaRPr lang="en-US" dirty="0"/>
          </a:p>
        </p:txBody>
      </p:sp>
      <p:sp>
        <p:nvSpPr>
          <p:cNvPr id="5" name="Content Placeholder 4"/>
          <p:cNvSpPr>
            <a:spLocks noGrp="1"/>
          </p:cNvSpPr>
          <p:nvPr>
            <p:ph idx="1"/>
          </p:nvPr>
        </p:nvSpPr>
        <p:spPr>
          <a:xfrm>
            <a:off x="822959" y="1295400"/>
            <a:ext cx="7543801" cy="4191000"/>
          </a:xfrm>
        </p:spPr>
        <p:txBody>
          <a:bodyPr>
            <a:normAutofit/>
          </a:bodyPr>
          <a:lstStyle/>
          <a:p>
            <a:pPr lvl="1"/>
            <a:r>
              <a:rPr lang="en-US" sz="2400" dirty="0" smtClean="0"/>
              <a:t>Triggering a Stochastic using a Timed Event</a:t>
            </a:r>
          </a:p>
          <a:p>
            <a:pPr lvl="1"/>
            <a:r>
              <a:rPr lang="en-US" sz="2400" dirty="0" smtClean="0"/>
              <a:t>Triggering a Stochastic using a condition</a:t>
            </a:r>
          </a:p>
          <a:p>
            <a:pPr lvl="2"/>
            <a:r>
              <a:rPr lang="en-US" sz="2000" dirty="0" smtClean="0"/>
              <a:t>Recall you can generate an event when </a:t>
            </a:r>
            <a:r>
              <a:rPr lang="en-US" sz="2000" dirty="0"/>
              <a:t>a specified condition (e.g., X &gt; Y) becomes true or false; </a:t>
            </a:r>
          </a:p>
          <a:p>
            <a:pPr lvl="1"/>
            <a:r>
              <a:rPr lang="en-US" sz="2400" dirty="0" smtClean="0"/>
              <a:t>Triggering multiple element simultaneously using a Triggered Event element</a:t>
            </a:r>
          </a:p>
          <a:p>
            <a:endParaRPr lang="en-US" dirty="0" smtClean="0"/>
          </a:p>
          <a:p>
            <a:endParaRPr lang="en-US" dirty="0"/>
          </a:p>
          <a:p>
            <a:endParaRPr lang="en-US" dirty="0" smtClean="0"/>
          </a:p>
          <a:p>
            <a:endParaRPr lang="en-US" dirty="0"/>
          </a:p>
        </p:txBody>
      </p:sp>
    </p:spTree>
    <p:extLst>
      <p:ext uri="{BB962C8B-B14F-4D97-AF65-F5344CB8AC3E}">
        <p14:creationId xmlns:p14="http://schemas.microsoft.com/office/powerpoint/2010/main" val="1651519198"/>
      </p:ext>
    </p:extLst>
  </p:cSld>
  <p:clrMapOvr>
    <a:masterClrMapping/>
  </p:clrMapOvr>
  <p:transition>
    <p:wipe dir="r"/>
  </p:transition>
  <p:timing>
    <p:tnLst>
      <p:par>
        <p:cTn id="1" dur="indefinite" restart="never" nodeType="tmRoot"/>
      </p:par>
    </p:tnLst>
  </p:timing>
</p:sld>
</file>

<file path=ppt/theme/theme1.xml><?xml version="1.0" encoding="utf-8"?>
<a:theme xmlns:a="http://schemas.openxmlformats.org/drawingml/2006/main" name="BottomBar Calibri">
  <a:themeElements>
    <a:clrScheme name="Custom 1">
      <a:dk1>
        <a:srgbClr val="000000"/>
      </a:dk1>
      <a:lt1>
        <a:sysClr val="window" lastClr="FFFFFF"/>
      </a:lt1>
      <a:dk2>
        <a:srgbClr val="2D3E59"/>
      </a:dk2>
      <a:lt2>
        <a:srgbClr val="CCDDEA"/>
      </a:lt2>
      <a:accent1>
        <a:srgbClr val="816777"/>
      </a:accent1>
      <a:accent2>
        <a:srgbClr val="56354A"/>
      </a:accent2>
      <a:accent3>
        <a:srgbClr val="412837"/>
      </a:accent3>
      <a:accent4>
        <a:srgbClr val="D5BD8C"/>
      </a:accent4>
      <a:accent5>
        <a:srgbClr val="C2BC80"/>
      </a:accent5>
      <a:accent6>
        <a:srgbClr val="94A088"/>
      </a:accent6>
      <a:hlink>
        <a:srgbClr val="2998E3"/>
      </a:hlink>
      <a:folHlink>
        <a:srgbClr val="8C8C8C"/>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BottomBar Calibri" id="{DF26AEE8-23D4-4ECD-AE01-FD611B20FDF7}" vid="{630DEE15-60E6-4D60-9538-61D3055B43C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GoldSimBottomBar</Template>
  <TotalTime>11733</TotalTime>
  <Words>1925</Words>
  <Application>Microsoft Office PowerPoint</Application>
  <PresentationFormat>On-screen Show (4:3)</PresentationFormat>
  <Paragraphs>165</Paragraphs>
  <Slides>24</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24</vt:i4>
      </vt:variant>
    </vt:vector>
  </HeadingPairs>
  <TitlesOfParts>
    <vt:vector size="30" baseType="lpstr">
      <vt:lpstr>Arial</vt:lpstr>
      <vt:lpstr>Calibri</vt:lpstr>
      <vt:lpstr>Calibri Light</vt:lpstr>
      <vt:lpstr>Courier New</vt:lpstr>
      <vt:lpstr>Times New Roman</vt:lpstr>
      <vt:lpstr>BottomBar Calibri</vt:lpstr>
      <vt:lpstr>Basic Discrete Event Modeling  in GoldSim</vt:lpstr>
      <vt:lpstr>Outline</vt:lpstr>
      <vt:lpstr>What is Discrete Event Modeling?</vt:lpstr>
      <vt:lpstr>What is Discrete Event Modeling?</vt:lpstr>
      <vt:lpstr>Examples of Discrete Events</vt:lpstr>
      <vt:lpstr>Representing Events in GoldSim</vt:lpstr>
      <vt:lpstr>Generating a Timed Event</vt:lpstr>
      <vt:lpstr>Understanding Triggering</vt:lpstr>
      <vt:lpstr>Some Simple Triggers</vt:lpstr>
      <vt:lpstr>Responding to an Event: Changing a Quantity</vt:lpstr>
      <vt:lpstr>Changing the Volume in a Pond</vt:lpstr>
      <vt:lpstr>Complex Triggers</vt:lpstr>
      <vt:lpstr>Responding to an Event: Changing the State of a System</vt:lpstr>
      <vt:lpstr>Status Element</vt:lpstr>
      <vt:lpstr>Milestone Element</vt:lpstr>
      <vt:lpstr>Using Status Elements for Feedback Control</vt:lpstr>
      <vt:lpstr>Using Status Elements for Feedback Control (cont.)</vt:lpstr>
      <vt:lpstr>Using Status Elements for Feedback Control (cont.)</vt:lpstr>
      <vt:lpstr>Delaying Events and Simulating Processes and Queues</vt:lpstr>
      <vt:lpstr>Modeling Processes and Queues</vt:lpstr>
      <vt:lpstr>Interrupting a Simulation</vt:lpstr>
      <vt:lpstr>Why Use an Interrupt?</vt:lpstr>
      <vt:lpstr>Advanced Discrete Event Applications</vt:lpstr>
      <vt:lpstr>Learn More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GoldSim Workshop</dc:title>
  <dc:creator>Jason Lillywhite</dc:creator>
  <cp:lastModifiedBy>Rick Kossik</cp:lastModifiedBy>
  <cp:revision>542</cp:revision>
  <cp:lastPrinted>2017-05-24T18:24:35Z</cp:lastPrinted>
  <dcterms:created xsi:type="dcterms:W3CDTF">2013-07-05T20:45:37Z</dcterms:created>
  <dcterms:modified xsi:type="dcterms:W3CDTF">2017-11-15T19:39:47Z</dcterms:modified>
</cp:coreProperties>
</file>